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6" r:id="rId5"/>
    <p:sldId id="309" r:id="rId6"/>
    <p:sldId id="310" r:id="rId7"/>
    <p:sldId id="311" r:id="rId8"/>
    <p:sldId id="329" r:id="rId9"/>
    <p:sldId id="312" r:id="rId10"/>
    <p:sldId id="313" r:id="rId11"/>
    <p:sldId id="314" r:id="rId12"/>
    <p:sldId id="315" r:id="rId13"/>
    <p:sldId id="316" r:id="rId14"/>
    <p:sldId id="334" r:id="rId15"/>
    <p:sldId id="317" r:id="rId16"/>
    <p:sldId id="335" r:id="rId17"/>
    <p:sldId id="318" r:id="rId18"/>
    <p:sldId id="336" r:id="rId19"/>
    <p:sldId id="319" r:id="rId20"/>
    <p:sldId id="330" r:id="rId21"/>
    <p:sldId id="320" r:id="rId22"/>
    <p:sldId id="321" r:id="rId23"/>
    <p:sldId id="322" r:id="rId24"/>
    <p:sldId id="323" r:id="rId25"/>
    <p:sldId id="324" r:id="rId26"/>
    <p:sldId id="325" r:id="rId27"/>
    <p:sldId id="326" r:id="rId28"/>
    <p:sldId id="327" r:id="rId29"/>
    <p:sldId id="328" r:id="rId30"/>
    <p:sldId id="331" r:id="rId31"/>
    <p:sldId id="332" r:id="rId32"/>
    <p:sldId id="33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3056B9-7D09-4A42-BB17-F6A2640D8C89}" v="4" dt="2026-05-03T05:07:57.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19" autoAdjust="0"/>
  </p:normalViewPr>
  <p:slideViewPr>
    <p:cSldViewPr snapToGrid="0">
      <p:cViewPr varScale="1">
        <p:scale>
          <a:sx n="117" d="100"/>
          <a:sy n="117" d="100"/>
        </p:scale>
        <p:origin x="3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undo custSel addSld modSld">
      <pc:chgData name="hamid ghazvini" userId="1bbb9b6cc34e1cfb" providerId="LiveId" clId="{559E99A4-7663-4329-AD66-B723B2FE766D}" dt="2026-05-03T05:11:15.031" v="52" actId="1076"/>
      <pc:docMkLst>
        <pc:docMk/>
      </pc:docMkLst>
      <pc:sldChg chg="addSp delSp modSp mod">
        <pc:chgData name="hamid ghazvini" userId="1bbb9b6cc34e1cfb" providerId="LiveId" clId="{559E99A4-7663-4329-AD66-B723B2FE766D}" dt="2026-05-03T04:39:32.972" v="3" actId="26606"/>
        <pc:sldMkLst>
          <pc:docMk/>
          <pc:sldMk cId="895915843" sldId="266"/>
        </pc:sldMkLst>
        <pc:spChg chg="mod">
          <ac:chgData name="hamid ghazvini" userId="1bbb9b6cc34e1cfb" providerId="LiveId" clId="{559E99A4-7663-4329-AD66-B723B2FE766D}" dt="2026-05-03T04:39:32.972" v="3" actId="26606"/>
          <ac:spMkLst>
            <pc:docMk/>
            <pc:sldMk cId="895915843" sldId="266"/>
            <ac:spMk id="2" creationId="{9AB2EA78-AEB3-469B-9025-3B17201A457B}"/>
          </ac:spMkLst>
        </pc:spChg>
        <pc:spChg chg="mod">
          <ac:chgData name="hamid ghazvini" userId="1bbb9b6cc34e1cfb" providerId="LiveId" clId="{559E99A4-7663-4329-AD66-B723B2FE766D}" dt="2026-05-03T04:39:32.972" v="3" actId="26606"/>
          <ac:spMkLst>
            <pc:docMk/>
            <pc:sldMk cId="895915843" sldId="266"/>
            <ac:spMk id="3" creationId="{255E1F2F-E259-4EA8-9FFD-3A10AF541859}"/>
          </ac:spMkLst>
        </pc:spChg>
        <pc:spChg chg="del">
          <ac:chgData name="hamid ghazvini" userId="1bbb9b6cc34e1cfb" providerId="LiveId" clId="{559E99A4-7663-4329-AD66-B723B2FE766D}" dt="2026-05-03T04:39:32.972" v="3" actId="26606"/>
          <ac:spMkLst>
            <pc:docMk/>
            <pc:sldMk cId="895915843" sldId="266"/>
            <ac:spMk id="24" creationId="{F452A527-3631-41ED-858D-3777A7D1496A}"/>
          </ac:spMkLst>
        </pc:spChg>
        <pc:spChg chg="add">
          <ac:chgData name="hamid ghazvini" userId="1bbb9b6cc34e1cfb" providerId="LiveId" clId="{559E99A4-7663-4329-AD66-B723B2FE766D}" dt="2026-05-03T04:39:32.972" v="3" actId="26606"/>
          <ac:spMkLst>
            <pc:docMk/>
            <pc:sldMk cId="895915843" sldId="266"/>
            <ac:spMk id="31" creationId="{2FDF0794-1B86-42B2-B8C7-F60123E638ED}"/>
          </ac:spMkLst>
        </pc:spChg>
        <pc:spChg chg="add">
          <ac:chgData name="hamid ghazvini" userId="1bbb9b6cc34e1cfb" providerId="LiveId" clId="{559E99A4-7663-4329-AD66-B723B2FE766D}" dt="2026-05-03T04:39:32.972" v="3" actId="26606"/>
          <ac:spMkLst>
            <pc:docMk/>
            <pc:sldMk cId="895915843" sldId="266"/>
            <ac:spMk id="33" creationId="{EEFC1EB0-DB92-4E98-B3A9-0CD6FA5A8B62}"/>
          </ac:spMkLst>
        </pc:spChg>
        <pc:picChg chg="add mod ord">
          <ac:chgData name="hamid ghazvini" userId="1bbb9b6cc34e1cfb" providerId="LiveId" clId="{559E99A4-7663-4329-AD66-B723B2FE766D}" dt="2026-05-03T04:39:32.972" v="3" actId="26606"/>
          <ac:picMkLst>
            <pc:docMk/>
            <pc:sldMk cId="895915843" sldId="266"/>
            <ac:picMk id="5" creationId="{0C1C76F5-54EF-055D-7627-FA325B1AEE12}"/>
          </ac:picMkLst>
        </pc:picChg>
        <pc:picChg chg="del">
          <ac:chgData name="hamid ghazvini" userId="1bbb9b6cc34e1cfb" providerId="LiveId" clId="{559E99A4-7663-4329-AD66-B723B2FE766D}" dt="2026-05-03T04:38:55.469" v="0" actId="21"/>
          <ac:picMkLst>
            <pc:docMk/>
            <pc:sldMk cId="895915843" sldId="266"/>
            <ac:picMk id="6" creationId="{8940CBE3-3F91-419A-A649-32AB388ECA8B}"/>
          </ac:picMkLst>
        </pc:picChg>
        <pc:cxnChg chg="del">
          <ac:chgData name="hamid ghazvini" userId="1bbb9b6cc34e1cfb" providerId="LiveId" clId="{559E99A4-7663-4329-AD66-B723B2FE766D}" dt="2026-05-03T04:39:32.972" v="3" actId="26606"/>
          <ac:cxnSpMkLst>
            <pc:docMk/>
            <pc:sldMk cId="895915843" sldId="266"/>
            <ac:cxnSpMk id="26" creationId="{D28A9C89-B313-458F-9C85-515930A51A93}"/>
          </ac:cxnSpMkLst>
        </pc:cxnChg>
        <pc:cxnChg chg="add">
          <ac:chgData name="hamid ghazvini" userId="1bbb9b6cc34e1cfb" providerId="LiveId" clId="{559E99A4-7663-4329-AD66-B723B2FE766D}" dt="2026-05-03T04:39:32.972" v="3" actId="26606"/>
          <ac:cxnSpMkLst>
            <pc:docMk/>
            <pc:sldMk cId="895915843" sldId="266"/>
            <ac:cxnSpMk id="35" creationId="{96D07482-83A3-4451-943C-B46961082957}"/>
          </ac:cxnSpMkLst>
        </pc:cxnChg>
      </pc:sldChg>
      <pc:sldChg chg="addSp modSp mod">
        <pc:chgData name="hamid ghazvini" userId="1bbb9b6cc34e1cfb" providerId="LiveId" clId="{559E99A4-7663-4329-AD66-B723B2FE766D}" dt="2026-05-03T04:42:17.678" v="6" actId="1076"/>
        <pc:sldMkLst>
          <pc:docMk/>
          <pc:sldMk cId="1180413416" sldId="310"/>
        </pc:sldMkLst>
        <pc:spChg chg="mod">
          <ac:chgData name="hamid ghazvini" userId="1bbb9b6cc34e1cfb" providerId="LiveId" clId="{559E99A4-7663-4329-AD66-B723B2FE766D}" dt="2026-05-03T04:41:57.666" v="4" actId="14100"/>
          <ac:spMkLst>
            <pc:docMk/>
            <pc:sldMk cId="1180413416" sldId="310"/>
            <ac:spMk id="3" creationId="{A63D4EA3-0ED8-C606-E778-309CDFA5061D}"/>
          </ac:spMkLst>
        </pc:spChg>
        <pc:picChg chg="add mod">
          <ac:chgData name="hamid ghazvini" userId="1bbb9b6cc34e1cfb" providerId="LiveId" clId="{559E99A4-7663-4329-AD66-B723B2FE766D}" dt="2026-05-03T04:42:17.678" v="6" actId="1076"/>
          <ac:picMkLst>
            <pc:docMk/>
            <pc:sldMk cId="1180413416" sldId="310"/>
            <ac:picMk id="4" creationId="{C7321AB4-2418-6EC8-B56D-599C67881B54}"/>
          </ac:picMkLst>
        </pc:picChg>
      </pc:sldChg>
      <pc:sldChg chg="addSp modSp mod setBg">
        <pc:chgData name="hamid ghazvini" userId="1bbb9b6cc34e1cfb" providerId="LiveId" clId="{559E99A4-7663-4329-AD66-B723B2FE766D}" dt="2026-05-03T04:48:17.293" v="12" actId="26606"/>
        <pc:sldMkLst>
          <pc:docMk/>
          <pc:sldMk cId="2293492637" sldId="311"/>
        </pc:sldMkLst>
        <pc:spChg chg="mod">
          <ac:chgData name="hamid ghazvini" userId="1bbb9b6cc34e1cfb" providerId="LiveId" clId="{559E99A4-7663-4329-AD66-B723B2FE766D}" dt="2026-05-03T04:48:17.293" v="12" actId="26606"/>
          <ac:spMkLst>
            <pc:docMk/>
            <pc:sldMk cId="2293492637" sldId="311"/>
            <ac:spMk id="2" creationId="{604CC92A-EA69-8F5E-ADCF-965BA6B0FD44}"/>
          </ac:spMkLst>
        </pc:spChg>
        <pc:spChg chg="mod">
          <ac:chgData name="hamid ghazvini" userId="1bbb9b6cc34e1cfb" providerId="LiveId" clId="{559E99A4-7663-4329-AD66-B723B2FE766D}" dt="2026-05-03T04:48:17.293" v="12" actId="26606"/>
          <ac:spMkLst>
            <pc:docMk/>
            <pc:sldMk cId="2293492637" sldId="311"/>
            <ac:spMk id="3" creationId="{088B358D-5167-1136-5C89-677352EFCEFA}"/>
          </ac:spMkLst>
        </pc:spChg>
        <pc:spChg chg="add">
          <ac:chgData name="hamid ghazvini" userId="1bbb9b6cc34e1cfb" providerId="LiveId" clId="{559E99A4-7663-4329-AD66-B723B2FE766D}" dt="2026-05-03T04:48:17.293" v="12" actId="26606"/>
          <ac:spMkLst>
            <pc:docMk/>
            <pc:sldMk cId="2293492637" sldId="311"/>
            <ac:spMk id="10" creationId="{0AB6E427-3F73-4C06-A5D5-AE52C3883B50}"/>
          </ac:spMkLst>
        </pc:spChg>
        <pc:spChg chg="add">
          <ac:chgData name="hamid ghazvini" userId="1bbb9b6cc34e1cfb" providerId="LiveId" clId="{559E99A4-7663-4329-AD66-B723B2FE766D}" dt="2026-05-03T04:48:17.293" v="12" actId="26606"/>
          <ac:spMkLst>
            <pc:docMk/>
            <pc:sldMk cId="2293492637" sldId="311"/>
            <ac:spMk id="12" creationId="{D8C9BDAA-0390-4B39-9B5C-BC95E5120DA4}"/>
          </ac:spMkLst>
        </pc:spChg>
        <pc:picChg chg="add mod">
          <ac:chgData name="hamid ghazvini" userId="1bbb9b6cc34e1cfb" providerId="LiveId" clId="{559E99A4-7663-4329-AD66-B723B2FE766D}" dt="2026-05-03T04:48:17.293" v="12" actId="26606"/>
          <ac:picMkLst>
            <pc:docMk/>
            <pc:sldMk cId="2293492637" sldId="311"/>
            <ac:picMk id="5" creationId="{708E4F59-3CEF-680D-3F4C-D7595A93E22D}"/>
          </ac:picMkLst>
        </pc:picChg>
        <pc:cxnChg chg="add">
          <ac:chgData name="hamid ghazvini" userId="1bbb9b6cc34e1cfb" providerId="LiveId" clId="{559E99A4-7663-4329-AD66-B723B2FE766D}" dt="2026-05-03T04:48:17.293" v="12" actId="26606"/>
          <ac:cxnSpMkLst>
            <pc:docMk/>
            <pc:sldMk cId="2293492637" sldId="311"/>
            <ac:cxnSpMk id="14" creationId="{E04A321A-A039-4720-87B4-66A4210E0D57}"/>
          </ac:cxnSpMkLst>
        </pc:cxnChg>
      </pc:sldChg>
      <pc:sldChg chg="addSp modSp mod setBg">
        <pc:chgData name="hamid ghazvini" userId="1bbb9b6cc34e1cfb" providerId="LiveId" clId="{559E99A4-7663-4329-AD66-B723B2FE766D}" dt="2026-05-03T04:50:24.844" v="15" actId="26606"/>
        <pc:sldMkLst>
          <pc:docMk/>
          <pc:sldMk cId="2601788070" sldId="314"/>
        </pc:sldMkLst>
        <pc:spChg chg="mod">
          <ac:chgData name="hamid ghazvini" userId="1bbb9b6cc34e1cfb" providerId="LiveId" clId="{559E99A4-7663-4329-AD66-B723B2FE766D}" dt="2026-05-03T04:50:24.844" v="15" actId="26606"/>
          <ac:spMkLst>
            <pc:docMk/>
            <pc:sldMk cId="2601788070" sldId="314"/>
            <ac:spMk id="3" creationId="{8918A8C0-020C-FDE2-6F48-42C128CD61B0}"/>
          </ac:spMkLst>
        </pc:spChg>
        <pc:spChg chg="add">
          <ac:chgData name="hamid ghazvini" userId="1bbb9b6cc34e1cfb" providerId="LiveId" clId="{559E99A4-7663-4329-AD66-B723B2FE766D}" dt="2026-05-03T04:50:24.844" v="15" actId="26606"/>
          <ac:spMkLst>
            <pc:docMk/>
            <pc:sldMk cId="2601788070" sldId="314"/>
            <ac:spMk id="9" creationId="{0AB6E427-3F73-4C06-A5D5-AE52C3883B50}"/>
          </ac:spMkLst>
        </pc:spChg>
        <pc:spChg chg="add">
          <ac:chgData name="hamid ghazvini" userId="1bbb9b6cc34e1cfb" providerId="LiveId" clId="{559E99A4-7663-4329-AD66-B723B2FE766D}" dt="2026-05-03T04:50:24.844" v="15" actId="26606"/>
          <ac:spMkLst>
            <pc:docMk/>
            <pc:sldMk cId="2601788070" sldId="314"/>
            <ac:spMk id="11" creationId="{D8C9BDAA-0390-4B39-9B5C-BC95E5120DA4}"/>
          </ac:spMkLst>
        </pc:spChg>
        <pc:picChg chg="add mod">
          <ac:chgData name="hamid ghazvini" userId="1bbb9b6cc34e1cfb" providerId="LiveId" clId="{559E99A4-7663-4329-AD66-B723B2FE766D}" dt="2026-05-03T04:50:24.844" v="15" actId="26606"/>
          <ac:picMkLst>
            <pc:docMk/>
            <pc:sldMk cId="2601788070" sldId="314"/>
            <ac:picMk id="4" creationId="{4FDB7F48-69CF-1155-7EED-4BB40AA6852A}"/>
          </ac:picMkLst>
        </pc:picChg>
        <pc:cxnChg chg="add">
          <ac:chgData name="hamid ghazvini" userId="1bbb9b6cc34e1cfb" providerId="LiveId" clId="{559E99A4-7663-4329-AD66-B723B2FE766D}" dt="2026-05-03T04:50:24.844" v="15" actId="26606"/>
          <ac:cxnSpMkLst>
            <pc:docMk/>
            <pc:sldMk cId="2601788070" sldId="314"/>
            <ac:cxnSpMk id="13" creationId="{E04A321A-A039-4720-87B4-66A4210E0D57}"/>
          </ac:cxnSpMkLst>
        </pc:cxnChg>
      </pc:sldChg>
      <pc:sldChg chg="addSp modSp mod">
        <pc:chgData name="hamid ghazvini" userId="1bbb9b6cc34e1cfb" providerId="LiveId" clId="{559E99A4-7663-4329-AD66-B723B2FE766D}" dt="2026-05-03T04:53:31.444" v="18" actId="1076"/>
        <pc:sldMkLst>
          <pc:docMk/>
          <pc:sldMk cId="1553023413" sldId="315"/>
        </pc:sldMkLst>
        <pc:spChg chg="mod">
          <ac:chgData name="hamid ghazvini" userId="1bbb9b6cc34e1cfb" providerId="LiveId" clId="{559E99A4-7663-4329-AD66-B723B2FE766D}" dt="2026-05-03T04:53:09.839" v="16" actId="14100"/>
          <ac:spMkLst>
            <pc:docMk/>
            <pc:sldMk cId="1553023413" sldId="315"/>
            <ac:spMk id="3" creationId="{BA424A61-DB2C-E1CB-903B-CFD606C5A537}"/>
          </ac:spMkLst>
        </pc:spChg>
        <pc:picChg chg="add mod">
          <ac:chgData name="hamid ghazvini" userId="1bbb9b6cc34e1cfb" providerId="LiveId" clId="{559E99A4-7663-4329-AD66-B723B2FE766D}" dt="2026-05-03T04:53:31.444" v="18" actId="1076"/>
          <ac:picMkLst>
            <pc:docMk/>
            <pc:sldMk cId="1553023413" sldId="315"/>
            <ac:picMk id="5" creationId="{11FC1620-0CAE-B177-4674-013FC43568D3}"/>
          </ac:picMkLst>
        </pc:picChg>
      </pc:sldChg>
      <pc:sldChg chg="addSp delSp modSp mod setBg setClrOvrMap">
        <pc:chgData name="hamid ghazvini" userId="1bbb9b6cc34e1cfb" providerId="LiveId" clId="{559E99A4-7663-4329-AD66-B723B2FE766D}" dt="2026-05-03T04:57:37.004" v="31" actId="26606"/>
        <pc:sldMkLst>
          <pc:docMk/>
          <pc:sldMk cId="2801801169" sldId="316"/>
        </pc:sldMkLst>
        <pc:spChg chg="mod">
          <ac:chgData name="hamid ghazvini" userId="1bbb9b6cc34e1cfb" providerId="LiveId" clId="{559E99A4-7663-4329-AD66-B723B2FE766D}" dt="2026-05-03T04:57:37.004" v="31" actId="26606"/>
          <ac:spMkLst>
            <pc:docMk/>
            <pc:sldMk cId="2801801169" sldId="316"/>
            <ac:spMk id="2" creationId="{9DE6209F-2C0F-6720-21B1-E4C5E0A4DB37}"/>
          </ac:spMkLst>
        </pc:spChg>
        <pc:spChg chg="mod">
          <ac:chgData name="hamid ghazvini" userId="1bbb9b6cc34e1cfb" providerId="LiveId" clId="{559E99A4-7663-4329-AD66-B723B2FE766D}" dt="2026-05-03T04:57:37.004" v="31" actId="26606"/>
          <ac:spMkLst>
            <pc:docMk/>
            <pc:sldMk cId="2801801169" sldId="316"/>
            <ac:spMk id="3" creationId="{11E4E0DF-C6C3-A5E8-98AA-61A75712B7EB}"/>
          </ac:spMkLst>
        </pc:spChg>
        <pc:spChg chg="add del">
          <ac:chgData name="hamid ghazvini" userId="1bbb9b6cc34e1cfb" providerId="LiveId" clId="{559E99A4-7663-4329-AD66-B723B2FE766D}" dt="2026-05-03T04:57:36.997" v="30" actId="26606"/>
          <ac:spMkLst>
            <pc:docMk/>
            <pc:sldMk cId="2801801169" sldId="316"/>
            <ac:spMk id="10" creationId="{E844E128-FF69-4E9F-8327-6B504B3C5AE1}"/>
          </ac:spMkLst>
        </pc:spChg>
        <pc:spChg chg="add">
          <ac:chgData name="hamid ghazvini" userId="1bbb9b6cc34e1cfb" providerId="LiveId" clId="{559E99A4-7663-4329-AD66-B723B2FE766D}" dt="2026-05-03T04:57:37.004" v="31" actId="26606"/>
          <ac:spMkLst>
            <pc:docMk/>
            <pc:sldMk cId="2801801169" sldId="316"/>
            <ac:spMk id="15" creationId="{0AB6E427-3F73-4C06-A5D5-AE52C3883B50}"/>
          </ac:spMkLst>
        </pc:spChg>
        <pc:spChg chg="add">
          <ac:chgData name="hamid ghazvini" userId="1bbb9b6cc34e1cfb" providerId="LiveId" clId="{559E99A4-7663-4329-AD66-B723B2FE766D}" dt="2026-05-03T04:57:37.004" v="31" actId="26606"/>
          <ac:spMkLst>
            <pc:docMk/>
            <pc:sldMk cId="2801801169" sldId="316"/>
            <ac:spMk id="16" creationId="{D8C9BDAA-0390-4B39-9B5C-BC95E5120DA4}"/>
          </ac:spMkLst>
        </pc:spChg>
        <pc:picChg chg="add mod">
          <ac:chgData name="hamid ghazvini" userId="1bbb9b6cc34e1cfb" providerId="LiveId" clId="{559E99A4-7663-4329-AD66-B723B2FE766D}" dt="2026-05-03T04:57:37.004" v="31" actId="26606"/>
          <ac:picMkLst>
            <pc:docMk/>
            <pc:sldMk cId="2801801169" sldId="316"/>
            <ac:picMk id="5" creationId="{A5A5ADE6-9585-DB50-13A7-D8B5F8AD463D}"/>
          </ac:picMkLst>
        </pc:picChg>
        <pc:cxnChg chg="add del">
          <ac:chgData name="hamid ghazvini" userId="1bbb9b6cc34e1cfb" providerId="LiveId" clId="{559E99A4-7663-4329-AD66-B723B2FE766D}" dt="2026-05-03T04:57:36.997" v="30" actId="26606"/>
          <ac:cxnSpMkLst>
            <pc:docMk/>
            <pc:sldMk cId="2801801169" sldId="316"/>
            <ac:cxnSpMk id="12" creationId="{055CEADF-09EA-423C-8C45-F94AF44D5AF0}"/>
          </ac:cxnSpMkLst>
        </pc:cxnChg>
        <pc:cxnChg chg="add">
          <ac:chgData name="hamid ghazvini" userId="1bbb9b6cc34e1cfb" providerId="LiveId" clId="{559E99A4-7663-4329-AD66-B723B2FE766D}" dt="2026-05-03T04:57:37.004" v="31" actId="26606"/>
          <ac:cxnSpMkLst>
            <pc:docMk/>
            <pc:sldMk cId="2801801169" sldId="316"/>
            <ac:cxnSpMk id="14" creationId="{E04A321A-A039-4720-87B4-66A4210E0D57}"/>
          </ac:cxnSpMkLst>
        </pc:cxnChg>
      </pc:sldChg>
      <pc:sldChg chg="modSp mod">
        <pc:chgData name="hamid ghazvini" userId="1bbb9b6cc34e1cfb" providerId="LiveId" clId="{559E99A4-7663-4329-AD66-B723B2FE766D}" dt="2026-05-03T05:01:53.418" v="37" actId="21"/>
        <pc:sldMkLst>
          <pc:docMk/>
          <pc:sldMk cId="2382420902" sldId="317"/>
        </pc:sldMkLst>
        <pc:spChg chg="mod">
          <ac:chgData name="hamid ghazvini" userId="1bbb9b6cc34e1cfb" providerId="LiveId" clId="{559E99A4-7663-4329-AD66-B723B2FE766D}" dt="2026-05-03T05:01:53.418" v="37" actId="21"/>
          <ac:spMkLst>
            <pc:docMk/>
            <pc:sldMk cId="2382420902" sldId="317"/>
            <ac:spMk id="3" creationId="{0431A407-92A1-4E6E-8F9E-878CD4A5CEB7}"/>
          </ac:spMkLst>
        </pc:spChg>
      </pc:sldChg>
      <pc:sldChg chg="modSp mod">
        <pc:chgData name="hamid ghazvini" userId="1bbb9b6cc34e1cfb" providerId="LiveId" clId="{559E99A4-7663-4329-AD66-B723B2FE766D}" dt="2026-05-03T05:10:48.888" v="50" actId="1076"/>
        <pc:sldMkLst>
          <pc:docMk/>
          <pc:sldMk cId="665858232" sldId="326"/>
        </pc:sldMkLst>
        <pc:picChg chg="mod">
          <ac:chgData name="hamid ghazvini" userId="1bbb9b6cc34e1cfb" providerId="LiveId" clId="{559E99A4-7663-4329-AD66-B723B2FE766D}" dt="2026-05-03T05:10:48.888" v="50" actId="1076"/>
          <ac:picMkLst>
            <pc:docMk/>
            <pc:sldMk cId="665858232" sldId="326"/>
            <ac:picMk id="6" creationId="{546F5F77-E2D5-4080-BF0C-D56B90B6D065}"/>
          </ac:picMkLst>
        </pc:picChg>
      </pc:sldChg>
      <pc:sldChg chg="modSp mod">
        <pc:chgData name="hamid ghazvini" userId="1bbb9b6cc34e1cfb" providerId="LiveId" clId="{559E99A4-7663-4329-AD66-B723B2FE766D}" dt="2026-05-03T05:11:15.031" v="52" actId="1076"/>
        <pc:sldMkLst>
          <pc:docMk/>
          <pc:sldMk cId="3226109204" sldId="327"/>
        </pc:sldMkLst>
        <pc:picChg chg="mod">
          <ac:chgData name="hamid ghazvini" userId="1bbb9b6cc34e1cfb" providerId="LiveId" clId="{559E99A4-7663-4329-AD66-B723B2FE766D}" dt="2026-05-03T05:11:15.031" v="52" actId="1076"/>
          <ac:picMkLst>
            <pc:docMk/>
            <pc:sldMk cId="3226109204" sldId="327"/>
            <ac:picMk id="5" creationId="{A9401CE7-9E4C-D026-1650-A724BA0DFDB5}"/>
          </ac:picMkLst>
        </pc:picChg>
      </pc:sldChg>
      <pc:sldChg chg="modSp mod">
        <pc:chgData name="hamid ghazvini" userId="1bbb9b6cc34e1cfb" providerId="LiveId" clId="{559E99A4-7663-4329-AD66-B723B2FE766D}" dt="2026-05-03T04:47:18.919" v="10" actId="20577"/>
        <pc:sldMkLst>
          <pc:docMk/>
          <pc:sldMk cId="588436904" sldId="329"/>
        </pc:sldMkLst>
        <pc:spChg chg="mod">
          <ac:chgData name="hamid ghazvini" userId="1bbb9b6cc34e1cfb" providerId="LiveId" clId="{559E99A4-7663-4329-AD66-B723B2FE766D}" dt="2026-05-03T04:47:18.919" v="10" actId="20577"/>
          <ac:spMkLst>
            <pc:docMk/>
            <pc:sldMk cId="588436904" sldId="329"/>
            <ac:spMk id="3" creationId="{28D67399-3302-E6C1-9FA6-F8C4D97774A7}"/>
          </ac:spMkLst>
        </pc:spChg>
      </pc:sldChg>
      <pc:sldChg chg="addSp delSp modSp new mod setBg setClrOvrMap">
        <pc:chgData name="hamid ghazvini" userId="1bbb9b6cc34e1cfb" providerId="LiveId" clId="{559E99A4-7663-4329-AD66-B723B2FE766D}" dt="2026-05-03T04:58:09.056" v="34" actId="26606"/>
        <pc:sldMkLst>
          <pc:docMk/>
          <pc:sldMk cId="181765471" sldId="334"/>
        </pc:sldMkLst>
        <pc:spChg chg="del">
          <ac:chgData name="hamid ghazvini" userId="1bbb9b6cc34e1cfb" providerId="LiveId" clId="{559E99A4-7663-4329-AD66-B723B2FE766D}" dt="2026-05-03T04:54:41.623" v="20" actId="21"/>
          <ac:spMkLst>
            <pc:docMk/>
            <pc:sldMk cId="181765471" sldId="334"/>
            <ac:spMk id="2" creationId="{86F3B8D9-5793-416F-EF78-52CDB5CE31CA}"/>
          </ac:spMkLst>
        </pc:spChg>
        <pc:spChg chg="mod">
          <ac:chgData name="hamid ghazvini" userId="1bbb9b6cc34e1cfb" providerId="LiveId" clId="{559E99A4-7663-4329-AD66-B723B2FE766D}" dt="2026-05-03T04:58:09.056" v="34" actId="26606"/>
          <ac:spMkLst>
            <pc:docMk/>
            <pc:sldMk cId="181765471" sldId="334"/>
            <ac:spMk id="3" creationId="{6AC6075D-52DA-BB04-9181-40BEA3961B74}"/>
          </ac:spMkLst>
        </pc:spChg>
        <pc:spChg chg="add del">
          <ac:chgData name="hamid ghazvini" userId="1bbb9b6cc34e1cfb" providerId="LiveId" clId="{559E99A4-7663-4329-AD66-B723B2FE766D}" dt="2026-05-03T04:58:09.042" v="33" actId="26606"/>
          <ac:spMkLst>
            <pc:docMk/>
            <pc:sldMk cId="181765471" sldId="334"/>
            <ac:spMk id="9" creationId="{E844E128-FF69-4E9F-8327-6B504B3C5AE1}"/>
          </ac:spMkLst>
        </pc:spChg>
        <pc:spChg chg="add">
          <ac:chgData name="hamid ghazvini" userId="1bbb9b6cc34e1cfb" providerId="LiveId" clId="{559E99A4-7663-4329-AD66-B723B2FE766D}" dt="2026-05-03T04:58:09.056" v="34" actId="26606"/>
          <ac:spMkLst>
            <pc:docMk/>
            <pc:sldMk cId="181765471" sldId="334"/>
            <ac:spMk id="14" creationId="{990D0034-F768-41E7-85D4-F38C4DE85770}"/>
          </ac:spMkLst>
        </pc:spChg>
        <pc:spChg chg="add">
          <ac:chgData name="hamid ghazvini" userId="1bbb9b6cc34e1cfb" providerId="LiveId" clId="{559E99A4-7663-4329-AD66-B723B2FE766D}" dt="2026-05-03T04:58:09.056" v="34" actId="26606"/>
          <ac:spMkLst>
            <pc:docMk/>
            <pc:sldMk cId="181765471" sldId="334"/>
            <ac:spMk id="15" creationId="{1FE461C7-FF45-427F-83D7-18DFBD48188D}"/>
          </ac:spMkLst>
        </pc:spChg>
        <pc:spChg chg="add">
          <ac:chgData name="hamid ghazvini" userId="1bbb9b6cc34e1cfb" providerId="LiveId" clId="{559E99A4-7663-4329-AD66-B723B2FE766D}" dt="2026-05-03T04:58:09.056" v="34" actId="26606"/>
          <ac:spMkLst>
            <pc:docMk/>
            <pc:sldMk cId="181765471" sldId="334"/>
            <ac:spMk id="17" creationId="{95B38FD6-641F-41BF-B466-C1C6366420F0}"/>
          </ac:spMkLst>
        </pc:spChg>
        <pc:picChg chg="add del">
          <ac:chgData name="hamid ghazvini" userId="1bbb9b6cc34e1cfb" providerId="LiveId" clId="{559E99A4-7663-4329-AD66-B723B2FE766D}" dt="2026-05-03T04:58:09.042" v="33" actId="26606"/>
          <ac:picMkLst>
            <pc:docMk/>
            <pc:sldMk cId="181765471" sldId="334"/>
            <ac:picMk id="5" creationId="{EB062288-7315-0E4F-3722-4FF775BBDC2A}"/>
          </ac:picMkLst>
        </pc:picChg>
        <pc:picChg chg="add">
          <ac:chgData name="hamid ghazvini" userId="1bbb9b6cc34e1cfb" providerId="LiveId" clId="{559E99A4-7663-4329-AD66-B723B2FE766D}" dt="2026-05-03T04:58:09.056" v="34" actId="26606"/>
          <ac:picMkLst>
            <pc:docMk/>
            <pc:sldMk cId="181765471" sldId="334"/>
            <ac:picMk id="16" creationId="{4747AE41-7995-6634-DE0D-950A762D200D}"/>
          </ac:picMkLst>
        </pc:picChg>
        <pc:cxnChg chg="add del">
          <ac:chgData name="hamid ghazvini" userId="1bbb9b6cc34e1cfb" providerId="LiveId" clId="{559E99A4-7663-4329-AD66-B723B2FE766D}" dt="2026-05-03T04:58:09.042" v="33" actId="26606"/>
          <ac:cxnSpMkLst>
            <pc:docMk/>
            <pc:sldMk cId="181765471" sldId="334"/>
            <ac:cxnSpMk id="11" creationId="{055CEADF-09EA-423C-8C45-F94AF44D5AF0}"/>
          </ac:cxnSpMkLst>
        </pc:cxnChg>
        <pc:cxnChg chg="add">
          <ac:chgData name="hamid ghazvini" userId="1bbb9b6cc34e1cfb" providerId="LiveId" clId="{559E99A4-7663-4329-AD66-B723B2FE766D}" dt="2026-05-03T04:58:09.056" v="34" actId="26606"/>
          <ac:cxnSpMkLst>
            <pc:docMk/>
            <pc:sldMk cId="181765471" sldId="334"/>
            <ac:cxnSpMk id="13" creationId="{6BF9119E-766E-4526-AAE5-639F577C0493}"/>
          </ac:cxnSpMkLst>
        </pc:cxnChg>
      </pc:sldChg>
      <pc:sldChg chg="addSp delSp modSp new mod setBg setClrOvrMap">
        <pc:chgData name="hamid ghazvini" userId="1bbb9b6cc34e1cfb" providerId="LiveId" clId="{559E99A4-7663-4329-AD66-B723B2FE766D}" dt="2026-05-03T05:02:33.236" v="42" actId="26606"/>
        <pc:sldMkLst>
          <pc:docMk/>
          <pc:sldMk cId="3218422692" sldId="335"/>
        </pc:sldMkLst>
        <pc:spChg chg="del">
          <ac:chgData name="hamid ghazvini" userId="1bbb9b6cc34e1cfb" providerId="LiveId" clId="{559E99A4-7663-4329-AD66-B723B2FE766D}" dt="2026-05-03T05:01:33.109" v="36" actId="21"/>
          <ac:spMkLst>
            <pc:docMk/>
            <pc:sldMk cId="3218422692" sldId="335"/>
            <ac:spMk id="2" creationId="{7E022CC5-4FED-C687-0DAE-780AEFFF0BBC}"/>
          </ac:spMkLst>
        </pc:spChg>
        <pc:spChg chg="mod ord">
          <ac:chgData name="hamid ghazvini" userId="1bbb9b6cc34e1cfb" providerId="LiveId" clId="{559E99A4-7663-4329-AD66-B723B2FE766D}" dt="2026-05-03T05:02:33.236" v="42" actId="26606"/>
          <ac:spMkLst>
            <pc:docMk/>
            <pc:sldMk cId="3218422692" sldId="335"/>
            <ac:spMk id="3" creationId="{5C99E82E-733A-6CB2-F6C2-4009831713D8}"/>
          </ac:spMkLst>
        </pc:spChg>
        <pc:spChg chg="add">
          <ac:chgData name="hamid ghazvini" userId="1bbb9b6cc34e1cfb" providerId="LiveId" clId="{559E99A4-7663-4329-AD66-B723B2FE766D}" dt="2026-05-03T05:02:33.236" v="42" actId="26606"/>
          <ac:spMkLst>
            <pc:docMk/>
            <pc:sldMk cId="3218422692" sldId="335"/>
            <ac:spMk id="10" creationId="{990D0034-F768-41E7-85D4-F38C4DE85770}"/>
          </ac:spMkLst>
        </pc:spChg>
        <pc:spChg chg="add">
          <ac:chgData name="hamid ghazvini" userId="1bbb9b6cc34e1cfb" providerId="LiveId" clId="{559E99A4-7663-4329-AD66-B723B2FE766D}" dt="2026-05-03T05:02:33.236" v="42" actId="26606"/>
          <ac:spMkLst>
            <pc:docMk/>
            <pc:sldMk cId="3218422692" sldId="335"/>
            <ac:spMk id="12" creationId="{95B38FD6-641F-41BF-B466-C1C6366420F0}"/>
          </ac:spMkLst>
        </pc:spChg>
        <pc:spChg chg="add">
          <ac:chgData name="hamid ghazvini" userId="1bbb9b6cc34e1cfb" providerId="LiveId" clId="{559E99A4-7663-4329-AD66-B723B2FE766D}" dt="2026-05-03T05:02:33.236" v="42" actId="26606"/>
          <ac:spMkLst>
            <pc:docMk/>
            <pc:sldMk cId="3218422692" sldId="335"/>
            <ac:spMk id="16" creationId="{1FE461C7-FF45-427F-83D7-18DFBD48188D}"/>
          </ac:spMkLst>
        </pc:spChg>
        <pc:picChg chg="add mod">
          <ac:chgData name="hamid ghazvini" userId="1bbb9b6cc34e1cfb" providerId="LiveId" clId="{559E99A4-7663-4329-AD66-B723B2FE766D}" dt="2026-05-03T05:02:33.236" v="42" actId="26606"/>
          <ac:picMkLst>
            <pc:docMk/>
            <pc:sldMk cId="3218422692" sldId="335"/>
            <ac:picMk id="5" creationId="{C5B5E04A-65EF-7F91-DF3C-A80C2DDE0B31}"/>
          </ac:picMkLst>
        </pc:picChg>
        <pc:cxnChg chg="add">
          <ac:chgData name="hamid ghazvini" userId="1bbb9b6cc34e1cfb" providerId="LiveId" clId="{559E99A4-7663-4329-AD66-B723B2FE766D}" dt="2026-05-03T05:02:33.236" v="42" actId="26606"/>
          <ac:cxnSpMkLst>
            <pc:docMk/>
            <pc:sldMk cId="3218422692" sldId="335"/>
            <ac:cxnSpMk id="14" creationId="{6BF9119E-766E-4526-AAE5-639F577C0493}"/>
          </ac:cxnSpMkLst>
        </pc:cxnChg>
      </pc:sldChg>
      <pc:sldChg chg="addSp delSp modSp new mod setBg">
        <pc:chgData name="hamid ghazvini" userId="1bbb9b6cc34e1cfb" providerId="LiveId" clId="{559E99A4-7663-4329-AD66-B723B2FE766D}" dt="2026-05-03T05:07:57.162" v="48"/>
        <pc:sldMkLst>
          <pc:docMk/>
          <pc:sldMk cId="2100484650" sldId="336"/>
        </pc:sldMkLst>
        <pc:spChg chg="del">
          <ac:chgData name="hamid ghazvini" userId="1bbb9b6cc34e1cfb" providerId="LiveId" clId="{559E99A4-7663-4329-AD66-B723B2FE766D}" dt="2026-05-03T05:05:11.817" v="44" actId="21"/>
          <ac:spMkLst>
            <pc:docMk/>
            <pc:sldMk cId="2100484650" sldId="336"/>
            <ac:spMk id="2" creationId="{F30028E0-CFC6-A7F1-72EB-5A2DD3B4F7D9}"/>
          </ac:spMkLst>
        </pc:spChg>
        <pc:spChg chg="mod">
          <ac:chgData name="hamid ghazvini" userId="1bbb9b6cc34e1cfb" providerId="LiveId" clId="{559E99A4-7663-4329-AD66-B723B2FE766D}" dt="2026-05-03T05:07:57.162" v="48"/>
          <ac:spMkLst>
            <pc:docMk/>
            <pc:sldMk cId="2100484650" sldId="336"/>
            <ac:spMk id="3" creationId="{D847A853-9092-44DC-DD2B-BC0CEF79528B}"/>
          </ac:spMkLst>
        </pc:spChg>
        <pc:spChg chg="add">
          <ac:chgData name="hamid ghazvini" userId="1bbb9b6cc34e1cfb" providerId="LiveId" clId="{559E99A4-7663-4329-AD66-B723B2FE766D}" dt="2026-05-03T05:05:53.648" v="47" actId="26606"/>
          <ac:spMkLst>
            <pc:docMk/>
            <pc:sldMk cId="2100484650" sldId="336"/>
            <ac:spMk id="10" creationId="{0AB6E427-3F73-4C06-A5D5-AE52C3883B50}"/>
          </ac:spMkLst>
        </pc:spChg>
        <pc:spChg chg="add">
          <ac:chgData name="hamid ghazvini" userId="1bbb9b6cc34e1cfb" providerId="LiveId" clId="{559E99A4-7663-4329-AD66-B723B2FE766D}" dt="2026-05-03T05:05:53.648" v="47" actId="26606"/>
          <ac:spMkLst>
            <pc:docMk/>
            <pc:sldMk cId="2100484650" sldId="336"/>
            <ac:spMk id="12" creationId="{D8C9BDAA-0390-4B39-9B5C-BC95E5120DA4}"/>
          </ac:spMkLst>
        </pc:spChg>
        <pc:picChg chg="add mod">
          <ac:chgData name="hamid ghazvini" userId="1bbb9b6cc34e1cfb" providerId="LiveId" clId="{559E99A4-7663-4329-AD66-B723B2FE766D}" dt="2026-05-03T05:05:53.648" v="47" actId="26606"/>
          <ac:picMkLst>
            <pc:docMk/>
            <pc:sldMk cId="2100484650" sldId="336"/>
            <ac:picMk id="5" creationId="{083F67E5-ECF1-12C3-AC50-FA83049DAA08}"/>
          </ac:picMkLst>
        </pc:picChg>
        <pc:cxnChg chg="add">
          <ac:chgData name="hamid ghazvini" userId="1bbb9b6cc34e1cfb" providerId="LiveId" clId="{559E99A4-7663-4329-AD66-B723B2FE766D}" dt="2026-05-03T05:05:53.648" v="47" actId="26606"/>
          <ac:cxnSpMkLst>
            <pc:docMk/>
            <pc:sldMk cId="2100484650" sldId="336"/>
            <ac:cxnSpMk id="14" creationId="{E04A321A-A039-4720-87B4-66A4210E0D57}"/>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5/3/2026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5/3/2026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5/3/2026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5/3/2026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5/3/2026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5/3/2026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5/3/2026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5/3/2026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5/3/2026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882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5/3/2026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C1C76F5-54EF-055D-7627-FA325B1AEE12}"/>
              </a:ext>
            </a:extLst>
          </p:cNvPr>
          <p:cNvPicPr>
            <a:picLocks noChangeAspect="1"/>
          </p:cNvPicPr>
          <p:nvPr/>
        </p:nvPicPr>
        <p:blipFill>
          <a:blip r:embed="rId3"/>
          <a:srcRect t="37700" b="6050"/>
          <a:stretch>
            <a:fillRect/>
          </a:stretch>
        </p:blipFill>
        <p:spPr>
          <a:xfrm>
            <a:off x="20" y="975"/>
            <a:ext cx="12191980" cy="6858000"/>
          </a:xfrm>
          <a:prstGeom prst="rect">
            <a:avLst/>
          </a:prstGeom>
        </p:spPr>
      </p:pic>
      <p:sp>
        <p:nvSpPr>
          <p:cNvPr id="33" name="Rectangle 32">
            <a:extLst>
              <a:ext uri="{FF2B5EF4-FFF2-40B4-BE49-F238E27FC236}">
                <a16:creationId xmlns:a16="http://schemas.microsoft.com/office/drawing/2014/main" id="{EEFC1EB0-DB92-4E98-B3A9-0CD6FA5A8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8326"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854277" y="1475234"/>
            <a:ext cx="3214307" cy="2901694"/>
          </a:xfrm>
        </p:spPr>
        <p:txBody>
          <a:bodyPr anchor="b">
            <a:normAutofit/>
          </a:bodyPr>
          <a:lstStyle/>
          <a:p>
            <a:r>
              <a:rPr lang="en-US" sz="4400">
                <a:solidFill>
                  <a:schemeClr val="bg1"/>
                </a:solidFill>
              </a:rPr>
              <a:t>Triggered Points</a:t>
            </a:r>
          </a:p>
        </p:txBody>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858610" y="4608576"/>
            <a:ext cx="3205640" cy="774186"/>
          </a:xfrm>
        </p:spPr>
        <p:txBody>
          <a:bodyPr anchor="t">
            <a:normAutofit/>
          </a:bodyPr>
          <a:lstStyle/>
          <a:p>
            <a:pPr>
              <a:lnSpc>
                <a:spcPct val="100000"/>
              </a:lnSpc>
            </a:pPr>
            <a:r>
              <a:rPr lang="en-CA" sz="1100">
                <a:solidFill>
                  <a:schemeClr val="bg1"/>
                </a:solidFill>
              </a:rPr>
              <a:t>Definition: A localized area of muscle hypertonicity </a:t>
            </a:r>
            <a:r>
              <a:rPr lang="en-US" sz="1100">
                <a:solidFill>
                  <a:schemeClr val="bg1"/>
                </a:solidFill>
              </a:rPr>
              <a:t>that radiates in a predictable </a:t>
            </a:r>
            <a:r>
              <a:rPr lang="en-CA" sz="1100">
                <a:solidFill>
                  <a:schemeClr val="bg1"/>
                </a:solidFill>
              </a:rPr>
              <a:t>pain pattern.</a:t>
            </a:r>
            <a:endParaRPr lang="en-US" sz="1100">
              <a:solidFill>
                <a:schemeClr val="bg1"/>
              </a:solidFill>
            </a:endParaRPr>
          </a:p>
        </p:txBody>
      </p:sp>
      <p:cxnSp>
        <p:nvCxnSpPr>
          <p:cNvPr id="35" name="Straight Connector 34">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591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AE30C-24DD-EC18-7669-F6C4B8EE4F95}"/>
              </a:ext>
            </a:extLst>
          </p:cNvPr>
          <p:cNvSpPr>
            <a:spLocks noGrp="1"/>
          </p:cNvSpPr>
          <p:nvPr>
            <p:ph type="title"/>
          </p:nvPr>
        </p:nvSpPr>
        <p:spPr/>
        <p:txBody>
          <a:bodyPr>
            <a:normAutofit/>
          </a:bodyPr>
          <a:lstStyle/>
          <a:p>
            <a:r>
              <a:rPr lang="en-CA" sz="2800" dirty="0">
                <a:solidFill>
                  <a:srgbClr val="7030A0"/>
                </a:solidFill>
              </a:rPr>
              <a:t>GENERAL INFORMATION</a:t>
            </a:r>
          </a:p>
        </p:txBody>
      </p:sp>
      <p:sp>
        <p:nvSpPr>
          <p:cNvPr id="3" name="Content Placeholder 2">
            <a:extLst>
              <a:ext uri="{FF2B5EF4-FFF2-40B4-BE49-F238E27FC236}">
                <a16:creationId xmlns:a16="http://schemas.microsoft.com/office/drawing/2014/main" id="{F55A1302-259E-6DAE-B0CF-B7A2D6E13697}"/>
              </a:ext>
            </a:extLst>
          </p:cNvPr>
          <p:cNvSpPr>
            <a:spLocks noGrp="1"/>
          </p:cNvSpPr>
          <p:nvPr>
            <p:ph idx="1"/>
          </p:nvPr>
        </p:nvSpPr>
        <p:spPr/>
        <p:txBody>
          <a:bodyPr/>
          <a:lstStyle/>
          <a:p>
            <a:r>
              <a:rPr lang="en-CA" dirty="0"/>
              <a:t>• </a:t>
            </a:r>
            <a:r>
              <a:rPr lang="en-CA" b="1" dirty="0"/>
              <a:t>Cyclical causes: insufficient cellular energy (adenosine triphosphate [ATP]) to </a:t>
            </a:r>
            <a:r>
              <a:rPr lang="en-US" b="1" dirty="0"/>
              <a:t>a specific muscle area secondary to localized ischemia (restricted blood flow), from prolonged muscle contraction, leading to further insufficient ATP</a:t>
            </a:r>
          </a:p>
          <a:p>
            <a:r>
              <a:rPr lang="en-CA" b="1" dirty="0"/>
              <a:t>• Contributing factors: poor posture; repetitive motion; muscle compensation </a:t>
            </a:r>
            <a:r>
              <a:rPr lang="en-US" b="1" dirty="0"/>
              <a:t>from injury, accident, or prolonged inactivity; nutritional deficiency; chronic </a:t>
            </a:r>
            <a:r>
              <a:rPr lang="en-CA" b="1" dirty="0"/>
              <a:t>infection; sleep deprivation; depression</a:t>
            </a:r>
          </a:p>
          <a:p>
            <a:r>
              <a:rPr lang="en-CA" b="1" dirty="0"/>
              <a:t>• Usually occurs in skeletal muscles, especially the trapezius, rhomboids, sternocleidomastoid </a:t>
            </a:r>
            <a:r>
              <a:rPr lang="en-US" b="1" dirty="0"/>
              <a:t>(SCM), masseter; can occur in organs and bones</a:t>
            </a:r>
            <a:endParaRPr lang="en-CA" b="1" dirty="0"/>
          </a:p>
        </p:txBody>
      </p:sp>
    </p:spTree>
    <p:extLst>
      <p:ext uri="{BB962C8B-B14F-4D97-AF65-F5344CB8AC3E}">
        <p14:creationId xmlns:p14="http://schemas.microsoft.com/office/powerpoint/2010/main" val="4193279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3D4EA3-0ED8-C606-E778-309CDFA5061D}"/>
              </a:ext>
            </a:extLst>
          </p:cNvPr>
          <p:cNvSpPr>
            <a:spLocks noGrp="1"/>
          </p:cNvSpPr>
          <p:nvPr>
            <p:ph idx="1"/>
          </p:nvPr>
        </p:nvSpPr>
        <p:spPr>
          <a:xfrm>
            <a:off x="1097280" y="2108201"/>
            <a:ext cx="4998720" cy="3760891"/>
          </a:xfrm>
        </p:spPr>
        <p:txBody>
          <a:bodyPr/>
          <a:lstStyle/>
          <a:p>
            <a:r>
              <a:rPr lang="en-US" b="1" dirty="0"/>
              <a:t>• Common in most adults, either latent or active, at some point in life; rare in </a:t>
            </a:r>
            <a:r>
              <a:rPr lang="en-CA" b="1" dirty="0"/>
              <a:t>children</a:t>
            </a:r>
          </a:p>
          <a:p>
            <a:r>
              <a:rPr lang="en-US" b="1" dirty="0"/>
              <a:t>• Often associated with chronic headaches, tendonitis, bursitis, arthritis, and stress</a:t>
            </a:r>
          </a:p>
          <a:p>
            <a:r>
              <a:rPr lang="en-US" b="1" dirty="0"/>
              <a:t>• Often incorrectly referred to as “knots”; the more correct term is “nodule”</a:t>
            </a:r>
            <a:endParaRPr lang="en-CA" b="1" dirty="0"/>
          </a:p>
        </p:txBody>
      </p:sp>
      <p:pic>
        <p:nvPicPr>
          <p:cNvPr id="4" name="Picture 3">
            <a:extLst>
              <a:ext uri="{FF2B5EF4-FFF2-40B4-BE49-F238E27FC236}">
                <a16:creationId xmlns:a16="http://schemas.microsoft.com/office/drawing/2014/main" id="{C7321AB4-2418-6EC8-B56D-599C67881B54}"/>
              </a:ext>
            </a:extLst>
          </p:cNvPr>
          <p:cNvPicPr>
            <a:picLocks noChangeAspect="1"/>
          </p:cNvPicPr>
          <p:nvPr/>
        </p:nvPicPr>
        <p:blipFill>
          <a:blip r:embed="rId2"/>
          <a:stretch>
            <a:fillRect/>
          </a:stretch>
        </p:blipFill>
        <p:spPr>
          <a:xfrm>
            <a:off x="7886700" y="1766887"/>
            <a:ext cx="3333750" cy="3095625"/>
          </a:xfrm>
          <a:prstGeom prst="rect">
            <a:avLst/>
          </a:prstGeom>
        </p:spPr>
      </p:pic>
    </p:spTree>
    <p:extLst>
      <p:ext uri="{BB962C8B-B14F-4D97-AF65-F5344CB8AC3E}">
        <p14:creationId xmlns:p14="http://schemas.microsoft.com/office/powerpoint/2010/main" val="1180413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9A6158"/>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604CC92A-EA69-8F5E-ADCF-965BA6B0FD44}"/>
              </a:ext>
            </a:extLst>
          </p:cNvPr>
          <p:cNvSpPr>
            <a:spLocks noGrp="1"/>
          </p:cNvSpPr>
          <p:nvPr>
            <p:ph type="title"/>
          </p:nvPr>
        </p:nvSpPr>
        <p:spPr>
          <a:xfrm>
            <a:off x="492370" y="516836"/>
            <a:ext cx="3084844" cy="1961086"/>
          </a:xfrm>
        </p:spPr>
        <p:txBody>
          <a:bodyPr>
            <a:normAutofit/>
          </a:bodyPr>
          <a:lstStyle/>
          <a:p>
            <a:r>
              <a:rPr lang="en-CA" sz="2500">
                <a:solidFill>
                  <a:srgbClr val="FFFFFF"/>
                </a:solidFill>
              </a:rPr>
              <a:t>PATHOPHYSIOLOGY</a:t>
            </a:r>
          </a:p>
        </p:txBody>
      </p:sp>
      <p:cxnSp>
        <p:nvCxnSpPr>
          <p:cNvPr id="14" name="Straight Connector 13">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88B358D-5167-1136-5C89-677352EFCEFA}"/>
              </a:ext>
            </a:extLst>
          </p:cNvPr>
          <p:cNvSpPr>
            <a:spLocks noGrp="1"/>
          </p:cNvSpPr>
          <p:nvPr>
            <p:ph idx="1"/>
          </p:nvPr>
        </p:nvSpPr>
        <p:spPr>
          <a:xfrm>
            <a:off x="571752" y="2799654"/>
            <a:ext cx="3005462" cy="3189665"/>
          </a:xfrm>
        </p:spPr>
        <p:txBody>
          <a:bodyPr>
            <a:normAutofit/>
          </a:bodyPr>
          <a:lstStyle/>
          <a:p>
            <a:pPr marL="0">
              <a:buNone/>
            </a:pPr>
            <a:r>
              <a:rPr lang="en-US" sz="1800" b="1">
                <a:solidFill>
                  <a:srgbClr val="FFFFFF"/>
                </a:solidFill>
              </a:rPr>
              <a:t>In order to function, every cell needs oxygen delivered via the bloodstream. In addition to pain, the body’s response to insufficient blood supply can be dramatic. The person might faint or convulse; the affected body part might turn blue, decay, </a:t>
            </a:r>
            <a:r>
              <a:rPr lang="en-CA" sz="1800" b="1">
                <a:solidFill>
                  <a:srgbClr val="FFFFFF"/>
                </a:solidFill>
              </a:rPr>
              <a:t>and fall off.</a:t>
            </a:r>
          </a:p>
        </p:txBody>
      </p:sp>
      <p:pic>
        <p:nvPicPr>
          <p:cNvPr id="5" name="Picture 4">
            <a:extLst>
              <a:ext uri="{FF2B5EF4-FFF2-40B4-BE49-F238E27FC236}">
                <a16:creationId xmlns:a16="http://schemas.microsoft.com/office/drawing/2014/main" id="{708E4F59-3CEF-680D-3F4C-D7595A93E22D}"/>
              </a:ext>
            </a:extLst>
          </p:cNvPr>
          <p:cNvPicPr>
            <a:picLocks noChangeAspect="1"/>
          </p:cNvPicPr>
          <p:nvPr/>
        </p:nvPicPr>
        <p:blipFill>
          <a:blip r:embed="rId2"/>
          <a:stretch>
            <a:fillRect/>
          </a:stretch>
        </p:blipFill>
        <p:spPr>
          <a:xfrm>
            <a:off x="5575252" y="640080"/>
            <a:ext cx="5131612" cy="5577840"/>
          </a:xfrm>
          <a:prstGeom prst="rect">
            <a:avLst/>
          </a:prstGeom>
        </p:spPr>
      </p:pic>
    </p:spTree>
    <p:extLst>
      <p:ext uri="{BB962C8B-B14F-4D97-AF65-F5344CB8AC3E}">
        <p14:creationId xmlns:p14="http://schemas.microsoft.com/office/powerpoint/2010/main" val="2293492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D67399-3302-E6C1-9FA6-F8C4D97774A7}"/>
              </a:ext>
            </a:extLst>
          </p:cNvPr>
          <p:cNvSpPr>
            <a:spLocks noGrp="1"/>
          </p:cNvSpPr>
          <p:nvPr>
            <p:ph idx="1"/>
          </p:nvPr>
        </p:nvSpPr>
        <p:spPr/>
        <p:txBody>
          <a:bodyPr>
            <a:normAutofit/>
          </a:bodyPr>
          <a:lstStyle/>
          <a:p>
            <a:r>
              <a:rPr lang="en-US" b="1" dirty="0"/>
              <a:t>The causes of insufficient blood supply are numerous, but in the case of trigger points, the cause is subtle and cellular. Nodules are created as follows: (1) a small fragment of the muscle contracts; (2) this fragment pulls on another, progressively tightening, band of muscle; (3) blood flow to the constricted region is reduced because of the tightness; (4) oxygen debt occurs; (5) local ischemia follows; (6) this cycle of poorly vascularized cellular muscle structures causes an involuntary painful contraction; (7) the lack of oxygen, combined with the sustained contraction, causes pain signals to flood the region; (8) pain is experienced in the focal and more frequently in the referred pain zone that characterizes the </a:t>
            </a:r>
            <a:r>
              <a:rPr lang="en-CA" b="1" dirty="0"/>
              <a:t>muscle harboring a </a:t>
            </a:r>
            <a:r>
              <a:rPr lang="en-CA" b="1" dirty="0" err="1"/>
              <a:t>TrP.</a:t>
            </a:r>
            <a:endParaRPr lang="en-CA" b="1" dirty="0"/>
          </a:p>
        </p:txBody>
      </p:sp>
    </p:spTree>
    <p:extLst>
      <p:ext uri="{BB962C8B-B14F-4D97-AF65-F5344CB8AC3E}">
        <p14:creationId xmlns:p14="http://schemas.microsoft.com/office/powerpoint/2010/main" val="588436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8B1C8A-085B-E63D-B7F5-567451023B53}"/>
              </a:ext>
            </a:extLst>
          </p:cNvPr>
          <p:cNvSpPr>
            <a:spLocks noGrp="1"/>
          </p:cNvSpPr>
          <p:nvPr>
            <p:ph idx="1"/>
          </p:nvPr>
        </p:nvSpPr>
        <p:spPr>
          <a:xfrm>
            <a:off x="1097280" y="1533833"/>
            <a:ext cx="4998720" cy="4335260"/>
          </a:xfrm>
        </p:spPr>
        <p:txBody>
          <a:bodyPr>
            <a:normAutofit/>
          </a:bodyPr>
          <a:lstStyle/>
          <a:p>
            <a:pPr marL="0" indent="0">
              <a:buNone/>
            </a:pPr>
            <a:endParaRPr lang="en-CA" b="1" dirty="0"/>
          </a:p>
          <a:p>
            <a:r>
              <a:rPr lang="en-US" b="1" dirty="0"/>
              <a:t>Persistently restricted or weakened muscles may develop </a:t>
            </a:r>
            <a:r>
              <a:rPr lang="en-US" b="1" i="1" dirty="0"/>
              <a:t>latent trigger points </a:t>
            </a:r>
            <a:r>
              <a:rPr lang="en-US" b="1" dirty="0"/>
              <a:t>that do not refer pain and are not painful unless palpated. Latent </a:t>
            </a:r>
            <a:r>
              <a:rPr lang="en-US" b="1" dirty="0" err="1"/>
              <a:t>TrPs</a:t>
            </a:r>
            <a:r>
              <a:rPr lang="en-US" b="1" dirty="0"/>
              <a:t> can be seen as </a:t>
            </a:r>
            <a:r>
              <a:rPr lang="en-US" b="1" i="1" dirty="0"/>
              <a:t>active trigger points </a:t>
            </a:r>
            <a:r>
              <a:rPr lang="en-US" b="1" dirty="0"/>
              <a:t>waiting to happen. If ischemia persists and if the cellular flood of pain signals accumulate sufficiently in a latent trigger point; it can turn into an actively painful, radiating trigger point very quickly. Active </a:t>
            </a:r>
            <a:r>
              <a:rPr lang="en-US" b="1" dirty="0" err="1"/>
              <a:t>TrPs</a:t>
            </a:r>
            <a:r>
              <a:rPr lang="en-US" b="1" dirty="0"/>
              <a:t> cause exquisite local and radiating pain, even when the muscle is at rest.</a:t>
            </a:r>
            <a:endParaRPr lang="en-US" b="1" i="1" dirty="0"/>
          </a:p>
          <a:p>
            <a:endParaRPr lang="en-CA" dirty="0"/>
          </a:p>
        </p:txBody>
      </p:sp>
      <p:pic>
        <p:nvPicPr>
          <p:cNvPr id="5" name="Picture 4">
            <a:extLst>
              <a:ext uri="{FF2B5EF4-FFF2-40B4-BE49-F238E27FC236}">
                <a16:creationId xmlns:a16="http://schemas.microsoft.com/office/drawing/2014/main" id="{C43A110C-69CE-AEB4-3567-83C32AB3519E}"/>
              </a:ext>
            </a:extLst>
          </p:cNvPr>
          <p:cNvPicPr>
            <a:picLocks noChangeAspect="1"/>
          </p:cNvPicPr>
          <p:nvPr/>
        </p:nvPicPr>
        <p:blipFill>
          <a:blip r:embed="rId2"/>
          <a:stretch>
            <a:fillRect/>
          </a:stretch>
        </p:blipFill>
        <p:spPr>
          <a:xfrm>
            <a:off x="7708490" y="1341782"/>
            <a:ext cx="3460955" cy="4174435"/>
          </a:xfrm>
          <a:prstGeom prst="rect">
            <a:avLst/>
          </a:prstGeom>
        </p:spPr>
      </p:pic>
      <p:pic>
        <p:nvPicPr>
          <p:cNvPr id="7" name="Picture 6">
            <a:extLst>
              <a:ext uri="{FF2B5EF4-FFF2-40B4-BE49-F238E27FC236}">
                <a16:creationId xmlns:a16="http://schemas.microsoft.com/office/drawing/2014/main" id="{4BF659B6-7DCE-8533-E4DD-F71B02512DE4}"/>
              </a:ext>
            </a:extLst>
          </p:cNvPr>
          <p:cNvPicPr>
            <a:picLocks noChangeAspect="1"/>
          </p:cNvPicPr>
          <p:nvPr/>
        </p:nvPicPr>
        <p:blipFill>
          <a:blip r:embed="rId3"/>
          <a:stretch>
            <a:fillRect/>
          </a:stretch>
        </p:blipFill>
        <p:spPr>
          <a:xfrm>
            <a:off x="7846141" y="4764691"/>
            <a:ext cx="1337187" cy="278296"/>
          </a:xfrm>
          <a:prstGeom prst="rect">
            <a:avLst/>
          </a:prstGeom>
        </p:spPr>
      </p:pic>
      <p:pic>
        <p:nvPicPr>
          <p:cNvPr id="9" name="Picture 8">
            <a:extLst>
              <a:ext uri="{FF2B5EF4-FFF2-40B4-BE49-F238E27FC236}">
                <a16:creationId xmlns:a16="http://schemas.microsoft.com/office/drawing/2014/main" id="{2E114A9C-A16D-5065-893D-5792F45EBDED}"/>
              </a:ext>
            </a:extLst>
          </p:cNvPr>
          <p:cNvPicPr>
            <a:picLocks noChangeAspect="1"/>
          </p:cNvPicPr>
          <p:nvPr/>
        </p:nvPicPr>
        <p:blipFill>
          <a:blip r:embed="rId4"/>
          <a:stretch>
            <a:fillRect/>
          </a:stretch>
        </p:blipFill>
        <p:spPr>
          <a:xfrm>
            <a:off x="7372042" y="5079857"/>
            <a:ext cx="2066925" cy="219075"/>
          </a:xfrm>
          <a:prstGeom prst="rect">
            <a:avLst/>
          </a:prstGeom>
        </p:spPr>
      </p:pic>
    </p:spTree>
    <p:extLst>
      <p:ext uri="{BB962C8B-B14F-4D97-AF65-F5344CB8AC3E}">
        <p14:creationId xmlns:p14="http://schemas.microsoft.com/office/powerpoint/2010/main" val="4067446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72BB8-9C3B-91B0-342A-2764BDBEC814}"/>
              </a:ext>
            </a:extLst>
          </p:cNvPr>
          <p:cNvSpPr>
            <a:spLocks noGrp="1"/>
          </p:cNvSpPr>
          <p:nvPr>
            <p:ph type="title"/>
          </p:nvPr>
        </p:nvSpPr>
        <p:spPr/>
        <p:txBody>
          <a:bodyPr>
            <a:normAutofit/>
          </a:bodyPr>
          <a:lstStyle/>
          <a:p>
            <a:r>
              <a:rPr lang="en-CA" sz="2800" dirty="0">
                <a:solidFill>
                  <a:srgbClr val="7030A0"/>
                </a:solidFill>
              </a:rPr>
              <a:t>OVERALL SIGNS AND SYMPTOMS</a:t>
            </a:r>
          </a:p>
        </p:txBody>
      </p:sp>
      <p:sp>
        <p:nvSpPr>
          <p:cNvPr id="3" name="Content Placeholder 2">
            <a:extLst>
              <a:ext uri="{FF2B5EF4-FFF2-40B4-BE49-F238E27FC236}">
                <a16:creationId xmlns:a16="http://schemas.microsoft.com/office/drawing/2014/main" id="{42552A84-B833-4EE0-D3A4-03796E59BCBF}"/>
              </a:ext>
            </a:extLst>
          </p:cNvPr>
          <p:cNvSpPr>
            <a:spLocks noGrp="1"/>
          </p:cNvSpPr>
          <p:nvPr>
            <p:ph idx="1"/>
          </p:nvPr>
        </p:nvSpPr>
        <p:spPr/>
        <p:txBody>
          <a:bodyPr>
            <a:normAutofit/>
          </a:bodyPr>
          <a:lstStyle/>
          <a:p>
            <a:r>
              <a:rPr lang="en-US" b="1" dirty="0"/>
              <a:t>• Hypertonicity palpable as a taut band</a:t>
            </a:r>
          </a:p>
          <a:p>
            <a:r>
              <a:rPr lang="en-US" b="1" dirty="0"/>
              <a:t>• A palpable nodule usually in the muscle belly</a:t>
            </a:r>
          </a:p>
          <a:p>
            <a:r>
              <a:rPr lang="en-US" b="1" dirty="0"/>
              <a:t>• Often a palpable twitch when the nodule is stimulated by a “snapping palpation”</a:t>
            </a:r>
          </a:p>
          <a:p>
            <a:r>
              <a:rPr lang="en-US" b="1" dirty="0"/>
              <a:t>• Dramatic response from the client (wincing, pulling away), called a jump sign, </a:t>
            </a:r>
            <a:r>
              <a:rPr lang="en-CA" b="1" dirty="0"/>
              <a:t>upon direct </a:t>
            </a:r>
            <a:r>
              <a:rPr lang="en-CA" b="1" dirty="0" err="1"/>
              <a:t>TrP</a:t>
            </a:r>
            <a:r>
              <a:rPr lang="en-CA" b="1" dirty="0"/>
              <a:t> palpation</a:t>
            </a:r>
          </a:p>
          <a:p>
            <a:r>
              <a:rPr lang="en-US" b="1" dirty="0"/>
              <a:t>• Visible holding pattern of compensating structures</a:t>
            </a:r>
          </a:p>
          <a:p>
            <a:r>
              <a:rPr lang="en-US" b="1" dirty="0"/>
              <a:t>• Shooting pain radiating from the focal point, which may or may not seem </a:t>
            </a:r>
            <a:r>
              <a:rPr lang="en-CA" b="1" dirty="0"/>
              <a:t>directly related</a:t>
            </a:r>
          </a:p>
        </p:txBody>
      </p:sp>
    </p:spTree>
    <p:extLst>
      <p:ext uri="{BB962C8B-B14F-4D97-AF65-F5344CB8AC3E}">
        <p14:creationId xmlns:p14="http://schemas.microsoft.com/office/powerpoint/2010/main" val="1515466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13" name="Straight Connector 12">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918A8C0-020C-FDE2-6F48-42C128CD61B0}"/>
              </a:ext>
            </a:extLst>
          </p:cNvPr>
          <p:cNvSpPr>
            <a:spLocks noGrp="1"/>
          </p:cNvSpPr>
          <p:nvPr>
            <p:ph idx="1"/>
          </p:nvPr>
        </p:nvSpPr>
        <p:spPr>
          <a:xfrm>
            <a:off x="571752" y="2799654"/>
            <a:ext cx="3005462" cy="3189665"/>
          </a:xfrm>
        </p:spPr>
        <p:txBody>
          <a:bodyPr>
            <a:normAutofit/>
          </a:bodyPr>
          <a:lstStyle/>
          <a:p>
            <a:r>
              <a:rPr lang="en-US" sz="1800" b="1">
                <a:solidFill>
                  <a:srgbClr val="FFFFFF"/>
                </a:solidFill>
              </a:rPr>
              <a:t>• Dull, aching, throbbing, and burning pain at the focal point</a:t>
            </a:r>
          </a:p>
          <a:p>
            <a:r>
              <a:rPr lang="en-US" sz="1800" b="1">
                <a:solidFill>
                  <a:srgbClr val="FFFFFF"/>
                </a:solidFill>
              </a:rPr>
              <a:t>• Pain at rest or with activity, often worse with activity</a:t>
            </a:r>
            <a:endParaRPr lang="en-CA" sz="1800" b="1">
              <a:solidFill>
                <a:srgbClr val="FFFFFF"/>
              </a:solidFill>
            </a:endParaRPr>
          </a:p>
        </p:txBody>
      </p:sp>
      <p:pic>
        <p:nvPicPr>
          <p:cNvPr id="4" name="Picture 3">
            <a:extLst>
              <a:ext uri="{FF2B5EF4-FFF2-40B4-BE49-F238E27FC236}">
                <a16:creationId xmlns:a16="http://schemas.microsoft.com/office/drawing/2014/main" id="{4FDB7F48-69CF-1155-7EED-4BB40AA6852A}"/>
              </a:ext>
            </a:extLst>
          </p:cNvPr>
          <p:cNvPicPr>
            <a:picLocks noChangeAspect="1"/>
          </p:cNvPicPr>
          <p:nvPr/>
        </p:nvPicPr>
        <p:blipFill>
          <a:blip r:embed="rId2"/>
          <a:stretch>
            <a:fillRect/>
          </a:stretch>
        </p:blipFill>
        <p:spPr>
          <a:xfrm>
            <a:off x="5352138" y="640080"/>
            <a:ext cx="5577840" cy="5577840"/>
          </a:xfrm>
          <a:prstGeom prst="rect">
            <a:avLst/>
          </a:prstGeom>
        </p:spPr>
      </p:pic>
    </p:spTree>
    <p:extLst>
      <p:ext uri="{BB962C8B-B14F-4D97-AF65-F5344CB8AC3E}">
        <p14:creationId xmlns:p14="http://schemas.microsoft.com/office/powerpoint/2010/main" val="2601788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656E7-8F5F-EE74-FD20-09919E17DEAA}"/>
              </a:ext>
            </a:extLst>
          </p:cNvPr>
          <p:cNvSpPr>
            <a:spLocks noGrp="1"/>
          </p:cNvSpPr>
          <p:nvPr>
            <p:ph type="title"/>
          </p:nvPr>
        </p:nvSpPr>
        <p:spPr/>
        <p:txBody>
          <a:bodyPr>
            <a:normAutofit/>
          </a:bodyPr>
          <a:lstStyle/>
          <a:p>
            <a:r>
              <a:rPr lang="en-US" sz="2800" dirty="0">
                <a:solidFill>
                  <a:srgbClr val="7030A0"/>
                </a:solidFill>
              </a:rPr>
              <a:t>SIGNS AND SYMPTOMS MASSAGE THERAPY CAN ADDRESS</a:t>
            </a:r>
            <a:endParaRPr lang="en-CA" sz="2800" dirty="0">
              <a:solidFill>
                <a:srgbClr val="7030A0"/>
              </a:solidFill>
            </a:endParaRPr>
          </a:p>
        </p:txBody>
      </p:sp>
      <p:sp>
        <p:nvSpPr>
          <p:cNvPr id="3" name="Content Placeholder 2">
            <a:extLst>
              <a:ext uri="{FF2B5EF4-FFF2-40B4-BE49-F238E27FC236}">
                <a16:creationId xmlns:a16="http://schemas.microsoft.com/office/drawing/2014/main" id="{BA424A61-DB2C-E1CB-903B-CFD606C5A537}"/>
              </a:ext>
            </a:extLst>
          </p:cNvPr>
          <p:cNvSpPr>
            <a:spLocks noGrp="1"/>
          </p:cNvSpPr>
          <p:nvPr>
            <p:ph idx="1"/>
          </p:nvPr>
        </p:nvSpPr>
        <p:spPr>
          <a:xfrm>
            <a:off x="1097280" y="2108201"/>
            <a:ext cx="4998720" cy="3760891"/>
          </a:xfrm>
        </p:spPr>
        <p:txBody>
          <a:bodyPr/>
          <a:lstStyle/>
          <a:p>
            <a:r>
              <a:rPr lang="en-US" dirty="0"/>
              <a:t>• </a:t>
            </a:r>
            <a:r>
              <a:rPr lang="en-US" b="1" dirty="0"/>
              <a:t>Relieving hypertonicity is a centerpiece for most massage therapy and is regularly addressed with many traditional techniques.</a:t>
            </a:r>
          </a:p>
          <a:p>
            <a:r>
              <a:rPr lang="en-US" b="1" dirty="0"/>
              <a:t>• Compensatory hypertonicity and pain, as well as the accumulation of cellular debris and metabolic waste, are also treated with basic massage skills.</a:t>
            </a:r>
            <a:endParaRPr lang="en-CA" b="1" dirty="0"/>
          </a:p>
        </p:txBody>
      </p:sp>
      <p:pic>
        <p:nvPicPr>
          <p:cNvPr id="5" name="Picture 4">
            <a:extLst>
              <a:ext uri="{FF2B5EF4-FFF2-40B4-BE49-F238E27FC236}">
                <a16:creationId xmlns:a16="http://schemas.microsoft.com/office/drawing/2014/main" id="{11FC1620-0CAE-B177-4674-013FC43568D3}"/>
              </a:ext>
            </a:extLst>
          </p:cNvPr>
          <p:cNvPicPr>
            <a:picLocks noChangeAspect="1"/>
          </p:cNvPicPr>
          <p:nvPr/>
        </p:nvPicPr>
        <p:blipFill>
          <a:blip r:embed="rId2"/>
          <a:stretch>
            <a:fillRect/>
          </a:stretch>
        </p:blipFill>
        <p:spPr>
          <a:xfrm>
            <a:off x="6717030" y="1826471"/>
            <a:ext cx="4438650" cy="4324350"/>
          </a:xfrm>
          <a:prstGeom prst="rect">
            <a:avLst/>
          </a:prstGeom>
        </p:spPr>
      </p:pic>
    </p:spTree>
    <p:extLst>
      <p:ext uri="{BB962C8B-B14F-4D97-AF65-F5344CB8AC3E}">
        <p14:creationId xmlns:p14="http://schemas.microsoft.com/office/powerpoint/2010/main" val="1553023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36475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9DE6209F-2C0F-6720-21B1-E4C5E0A4DB37}"/>
              </a:ext>
            </a:extLst>
          </p:cNvPr>
          <p:cNvSpPr>
            <a:spLocks noGrp="1"/>
          </p:cNvSpPr>
          <p:nvPr>
            <p:ph type="title"/>
          </p:nvPr>
        </p:nvSpPr>
        <p:spPr>
          <a:xfrm>
            <a:off x="492370" y="516836"/>
            <a:ext cx="3084844" cy="1961086"/>
          </a:xfrm>
        </p:spPr>
        <p:txBody>
          <a:bodyPr>
            <a:normAutofit/>
          </a:bodyPr>
          <a:lstStyle/>
          <a:p>
            <a:r>
              <a:rPr lang="en-CA" sz="4000">
                <a:solidFill>
                  <a:srgbClr val="FFFFFF"/>
                </a:solidFill>
              </a:rPr>
              <a:t>TREATMENT OPTIONS</a:t>
            </a:r>
          </a:p>
        </p:txBody>
      </p:sp>
      <p:cxnSp>
        <p:nvCxnSpPr>
          <p:cNvPr id="14" name="Straight Connector 13">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1E4E0DF-C6C3-A5E8-98AA-61A75712B7EB}"/>
              </a:ext>
            </a:extLst>
          </p:cNvPr>
          <p:cNvSpPr>
            <a:spLocks noGrp="1"/>
          </p:cNvSpPr>
          <p:nvPr>
            <p:ph idx="1"/>
          </p:nvPr>
        </p:nvSpPr>
        <p:spPr>
          <a:xfrm>
            <a:off x="571752" y="2799654"/>
            <a:ext cx="3005462" cy="3189665"/>
          </a:xfrm>
        </p:spPr>
        <p:txBody>
          <a:bodyPr>
            <a:normAutofit/>
          </a:bodyPr>
          <a:lstStyle/>
          <a:p>
            <a:pPr>
              <a:lnSpc>
                <a:spcPct val="100000"/>
              </a:lnSpc>
            </a:pPr>
            <a:r>
              <a:rPr lang="en-US" sz="1400" b="1">
                <a:solidFill>
                  <a:srgbClr val="FFFFFF"/>
                </a:solidFill>
              </a:rPr>
              <a:t>Most people do not seek medical attention for muscle tightness alone. Temporary muscular discomfort is usually self-treated with over-the-counter (OTC) creams or patches that claim to provide relief. Those in pain may also take OTC anti-inflammatory medications, apply hot or cold packs, and (erroneously) rest the affected area. If pain becomes intolerable, a sports medicine physician or physical therapist may treat with </a:t>
            </a:r>
            <a:r>
              <a:rPr lang="en-CA" sz="1400" b="1">
                <a:solidFill>
                  <a:srgbClr val="FFFFFF"/>
                </a:solidFill>
              </a:rPr>
              <a:t>non-invasive, conservative techniques.</a:t>
            </a:r>
          </a:p>
        </p:txBody>
      </p:sp>
      <p:pic>
        <p:nvPicPr>
          <p:cNvPr id="5" name="Picture 4">
            <a:extLst>
              <a:ext uri="{FF2B5EF4-FFF2-40B4-BE49-F238E27FC236}">
                <a16:creationId xmlns:a16="http://schemas.microsoft.com/office/drawing/2014/main" id="{A5A5ADE6-9585-DB50-13A7-D8B5F8AD463D}"/>
              </a:ext>
            </a:extLst>
          </p:cNvPr>
          <p:cNvPicPr>
            <a:picLocks noChangeAspect="1"/>
          </p:cNvPicPr>
          <p:nvPr/>
        </p:nvPicPr>
        <p:blipFill>
          <a:blip r:embed="rId2"/>
          <a:stretch>
            <a:fillRect/>
          </a:stretch>
        </p:blipFill>
        <p:spPr>
          <a:xfrm>
            <a:off x="4750777" y="640080"/>
            <a:ext cx="6780561" cy="5577840"/>
          </a:xfrm>
          <a:prstGeom prst="rect">
            <a:avLst/>
          </a:prstGeom>
        </p:spPr>
      </p:pic>
    </p:spTree>
    <p:extLst>
      <p:ext uri="{BB962C8B-B14F-4D97-AF65-F5344CB8AC3E}">
        <p14:creationId xmlns:p14="http://schemas.microsoft.com/office/powerpoint/2010/main" val="2801801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pic>
        <p:nvPicPr>
          <p:cNvPr id="16" name="Picture 15" descr="Assorted pills and tablets">
            <a:extLst>
              <a:ext uri="{FF2B5EF4-FFF2-40B4-BE49-F238E27FC236}">
                <a16:creationId xmlns:a16="http://schemas.microsoft.com/office/drawing/2014/main" id="{4747AE41-7995-6634-DE0D-950A762D200D}"/>
              </a:ext>
            </a:extLst>
          </p:cNvPr>
          <p:cNvPicPr>
            <a:picLocks noChangeAspect="1"/>
          </p:cNvPicPr>
          <p:nvPr/>
        </p:nvPicPr>
        <p:blipFill>
          <a:blip r:embed="rId2"/>
          <a:srcRect t="6421" r="1" b="9270"/>
          <a:stretch>
            <a:fillRect/>
          </a:stretch>
        </p:blipFill>
        <p:spPr>
          <a:xfrm>
            <a:off x="2843" y="10"/>
            <a:ext cx="12186315" cy="6857990"/>
          </a:xfrm>
          <a:prstGeom prst="rect">
            <a:avLst/>
          </a:prstGeom>
        </p:spPr>
      </p:pic>
      <p:sp>
        <p:nvSpPr>
          <p:cNvPr id="17" name="Rectangle 16">
            <a:extLst>
              <a:ext uri="{FF2B5EF4-FFF2-40B4-BE49-F238E27FC236}">
                <a16:creationId xmlns:a16="http://schemas.microsoft.com/office/drawing/2014/main" id="{95B38FD6-641F-41BF-B466-C1C636642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474"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BF9119E-766E-4526-AAE5-639F577C04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8277" y="2865016"/>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AC6075D-52DA-BB04-9181-40BEA3961B74}"/>
              </a:ext>
            </a:extLst>
          </p:cNvPr>
          <p:cNvSpPr>
            <a:spLocks noGrp="1"/>
          </p:cNvSpPr>
          <p:nvPr>
            <p:ph idx="1"/>
          </p:nvPr>
        </p:nvSpPr>
        <p:spPr>
          <a:xfrm>
            <a:off x="948648" y="2978254"/>
            <a:ext cx="3153580" cy="2444238"/>
          </a:xfrm>
        </p:spPr>
        <p:txBody>
          <a:bodyPr>
            <a:normAutofit/>
          </a:bodyPr>
          <a:lstStyle/>
          <a:p>
            <a:pPr>
              <a:lnSpc>
                <a:spcPct val="100000"/>
              </a:lnSpc>
            </a:pPr>
            <a:r>
              <a:rPr lang="en-CA" sz="1400">
                <a:solidFill>
                  <a:srgbClr val="FFFFFF"/>
                </a:solidFill>
              </a:rPr>
              <a:t>Common Medications</a:t>
            </a:r>
          </a:p>
          <a:p>
            <a:pPr>
              <a:lnSpc>
                <a:spcPct val="100000"/>
              </a:lnSpc>
            </a:pPr>
            <a:endParaRPr lang="en-CA" sz="1400">
              <a:solidFill>
                <a:srgbClr val="FFFFFF"/>
              </a:solidFill>
            </a:endParaRPr>
          </a:p>
          <a:p>
            <a:pPr>
              <a:lnSpc>
                <a:spcPct val="100000"/>
              </a:lnSpc>
            </a:pPr>
            <a:r>
              <a:rPr lang="en-US" sz="1400" b="1">
                <a:solidFill>
                  <a:srgbClr val="FFFFFF"/>
                </a:solidFill>
              </a:rPr>
              <a:t>Medications are not usually prescribed. In extreme cases of multiple, intolerable trigger points, as in people with cerebral palsy, partial paralysis, Lou Gehrig’s disease, and conditions that involve unrelenting hypertonicity, muscle relaxants may </a:t>
            </a:r>
            <a:r>
              <a:rPr lang="en-CA" sz="1400" b="1">
                <a:solidFill>
                  <a:srgbClr val="FFFFFF"/>
                </a:solidFill>
              </a:rPr>
              <a:t>be prescribed.</a:t>
            </a:r>
          </a:p>
          <a:p>
            <a:pPr>
              <a:lnSpc>
                <a:spcPct val="100000"/>
              </a:lnSpc>
            </a:pPr>
            <a:endParaRPr lang="en-CA" sz="1400">
              <a:solidFill>
                <a:srgbClr val="FFFFFF"/>
              </a:solidFill>
            </a:endParaRPr>
          </a:p>
        </p:txBody>
      </p:sp>
      <p:sp>
        <p:nvSpPr>
          <p:cNvPr id="15" name="!!footer rectangle">
            <a:extLst>
              <a:ext uri="{FF2B5EF4-FFF2-40B4-BE49-F238E27FC236}">
                <a16:creationId xmlns:a16="http://schemas.microsoft.com/office/drawing/2014/main" id="{1FE461C7-FF45-427F-83D7-18DFBD481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Tree>
    <p:extLst>
      <p:ext uri="{BB962C8B-B14F-4D97-AF65-F5344CB8AC3E}">
        <p14:creationId xmlns:p14="http://schemas.microsoft.com/office/powerpoint/2010/main" val="181765471"/>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6B48F-0A35-0128-B608-3004C2BCBA70}"/>
              </a:ext>
            </a:extLst>
          </p:cNvPr>
          <p:cNvSpPr>
            <a:spLocks noGrp="1"/>
          </p:cNvSpPr>
          <p:nvPr>
            <p:ph type="title"/>
          </p:nvPr>
        </p:nvSpPr>
        <p:spPr/>
        <p:txBody>
          <a:bodyPr>
            <a:normAutofit/>
          </a:bodyPr>
          <a:lstStyle/>
          <a:p>
            <a:r>
              <a:rPr lang="en-CA" sz="2800" dirty="0">
                <a:solidFill>
                  <a:srgbClr val="7030A0"/>
                </a:solidFill>
              </a:rPr>
              <a:t>MASSAGE THERAPIST ASSESSMENT</a:t>
            </a:r>
          </a:p>
        </p:txBody>
      </p:sp>
      <p:sp>
        <p:nvSpPr>
          <p:cNvPr id="3" name="Content Placeholder 2">
            <a:extLst>
              <a:ext uri="{FF2B5EF4-FFF2-40B4-BE49-F238E27FC236}">
                <a16:creationId xmlns:a16="http://schemas.microsoft.com/office/drawing/2014/main" id="{0431A407-92A1-4E6E-8F9E-878CD4A5CEB7}"/>
              </a:ext>
            </a:extLst>
          </p:cNvPr>
          <p:cNvSpPr>
            <a:spLocks noGrp="1"/>
          </p:cNvSpPr>
          <p:nvPr>
            <p:ph idx="1"/>
          </p:nvPr>
        </p:nvSpPr>
        <p:spPr/>
        <p:txBody>
          <a:bodyPr>
            <a:normAutofit/>
          </a:bodyPr>
          <a:lstStyle/>
          <a:p>
            <a:r>
              <a:rPr lang="en-US" b="1" dirty="0"/>
              <a:t>Asking questions about the client’s general state of health and activity will give the therapist a sound baseline to start her assessment. A client’s report of a recent accident that has produced compensating patterns, or prolonged inactivity, a desk job, or complaints about pain that “won’t go away, burns and shoots from here to here,” will help clarify the appropriate treatment.</a:t>
            </a:r>
          </a:p>
        </p:txBody>
      </p:sp>
    </p:spTree>
    <p:extLst>
      <p:ext uri="{BB962C8B-B14F-4D97-AF65-F5344CB8AC3E}">
        <p14:creationId xmlns:p14="http://schemas.microsoft.com/office/powerpoint/2010/main" val="2382420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5B5E04A-65EF-7F91-DF3C-A80C2DDE0B31}"/>
              </a:ext>
            </a:extLst>
          </p:cNvPr>
          <p:cNvPicPr>
            <a:picLocks noChangeAspect="1"/>
          </p:cNvPicPr>
          <p:nvPr/>
        </p:nvPicPr>
        <p:blipFill>
          <a:blip r:embed="rId2"/>
          <a:srcRect t="20508" r="1" b="230"/>
          <a:stretch>
            <a:fillRect/>
          </a:stretch>
        </p:blipFill>
        <p:spPr>
          <a:xfrm>
            <a:off x="2843" y="10"/>
            <a:ext cx="12186315" cy="6857990"/>
          </a:xfrm>
          <a:prstGeom prst="rect">
            <a:avLst/>
          </a:prstGeom>
        </p:spPr>
      </p:pic>
      <p:sp>
        <p:nvSpPr>
          <p:cNvPr id="12" name="Rectangle 11">
            <a:extLst>
              <a:ext uri="{FF2B5EF4-FFF2-40B4-BE49-F238E27FC236}">
                <a16:creationId xmlns:a16="http://schemas.microsoft.com/office/drawing/2014/main" id="{95B38FD6-641F-41BF-B466-C1C636642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474"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BF9119E-766E-4526-AAE5-639F577C04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8277" y="2865016"/>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C99E82E-733A-6CB2-F6C2-4009831713D8}"/>
              </a:ext>
            </a:extLst>
          </p:cNvPr>
          <p:cNvSpPr>
            <a:spLocks noGrp="1"/>
          </p:cNvSpPr>
          <p:nvPr>
            <p:ph idx="1"/>
          </p:nvPr>
        </p:nvSpPr>
        <p:spPr>
          <a:xfrm>
            <a:off x="948648" y="2978254"/>
            <a:ext cx="3153580" cy="2444238"/>
          </a:xfrm>
        </p:spPr>
        <p:txBody>
          <a:bodyPr>
            <a:normAutofit/>
          </a:bodyPr>
          <a:lstStyle/>
          <a:p>
            <a:pPr>
              <a:lnSpc>
                <a:spcPct val="100000"/>
              </a:lnSpc>
            </a:pPr>
            <a:r>
              <a:rPr lang="en-US" sz="1200" b="1">
                <a:solidFill>
                  <a:srgbClr val="FFFFFF"/>
                </a:solidFill>
              </a:rPr>
              <a:t>A word of caution about the assessment: The quality of the pain should be described as dull, aching, nagging, steady, throbbing, and sometimes burning. The specific terms used for describing neurologic pain (shooting, tingling, numbness, and burning) are similar and may muddy the therapist’s assessment. Knowing, or having a picture reference that indicates, typical trigger point referral patterns will help differentiate between TrP and neurological pain.</a:t>
            </a:r>
            <a:endParaRPr lang="en-CA" sz="1200" b="1">
              <a:solidFill>
                <a:srgbClr val="FFFFFF"/>
              </a:solidFill>
            </a:endParaRPr>
          </a:p>
          <a:p>
            <a:pPr>
              <a:lnSpc>
                <a:spcPct val="100000"/>
              </a:lnSpc>
            </a:pPr>
            <a:endParaRPr lang="en-CA" sz="1200">
              <a:solidFill>
                <a:srgbClr val="FFFFFF"/>
              </a:solidFill>
            </a:endParaRPr>
          </a:p>
        </p:txBody>
      </p:sp>
      <p:sp>
        <p:nvSpPr>
          <p:cNvPr id="16" name="!!footer rectangle">
            <a:extLst>
              <a:ext uri="{FF2B5EF4-FFF2-40B4-BE49-F238E27FC236}">
                <a16:creationId xmlns:a16="http://schemas.microsoft.com/office/drawing/2014/main" id="{1FE461C7-FF45-427F-83D7-18DFBD481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Tree>
    <p:extLst>
      <p:ext uri="{BB962C8B-B14F-4D97-AF65-F5344CB8AC3E}">
        <p14:creationId xmlns:p14="http://schemas.microsoft.com/office/powerpoint/2010/main" val="3218422692"/>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B4B0-3065-82D7-7D6A-19246AA49DE2}"/>
              </a:ext>
            </a:extLst>
          </p:cNvPr>
          <p:cNvSpPr>
            <a:spLocks noGrp="1"/>
          </p:cNvSpPr>
          <p:nvPr>
            <p:ph type="title"/>
          </p:nvPr>
        </p:nvSpPr>
        <p:spPr/>
        <p:txBody>
          <a:bodyPr>
            <a:normAutofit/>
          </a:bodyPr>
          <a:lstStyle/>
          <a:p>
            <a:r>
              <a:rPr lang="en-CA" sz="2800" dirty="0">
                <a:solidFill>
                  <a:srgbClr val="7030A0"/>
                </a:solidFill>
              </a:rPr>
              <a:t>THERAPEUTIC GOALS</a:t>
            </a:r>
          </a:p>
        </p:txBody>
      </p:sp>
      <p:sp>
        <p:nvSpPr>
          <p:cNvPr id="3" name="Content Placeholder 2">
            <a:extLst>
              <a:ext uri="{FF2B5EF4-FFF2-40B4-BE49-F238E27FC236}">
                <a16:creationId xmlns:a16="http://schemas.microsoft.com/office/drawing/2014/main" id="{2DE61AE9-BAE7-8436-3306-A91581D71E10}"/>
              </a:ext>
            </a:extLst>
          </p:cNvPr>
          <p:cNvSpPr>
            <a:spLocks noGrp="1"/>
          </p:cNvSpPr>
          <p:nvPr>
            <p:ph idx="1"/>
          </p:nvPr>
        </p:nvSpPr>
        <p:spPr/>
        <p:txBody>
          <a:bodyPr>
            <a:normAutofit/>
          </a:bodyPr>
          <a:lstStyle/>
          <a:p>
            <a:r>
              <a:rPr lang="en-US" b="1" dirty="0"/>
              <a:t>Decreasing pain and hypertonicity in the immediate and referred regions, increasing circulation to the affected muscles, increasing range of motion (ROM), restoring normal muscle resting length, and reducing secondary stress and tension—all of these are reasonable therapeutic goals for treating trigger points.</a:t>
            </a:r>
          </a:p>
          <a:p>
            <a:r>
              <a:rPr lang="en-US" b="1" dirty="0"/>
              <a:t>Palpation restores ROM to the tissues, and compression acts to move the myofascial. A properly trained therapist would move the muscle through ROM. Because improper technique will often stimulate </a:t>
            </a:r>
            <a:r>
              <a:rPr lang="en-US" b="1" dirty="0" err="1"/>
              <a:t>TrPs</a:t>
            </a:r>
            <a:r>
              <a:rPr lang="en-US" b="1" dirty="0"/>
              <a:t> and not deactivate them, the therapist’s goal is to use techniques that precisely avoid a flare-up.</a:t>
            </a:r>
            <a:endParaRPr lang="en-CA" b="1" dirty="0"/>
          </a:p>
        </p:txBody>
      </p:sp>
    </p:spTree>
    <p:extLst>
      <p:ext uri="{BB962C8B-B14F-4D97-AF65-F5344CB8AC3E}">
        <p14:creationId xmlns:p14="http://schemas.microsoft.com/office/powerpoint/2010/main" val="3238973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CDD077"/>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14" name="Straight Connector 13">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47A853-9092-44DC-DD2B-BC0CEF79528B}"/>
              </a:ext>
            </a:extLst>
          </p:cNvPr>
          <p:cNvSpPr>
            <a:spLocks noGrp="1"/>
          </p:cNvSpPr>
          <p:nvPr>
            <p:ph idx="1"/>
          </p:nvPr>
        </p:nvSpPr>
        <p:spPr>
          <a:xfrm>
            <a:off x="571752" y="2799654"/>
            <a:ext cx="3005462" cy="3189665"/>
          </a:xfrm>
        </p:spPr>
        <p:txBody>
          <a:bodyPr>
            <a:normAutofit/>
          </a:bodyPr>
          <a:lstStyle/>
          <a:p>
            <a:r>
              <a:rPr lang="en-US" sz="1800" b="1" dirty="0"/>
              <a:t>A properly trained therapist would move the muscle through ROM. Because improper technique will often stimulate </a:t>
            </a:r>
            <a:r>
              <a:rPr lang="en-US" sz="1800" b="1" dirty="0" err="1"/>
              <a:t>TrPs</a:t>
            </a:r>
            <a:r>
              <a:rPr lang="en-US" sz="1800" b="1" dirty="0"/>
              <a:t> and not deactivate them, the therapist’s goal is to use techniques that precisely avoid a flare-up.</a:t>
            </a:r>
            <a:endParaRPr lang="en-CA" sz="1800" dirty="0">
              <a:solidFill>
                <a:srgbClr val="FFFFFF"/>
              </a:solidFill>
            </a:endParaRPr>
          </a:p>
        </p:txBody>
      </p:sp>
      <p:pic>
        <p:nvPicPr>
          <p:cNvPr id="5" name="Picture 4">
            <a:extLst>
              <a:ext uri="{FF2B5EF4-FFF2-40B4-BE49-F238E27FC236}">
                <a16:creationId xmlns:a16="http://schemas.microsoft.com/office/drawing/2014/main" id="{083F67E5-ECF1-12C3-AC50-FA83049DAA08}"/>
              </a:ext>
            </a:extLst>
          </p:cNvPr>
          <p:cNvPicPr>
            <a:picLocks noChangeAspect="1"/>
          </p:cNvPicPr>
          <p:nvPr/>
        </p:nvPicPr>
        <p:blipFill>
          <a:blip r:embed="rId2"/>
          <a:stretch>
            <a:fillRect/>
          </a:stretch>
        </p:blipFill>
        <p:spPr>
          <a:xfrm>
            <a:off x="4742017" y="1508542"/>
            <a:ext cx="6798082" cy="3840915"/>
          </a:xfrm>
          <a:prstGeom prst="rect">
            <a:avLst/>
          </a:prstGeom>
        </p:spPr>
      </p:pic>
    </p:spTree>
    <p:extLst>
      <p:ext uri="{BB962C8B-B14F-4D97-AF65-F5344CB8AC3E}">
        <p14:creationId xmlns:p14="http://schemas.microsoft.com/office/powerpoint/2010/main" val="2100484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AC3B-59E0-6254-F273-CF476B3F62A6}"/>
              </a:ext>
            </a:extLst>
          </p:cNvPr>
          <p:cNvSpPr>
            <a:spLocks noGrp="1"/>
          </p:cNvSpPr>
          <p:nvPr>
            <p:ph type="title"/>
          </p:nvPr>
        </p:nvSpPr>
        <p:spPr/>
        <p:txBody>
          <a:bodyPr>
            <a:normAutofit/>
          </a:bodyPr>
          <a:lstStyle/>
          <a:p>
            <a:r>
              <a:rPr lang="en-CA" sz="2800" dirty="0">
                <a:solidFill>
                  <a:srgbClr val="7030A0"/>
                </a:solidFill>
              </a:rPr>
              <a:t>MASSAGE SESSION FREQUENCY</a:t>
            </a:r>
          </a:p>
        </p:txBody>
      </p:sp>
      <p:sp>
        <p:nvSpPr>
          <p:cNvPr id="3" name="Content Placeholder 2">
            <a:extLst>
              <a:ext uri="{FF2B5EF4-FFF2-40B4-BE49-F238E27FC236}">
                <a16:creationId xmlns:a16="http://schemas.microsoft.com/office/drawing/2014/main" id="{33FFF0A7-CC42-1C93-A496-F4E4EDC0D2E6}"/>
              </a:ext>
            </a:extLst>
          </p:cNvPr>
          <p:cNvSpPr>
            <a:spLocks noGrp="1"/>
          </p:cNvSpPr>
          <p:nvPr>
            <p:ph idx="1"/>
          </p:nvPr>
        </p:nvSpPr>
        <p:spPr/>
        <p:txBody>
          <a:bodyPr/>
          <a:lstStyle/>
          <a:p>
            <a:r>
              <a:rPr lang="en-US" b="1" dirty="0"/>
              <a:t>Trigger points can both develop and resolve quickly. However, they often reside in the muscle belly for weeks or months and thus need frequent, consistent treatment and self-care. Most people begin to notice relief in about 4–6 visits. If no resolution occurs, then therapy may not be effective and a perpetuating factor or another pathology may be present. At this point, a client should be referred to another health care </a:t>
            </a:r>
            <a:r>
              <a:rPr lang="en-CA" b="1" dirty="0"/>
              <a:t>practitioner for evaluation.</a:t>
            </a:r>
          </a:p>
          <a:p>
            <a:r>
              <a:rPr lang="en-US" b="1" dirty="0"/>
              <a:t>The following frequency suggestions assume that the client’s symptoms are decreasing with massage therapy treatment and that he is doing his homework </a:t>
            </a:r>
            <a:r>
              <a:rPr lang="en-CA" b="1" dirty="0"/>
              <a:t>assignments</a:t>
            </a:r>
          </a:p>
          <a:p>
            <a:pPr>
              <a:buFont typeface="Arial" panose="020B0604020202020204" pitchFamily="34" charset="0"/>
              <a:buChar char="•"/>
            </a:pPr>
            <a:r>
              <a:rPr lang="en-CA" sz="2000" b="1" dirty="0"/>
              <a:t> </a:t>
            </a:r>
            <a:r>
              <a:rPr lang="en-US" sz="2000" b="1" dirty="0"/>
              <a:t>60-minute sessions twice a week until resolution, for severe cases</a:t>
            </a:r>
          </a:p>
          <a:p>
            <a:pPr>
              <a:buFont typeface="Arial" panose="020B0604020202020204" pitchFamily="34" charset="0"/>
              <a:buChar char="•"/>
            </a:pPr>
            <a:r>
              <a:rPr lang="en-US" b="1" dirty="0"/>
              <a:t>• 60-minute sessions once a week, for normally painful cases</a:t>
            </a:r>
          </a:p>
          <a:p>
            <a:pPr>
              <a:buFont typeface="Arial" panose="020B0604020202020204" pitchFamily="34" charset="0"/>
              <a:buChar char="•"/>
            </a:pPr>
            <a:endParaRPr lang="en-CA" sz="2000" b="1" dirty="0"/>
          </a:p>
        </p:txBody>
      </p:sp>
    </p:spTree>
    <p:extLst>
      <p:ext uri="{BB962C8B-B14F-4D97-AF65-F5344CB8AC3E}">
        <p14:creationId xmlns:p14="http://schemas.microsoft.com/office/powerpoint/2010/main" val="1502179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E3AD505-5D66-38C4-09D3-DE6E03DEC527}"/>
              </a:ext>
            </a:extLst>
          </p:cNvPr>
          <p:cNvPicPr>
            <a:picLocks noChangeAspect="1"/>
          </p:cNvPicPr>
          <p:nvPr/>
        </p:nvPicPr>
        <p:blipFill>
          <a:blip r:embed="rId2"/>
          <a:stretch>
            <a:fillRect/>
          </a:stretch>
        </p:blipFill>
        <p:spPr>
          <a:xfrm>
            <a:off x="1464716" y="905933"/>
            <a:ext cx="9294571" cy="5039728"/>
          </a:xfrm>
          <a:prstGeom prst="rect">
            <a:avLst/>
          </a:prstGeom>
        </p:spPr>
      </p:pic>
    </p:spTree>
    <p:extLst>
      <p:ext uri="{BB962C8B-B14F-4D97-AF65-F5344CB8AC3E}">
        <p14:creationId xmlns:p14="http://schemas.microsoft.com/office/powerpoint/2010/main" val="907934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F76A9-4137-3D4C-53D9-68E44421DBF9}"/>
              </a:ext>
            </a:extLst>
          </p:cNvPr>
          <p:cNvSpPr>
            <a:spLocks noGrp="1"/>
          </p:cNvSpPr>
          <p:nvPr>
            <p:ph type="title"/>
          </p:nvPr>
        </p:nvSpPr>
        <p:spPr/>
        <p:txBody>
          <a:bodyPr>
            <a:normAutofit/>
          </a:bodyPr>
          <a:lstStyle/>
          <a:p>
            <a:r>
              <a:rPr lang="en-CA" sz="2800" dirty="0">
                <a:solidFill>
                  <a:srgbClr val="7030A0"/>
                </a:solidFill>
              </a:rPr>
              <a:t>MASSAGE PROTOCOL</a:t>
            </a:r>
          </a:p>
        </p:txBody>
      </p:sp>
      <p:sp>
        <p:nvSpPr>
          <p:cNvPr id="3" name="Content Placeholder 2">
            <a:extLst>
              <a:ext uri="{FF2B5EF4-FFF2-40B4-BE49-F238E27FC236}">
                <a16:creationId xmlns:a16="http://schemas.microsoft.com/office/drawing/2014/main" id="{C7DCCBD4-8CD8-F9FD-7472-A8189A89D883}"/>
              </a:ext>
            </a:extLst>
          </p:cNvPr>
          <p:cNvSpPr>
            <a:spLocks noGrp="1"/>
          </p:cNvSpPr>
          <p:nvPr>
            <p:ph idx="1"/>
          </p:nvPr>
        </p:nvSpPr>
        <p:spPr/>
        <p:txBody>
          <a:bodyPr>
            <a:normAutofit/>
          </a:bodyPr>
          <a:lstStyle/>
          <a:p>
            <a:r>
              <a:rPr lang="en-US" b="1" dirty="0"/>
              <a:t>Trigger point pressure release is the application of slowly increasing, nonpainful pressure over a trigger point until a barrier of tissue resistance is encountered. Contact is then maintained until the tissue barrier releases, and pressure is increased to reach a new barrier to eliminate the trigger point tension and tenderness. Rather than “digging” into the tight muscle, thereby causing a painful response to which the body will react, constrict, and shut down, you will be respectfully, slowly, and carefully approaching the taut band of muscle and the surrounding area in order to flood the region with fresh blood. This will help release the constriction, remove the ischemia, flush waste products, alleviate pain, and increase function and ROM. The methods are simple.</a:t>
            </a:r>
            <a:endParaRPr lang="en-CA" b="1" dirty="0"/>
          </a:p>
        </p:txBody>
      </p:sp>
    </p:spTree>
    <p:extLst>
      <p:ext uri="{BB962C8B-B14F-4D97-AF65-F5344CB8AC3E}">
        <p14:creationId xmlns:p14="http://schemas.microsoft.com/office/powerpoint/2010/main" val="4256544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FB8BFC-F680-7106-3223-89B6FDEF3DDD}"/>
              </a:ext>
            </a:extLst>
          </p:cNvPr>
          <p:cNvSpPr>
            <a:spLocks noGrp="1"/>
          </p:cNvSpPr>
          <p:nvPr>
            <p:ph idx="1"/>
          </p:nvPr>
        </p:nvSpPr>
        <p:spPr/>
        <p:txBody>
          <a:bodyPr>
            <a:normAutofit/>
          </a:bodyPr>
          <a:lstStyle/>
          <a:p>
            <a:r>
              <a:rPr lang="en-US" b="1" dirty="0"/>
              <a:t>Before and after ROM is used to demonstrate initial restrictions and then subsequent, post-treatment improvement. Heat, effleurage, petrissage, and intermittent deep stroking and kneading are used to bring blood into the restricted area, and remove metabolites from it. The medium-pressure fingertip pumping used at the center of the nodule replaces the sustained-pressure, elbow-to-the-bone techniques. No </a:t>
            </a:r>
            <a:r>
              <a:rPr lang="en-CA" b="1" dirty="0"/>
              <a:t>instruments are necessary.</a:t>
            </a:r>
          </a:p>
          <a:p>
            <a:r>
              <a:rPr lang="en-US" b="1" dirty="0"/>
              <a:t>Stubborn or long-standing trigger points will require several sessions for resolution. Homework is essential to keep the region </a:t>
            </a:r>
            <a:r>
              <a:rPr lang="en-US" b="1" dirty="0" err="1"/>
              <a:t>fl</a:t>
            </a:r>
            <a:r>
              <a:rPr lang="en-US" b="1" dirty="0"/>
              <a:t> ushed with blood and to prevent </a:t>
            </a:r>
            <a:r>
              <a:rPr lang="en-US" b="1" dirty="0" err="1"/>
              <a:t>reconstriction</a:t>
            </a:r>
            <a:r>
              <a:rPr lang="en-US" b="1" dirty="0"/>
              <a:t> of the muscle fibers. The following protocol focuses on trigger point treatment of the superior trapezius, as this is one of the most common </a:t>
            </a:r>
            <a:r>
              <a:rPr lang="en-CA" b="1" dirty="0"/>
              <a:t>complaints you will encounter.</a:t>
            </a:r>
          </a:p>
        </p:txBody>
      </p:sp>
    </p:spTree>
    <p:extLst>
      <p:ext uri="{BB962C8B-B14F-4D97-AF65-F5344CB8AC3E}">
        <p14:creationId xmlns:p14="http://schemas.microsoft.com/office/powerpoint/2010/main" val="45421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688197-43C2-6319-27FE-5407BE72E6D0}"/>
              </a:ext>
            </a:extLst>
          </p:cNvPr>
          <p:cNvSpPr>
            <a:spLocks noGrp="1"/>
          </p:cNvSpPr>
          <p:nvPr>
            <p:ph idx="1"/>
          </p:nvPr>
        </p:nvSpPr>
        <p:spPr/>
        <p:txBody>
          <a:bodyPr>
            <a:normAutofit fontScale="92500"/>
          </a:bodyPr>
          <a:lstStyle/>
          <a:p>
            <a:r>
              <a:rPr lang="en-CA" b="1" dirty="0">
                <a:solidFill>
                  <a:srgbClr val="7030A0"/>
                </a:solidFill>
              </a:rPr>
              <a:t>Getting Started</a:t>
            </a:r>
          </a:p>
          <a:p>
            <a:r>
              <a:rPr lang="en-US" b="1" dirty="0"/>
              <a:t>Have hot packs ready. Be patient.</a:t>
            </a:r>
          </a:p>
          <a:p>
            <a:r>
              <a:rPr lang="en-US" b="1" dirty="0"/>
              <a:t> You’ll notice that there are no durations indicated for the techniques in this protocol. With any soft tissue work, you must be keenly aware of the tissue’s condition before moving mechanically onto the next step. In the case of trigger point work, you will want to train yourself to remain very aware of the depth to which you are working, the tissue’s response, the presence of any spasms or tissue flinching, the width of the taut muscle band, the presence of “Rice Krispies,” and whether or not the </a:t>
            </a:r>
            <a:r>
              <a:rPr lang="en-US" b="1" dirty="0" err="1"/>
              <a:t>TrP</a:t>
            </a:r>
            <a:r>
              <a:rPr lang="en-US" b="1" dirty="0"/>
              <a:t> is softening. It would be impossible to impose time restrictions on this process. Do not overwork the tissue in which the trigger points are embedded. Try, instead, to approximately spread your time evenly between all the steps, spending the most time directly on the trigger points themselves.</a:t>
            </a:r>
            <a:endParaRPr lang="en-CA" b="1" dirty="0">
              <a:solidFill>
                <a:srgbClr val="7030A0"/>
              </a:solidFill>
            </a:endParaRPr>
          </a:p>
        </p:txBody>
      </p:sp>
    </p:spTree>
    <p:extLst>
      <p:ext uri="{BB962C8B-B14F-4D97-AF65-F5344CB8AC3E}">
        <p14:creationId xmlns:p14="http://schemas.microsoft.com/office/powerpoint/2010/main" val="3153242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694A787-9F85-8AFA-33DB-37D6F6E5AC5D}"/>
              </a:ext>
            </a:extLst>
          </p:cNvPr>
          <p:cNvPicPr>
            <a:picLocks noChangeAspect="1"/>
          </p:cNvPicPr>
          <p:nvPr/>
        </p:nvPicPr>
        <p:blipFill>
          <a:blip r:embed="rId2"/>
          <a:stretch>
            <a:fillRect/>
          </a:stretch>
        </p:blipFill>
        <p:spPr>
          <a:xfrm>
            <a:off x="3163869" y="905933"/>
            <a:ext cx="5896266" cy="5039728"/>
          </a:xfrm>
          <a:prstGeom prst="rect">
            <a:avLst/>
          </a:prstGeom>
        </p:spPr>
      </p:pic>
    </p:spTree>
    <p:extLst>
      <p:ext uri="{BB962C8B-B14F-4D97-AF65-F5344CB8AC3E}">
        <p14:creationId xmlns:p14="http://schemas.microsoft.com/office/powerpoint/2010/main" val="598604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43B506-00C6-E943-8E3E-A34E0154FB30}"/>
              </a:ext>
            </a:extLst>
          </p:cNvPr>
          <p:cNvPicPr>
            <a:picLocks noChangeAspect="1"/>
          </p:cNvPicPr>
          <p:nvPr/>
        </p:nvPicPr>
        <p:blipFill>
          <a:blip r:embed="rId2"/>
          <a:stretch>
            <a:fillRect/>
          </a:stretch>
        </p:blipFill>
        <p:spPr>
          <a:xfrm>
            <a:off x="2809347" y="905933"/>
            <a:ext cx="6605310" cy="5039728"/>
          </a:xfrm>
          <a:prstGeom prst="rect">
            <a:avLst/>
          </a:prstGeom>
        </p:spPr>
      </p:pic>
    </p:spTree>
    <p:extLst>
      <p:ext uri="{BB962C8B-B14F-4D97-AF65-F5344CB8AC3E}">
        <p14:creationId xmlns:p14="http://schemas.microsoft.com/office/powerpoint/2010/main" val="411046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4" name="Rectangle 13">
            <a:extLst>
              <a:ext uri="{FF2B5EF4-FFF2-40B4-BE49-F238E27FC236}">
                <a16:creationId xmlns:a16="http://schemas.microsoft.com/office/drawing/2014/main" id="{80BA5665-9598-4383-8F19-52182CBB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4C777A6-9696-47DF-BA90-40895EFCE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C05B094-D180-41FA-B209-8388E9F7DF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155ABCA-5E63-DE5A-2959-2B0472268210}"/>
              </a:ext>
            </a:extLst>
          </p:cNvPr>
          <p:cNvPicPr>
            <a:picLocks noChangeAspect="1"/>
          </p:cNvPicPr>
          <p:nvPr/>
        </p:nvPicPr>
        <p:blipFill>
          <a:blip r:embed="rId2"/>
          <a:stretch>
            <a:fillRect/>
          </a:stretch>
        </p:blipFill>
        <p:spPr>
          <a:xfrm>
            <a:off x="2790472" y="2942686"/>
            <a:ext cx="6611056" cy="2692320"/>
          </a:xfrm>
          <a:prstGeom prst="rect">
            <a:avLst/>
          </a:prstGeom>
        </p:spPr>
      </p:pic>
      <p:pic>
        <p:nvPicPr>
          <p:cNvPr id="5" name="Picture 4">
            <a:extLst>
              <a:ext uri="{FF2B5EF4-FFF2-40B4-BE49-F238E27FC236}">
                <a16:creationId xmlns:a16="http://schemas.microsoft.com/office/drawing/2014/main" id="{FA0B2801-8952-931C-B626-3ADE0CF0087A}"/>
              </a:ext>
            </a:extLst>
          </p:cNvPr>
          <p:cNvPicPr>
            <a:picLocks noChangeAspect="1"/>
          </p:cNvPicPr>
          <p:nvPr/>
        </p:nvPicPr>
        <p:blipFill>
          <a:blip r:embed="rId3"/>
          <a:stretch>
            <a:fillRect/>
          </a:stretch>
        </p:blipFill>
        <p:spPr>
          <a:xfrm>
            <a:off x="2826472" y="1312606"/>
            <a:ext cx="6575056" cy="1630080"/>
          </a:xfrm>
          <a:prstGeom prst="rect">
            <a:avLst/>
          </a:prstGeom>
        </p:spPr>
      </p:pic>
    </p:spTree>
    <p:extLst>
      <p:ext uri="{BB962C8B-B14F-4D97-AF65-F5344CB8AC3E}">
        <p14:creationId xmlns:p14="http://schemas.microsoft.com/office/powerpoint/2010/main" val="3998702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3" name="Rectangle 12">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46F5F77-E2D5-4080-BF0C-D56B90B6D065}"/>
              </a:ext>
            </a:extLst>
          </p:cNvPr>
          <p:cNvPicPr>
            <a:picLocks noChangeAspect="1"/>
          </p:cNvPicPr>
          <p:nvPr/>
        </p:nvPicPr>
        <p:blipFill>
          <a:blip r:embed="rId2"/>
          <a:stretch>
            <a:fillRect/>
          </a:stretch>
        </p:blipFill>
        <p:spPr>
          <a:xfrm>
            <a:off x="2298960" y="1236546"/>
            <a:ext cx="7594080" cy="4384907"/>
          </a:xfrm>
          <a:prstGeom prst="rect">
            <a:avLst/>
          </a:prstGeom>
        </p:spPr>
      </p:pic>
    </p:spTree>
    <p:extLst>
      <p:ext uri="{BB962C8B-B14F-4D97-AF65-F5344CB8AC3E}">
        <p14:creationId xmlns:p14="http://schemas.microsoft.com/office/powerpoint/2010/main" val="665858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9401CE7-9E4C-D026-1650-A724BA0DFDB5}"/>
              </a:ext>
            </a:extLst>
          </p:cNvPr>
          <p:cNvPicPr>
            <a:picLocks noChangeAspect="1"/>
          </p:cNvPicPr>
          <p:nvPr/>
        </p:nvPicPr>
        <p:blipFill>
          <a:blip r:embed="rId2"/>
          <a:stretch>
            <a:fillRect/>
          </a:stretch>
        </p:blipFill>
        <p:spPr>
          <a:xfrm>
            <a:off x="2534550" y="1038447"/>
            <a:ext cx="7122900" cy="4781106"/>
          </a:xfrm>
          <a:prstGeom prst="rect">
            <a:avLst/>
          </a:prstGeom>
        </p:spPr>
      </p:pic>
    </p:spTree>
    <p:extLst>
      <p:ext uri="{BB962C8B-B14F-4D97-AF65-F5344CB8AC3E}">
        <p14:creationId xmlns:p14="http://schemas.microsoft.com/office/powerpoint/2010/main" val="3226109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89F1DA-4D37-CAD3-3B1E-0653E7FDE625}"/>
              </a:ext>
            </a:extLst>
          </p:cNvPr>
          <p:cNvPicPr>
            <a:picLocks noChangeAspect="1"/>
          </p:cNvPicPr>
          <p:nvPr/>
        </p:nvPicPr>
        <p:blipFill>
          <a:blip r:embed="rId2"/>
          <a:stretch>
            <a:fillRect/>
          </a:stretch>
        </p:blipFill>
        <p:spPr>
          <a:xfrm>
            <a:off x="2556301" y="894737"/>
            <a:ext cx="7079397" cy="1050054"/>
          </a:xfrm>
          <a:prstGeom prst="rect">
            <a:avLst/>
          </a:prstGeom>
        </p:spPr>
      </p:pic>
      <p:pic>
        <p:nvPicPr>
          <p:cNvPr id="7" name="Picture 6">
            <a:extLst>
              <a:ext uri="{FF2B5EF4-FFF2-40B4-BE49-F238E27FC236}">
                <a16:creationId xmlns:a16="http://schemas.microsoft.com/office/drawing/2014/main" id="{3D0B18E3-67B8-00BB-6903-EA6EF8B746B4}"/>
              </a:ext>
            </a:extLst>
          </p:cNvPr>
          <p:cNvPicPr>
            <a:picLocks noChangeAspect="1"/>
          </p:cNvPicPr>
          <p:nvPr/>
        </p:nvPicPr>
        <p:blipFill>
          <a:blip r:embed="rId3"/>
          <a:stretch>
            <a:fillRect/>
          </a:stretch>
        </p:blipFill>
        <p:spPr>
          <a:xfrm>
            <a:off x="2527999" y="1944791"/>
            <a:ext cx="7135999" cy="3561127"/>
          </a:xfrm>
          <a:prstGeom prst="rect">
            <a:avLst/>
          </a:prstGeom>
        </p:spPr>
      </p:pic>
    </p:spTree>
    <p:extLst>
      <p:ext uri="{BB962C8B-B14F-4D97-AF65-F5344CB8AC3E}">
        <p14:creationId xmlns:p14="http://schemas.microsoft.com/office/powerpoint/2010/main" val="2938016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4600-C854-E0A3-56C2-9FB5B17A4B0A}"/>
              </a:ext>
            </a:extLst>
          </p:cNvPr>
          <p:cNvSpPr>
            <a:spLocks noGrp="1"/>
          </p:cNvSpPr>
          <p:nvPr>
            <p:ph type="title"/>
          </p:nvPr>
        </p:nvSpPr>
        <p:spPr/>
        <p:txBody>
          <a:bodyPr>
            <a:normAutofit/>
          </a:bodyPr>
          <a:lstStyle/>
          <a:p>
            <a:r>
              <a:rPr lang="en-CA" sz="2800" dirty="0">
                <a:solidFill>
                  <a:srgbClr val="7030A0"/>
                </a:solidFill>
              </a:rPr>
              <a:t>Contraindications and Cautions</a:t>
            </a:r>
          </a:p>
        </p:txBody>
      </p:sp>
      <p:sp>
        <p:nvSpPr>
          <p:cNvPr id="3" name="Content Placeholder 2">
            <a:extLst>
              <a:ext uri="{FF2B5EF4-FFF2-40B4-BE49-F238E27FC236}">
                <a16:creationId xmlns:a16="http://schemas.microsoft.com/office/drawing/2014/main" id="{C53B36C6-4A44-722A-E78F-4ADBC21F8153}"/>
              </a:ext>
            </a:extLst>
          </p:cNvPr>
          <p:cNvSpPr>
            <a:spLocks noGrp="1"/>
          </p:cNvSpPr>
          <p:nvPr>
            <p:ph idx="1"/>
          </p:nvPr>
        </p:nvSpPr>
        <p:spPr/>
        <p:txBody>
          <a:bodyPr>
            <a:normAutofit/>
          </a:bodyPr>
          <a:lstStyle/>
          <a:p>
            <a:r>
              <a:rPr lang="en-CA" dirty="0"/>
              <a:t>Clients taking daily </a:t>
            </a:r>
            <a:r>
              <a:rPr lang="en-CA" dirty="0">
                <a:solidFill>
                  <a:srgbClr val="FF0000"/>
                </a:solidFill>
              </a:rPr>
              <a:t>aspirin or anticoagulants </a:t>
            </a:r>
            <a:r>
              <a:rPr lang="en-CA" dirty="0"/>
              <a:t>are at risk for serious bruising resulting from any form of prolonged deep work. </a:t>
            </a:r>
          </a:p>
          <a:p>
            <a:r>
              <a:rPr lang="en-CA" dirty="0"/>
              <a:t>• Be keenly aware of the medical history of those clients whose trigger points do not resolve after several sessions. Seemingly </a:t>
            </a:r>
            <a:r>
              <a:rPr lang="en-CA" dirty="0">
                <a:solidFill>
                  <a:srgbClr val="FF0000"/>
                </a:solidFill>
              </a:rPr>
              <a:t>persistent localized muscle pain </a:t>
            </a:r>
            <a:r>
              <a:rPr lang="en-CA" dirty="0"/>
              <a:t>can be an indicator of cancer recurrence or other systemic diseases.</a:t>
            </a:r>
          </a:p>
          <a:p>
            <a:r>
              <a:rPr lang="en-CA" dirty="0"/>
              <a:t>• Although you may be well-intentioned, </a:t>
            </a:r>
            <a:r>
              <a:rPr lang="en-CA" dirty="0">
                <a:solidFill>
                  <a:srgbClr val="FF0000"/>
                </a:solidFill>
              </a:rPr>
              <a:t>overzealous work </a:t>
            </a:r>
            <a:r>
              <a:rPr lang="en-CA" dirty="0"/>
              <a:t>at a focused point of pain can cause extremely uncomfortable soreness or even </a:t>
            </a:r>
            <a:r>
              <a:rPr lang="en-US" dirty="0"/>
              <a:t>pain for the client the </a:t>
            </a:r>
            <a:r>
              <a:rPr lang="en-CA" dirty="0"/>
              <a:t>next day. Monitor the depth and vigor with which you perform this work.</a:t>
            </a:r>
          </a:p>
        </p:txBody>
      </p:sp>
    </p:spTree>
    <p:extLst>
      <p:ext uri="{BB962C8B-B14F-4D97-AF65-F5344CB8AC3E}">
        <p14:creationId xmlns:p14="http://schemas.microsoft.com/office/powerpoint/2010/main" val="4157127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ACB2C2-739E-A50C-6017-9110460D587D}"/>
              </a:ext>
            </a:extLst>
          </p:cNvPr>
          <p:cNvSpPr>
            <a:spLocks noGrp="1"/>
          </p:cNvSpPr>
          <p:nvPr>
            <p:ph idx="1"/>
          </p:nvPr>
        </p:nvSpPr>
        <p:spPr/>
        <p:txBody>
          <a:bodyPr>
            <a:normAutofit/>
          </a:bodyPr>
          <a:lstStyle/>
          <a:p>
            <a:r>
              <a:rPr lang="en-CA" dirty="0"/>
              <a:t>• Although a trigger point does not manifest all the symptoms of a thrombus (blood clot), to the layperson or the inexperienced massage therapist, the two can be confused. If </a:t>
            </a:r>
            <a:r>
              <a:rPr lang="en-CA" i="1" dirty="0">
                <a:solidFill>
                  <a:srgbClr val="FF0000"/>
                </a:solidFill>
              </a:rPr>
              <a:t>any </a:t>
            </a:r>
            <a:r>
              <a:rPr lang="en-CA" dirty="0">
                <a:solidFill>
                  <a:srgbClr val="FF0000"/>
                </a:solidFill>
              </a:rPr>
              <a:t>swelling</a:t>
            </a:r>
            <a:r>
              <a:rPr lang="en-CA" dirty="0"/>
              <a:t>, </a:t>
            </a:r>
            <a:r>
              <a:rPr lang="en-CA" dirty="0">
                <a:solidFill>
                  <a:srgbClr val="FF0000"/>
                </a:solidFill>
              </a:rPr>
              <a:t>redness</a:t>
            </a:r>
            <a:r>
              <a:rPr lang="en-CA" dirty="0"/>
              <a:t>, </a:t>
            </a:r>
            <a:r>
              <a:rPr lang="en-CA" dirty="0">
                <a:solidFill>
                  <a:srgbClr val="FF0000"/>
                </a:solidFill>
              </a:rPr>
              <a:t>or heat </a:t>
            </a:r>
            <a:r>
              <a:rPr lang="en-CA" dirty="0"/>
              <a:t>is present along with the exquisite radiating pain of the typical trigger point, you should halt all work (that means anywhere on the body) and </a:t>
            </a:r>
            <a:r>
              <a:rPr lang="en-US" dirty="0"/>
              <a:t>refer the client to a </a:t>
            </a:r>
            <a:r>
              <a:rPr lang="en-CA" dirty="0"/>
              <a:t>physician. It’s possible to inadvertently move a thrombus into an embolus by attempting to work on a presumed nodule.</a:t>
            </a:r>
          </a:p>
          <a:p>
            <a:r>
              <a:rPr lang="en-CA" dirty="0"/>
              <a:t>• If the trigger point is </a:t>
            </a:r>
            <a:r>
              <a:rPr lang="en-CA" dirty="0">
                <a:solidFill>
                  <a:srgbClr val="FF0000"/>
                </a:solidFill>
              </a:rPr>
              <a:t>injury-related</a:t>
            </a:r>
            <a:r>
              <a:rPr lang="en-CA" dirty="0"/>
              <a:t> and accompanied by local inflammation, the application of </a:t>
            </a:r>
            <a:r>
              <a:rPr lang="en-US" dirty="0"/>
              <a:t>heat to the region is </a:t>
            </a:r>
            <a:r>
              <a:rPr lang="en-CA" dirty="0"/>
              <a:t>contraindicated.</a:t>
            </a:r>
          </a:p>
        </p:txBody>
      </p:sp>
    </p:spTree>
    <p:extLst>
      <p:ext uri="{BB962C8B-B14F-4D97-AF65-F5344CB8AC3E}">
        <p14:creationId xmlns:p14="http://schemas.microsoft.com/office/powerpoint/2010/main" val="2243151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29F62F-627F-5C4C-502F-792E70AF96B7}"/>
              </a:ext>
            </a:extLst>
          </p:cNvPr>
          <p:cNvSpPr>
            <a:spLocks noGrp="1"/>
          </p:cNvSpPr>
          <p:nvPr>
            <p:ph idx="1"/>
          </p:nvPr>
        </p:nvSpPr>
        <p:spPr/>
        <p:txBody>
          <a:bodyPr>
            <a:normAutofit/>
          </a:bodyPr>
          <a:lstStyle/>
          <a:p>
            <a:r>
              <a:rPr lang="en-CA" dirty="0"/>
              <a:t>• If the trigger point is secondary to an </a:t>
            </a:r>
            <a:r>
              <a:rPr lang="en-CA" dirty="0">
                <a:solidFill>
                  <a:srgbClr val="FF0000"/>
                </a:solidFill>
              </a:rPr>
              <a:t>overstretch</a:t>
            </a:r>
            <a:r>
              <a:rPr lang="en-CA" dirty="0"/>
              <a:t> injury, passive and active stretching exercises are contraindicated.</a:t>
            </a:r>
          </a:p>
          <a:p>
            <a:r>
              <a:rPr lang="en-CA" dirty="0"/>
              <a:t>• The </a:t>
            </a:r>
            <a:r>
              <a:rPr lang="en-CA" dirty="0">
                <a:solidFill>
                  <a:srgbClr val="FF0000"/>
                </a:solidFill>
              </a:rPr>
              <a:t>application of ice </a:t>
            </a:r>
            <a:r>
              <a:rPr lang="en-CA" dirty="0"/>
              <a:t>to a “burning” trigger point may worsen symptoms.</a:t>
            </a:r>
          </a:p>
        </p:txBody>
      </p:sp>
    </p:spTree>
    <p:extLst>
      <p:ext uri="{BB962C8B-B14F-4D97-AF65-F5344CB8AC3E}">
        <p14:creationId xmlns:p14="http://schemas.microsoft.com/office/powerpoint/2010/main" val="256848557"/>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2.xml><?xml version="1.0" encoding="utf-8"?>
<ds:datastoreItem xmlns:ds="http://schemas.openxmlformats.org/officeDocument/2006/customXml" ds:itemID="{8F3CD65D-61A5-43C9-A837-6EC73C7DA8AB}">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6377351-63A1-4C2E-8C9A-66CDD70F1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{3FC81520-89D6-4272-8C6E-650E7249A8BA}TF235124e3-e6db-4c6d-93c8-733f2fadbc609fb6f57c_win32-b1e91d96f19e</Template>
  <TotalTime>115</TotalTime>
  <Words>1850</Words>
  <Application>Microsoft Office PowerPoint</Application>
  <PresentationFormat>Widescreen</PresentationFormat>
  <Paragraphs>58</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Georgia Pro Cond Light</vt:lpstr>
      <vt:lpstr>Speak Pro</vt:lpstr>
      <vt:lpstr>RetrospectVTI</vt:lpstr>
      <vt:lpstr>Triggered Points</vt:lpstr>
      <vt:lpstr>GENERAL INFORMATION</vt:lpstr>
      <vt:lpstr>PowerPoint Presentation</vt:lpstr>
      <vt:lpstr>PATHOPHYSIOLOGY</vt:lpstr>
      <vt:lpstr>PowerPoint Presentation</vt:lpstr>
      <vt:lpstr>PowerPoint Presentation</vt:lpstr>
      <vt:lpstr>OVERALL SIGNS AND SYMPTOMS</vt:lpstr>
      <vt:lpstr>PowerPoint Presentation</vt:lpstr>
      <vt:lpstr>SIGNS AND SYMPTOMS MASSAGE THERAPY CAN ADDRESS</vt:lpstr>
      <vt:lpstr>TREATMENT OPTIONS</vt:lpstr>
      <vt:lpstr>PowerPoint Presentation</vt:lpstr>
      <vt:lpstr>MASSAGE THERAPIST ASSESSMENT</vt:lpstr>
      <vt:lpstr>PowerPoint Presentation</vt:lpstr>
      <vt:lpstr>THERAPEUTIC GOALS</vt:lpstr>
      <vt:lpstr>PowerPoint Presentation</vt:lpstr>
      <vt:lpstr>MASSAGE SESSION FREQUENCY</vt:lpstr>
      <vt:lpstr>PowerPoint Presentation</vt:lpstr>
      <vt:lpstr>MASSAGE PROTOCOL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Contraindications and Cautions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2025-08-24T23:44:12Z</dcterms:created>
  <dcterms:modified xsi:type="dcterms:W3CDTF">2026-05-03T05:11:20Z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