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61" r:id="rId7"/>
    <p:sldId id="262" r:id="rId8"/>
    <p:sldId id="263" r:id="rId9"/>
    <p:sldId id="260" r:id="rId10"/>
    <p:sldId id="264" r:id="rId11"/>
    <p:sldId id="265" r:id="rId12"/>
    <p:sldId id="266" r:id="rId13"/>
    <p:sldId id="268" r:id="rId14"/>
    <p:sldId id="267" r:id="rId15"/>
    <p:sldId id="269"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5B6C"/>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7/14/2026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7/14/2026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7/14/2026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7/14/2026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7/14/2026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7/14/2026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7/14/2026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7/14/2026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7/14/2026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7/14/2026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7/14/2026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7/14/2026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643466" y="786383"/>
            <a:ext cx="3517567" cy="2093975"/>
          </a:xfrm>
        </p:spPr>
        <p:txBody>
          <a:bodyPr anchor="b">
            <a:normAutofit/>
          </a:bodyPr>
          <a:lstStyle/>
          <a:p>
            <a:r>
              <a:rPr lang="en-US" dirty="0"/>
              <a:t>Neurology III-6</a:t>
            </a:r>
            <a:endParaRPr lang="en-US"/>
          </a:p>
        </p:txBody>
      </p:sp>
      <p:pic>
        <p:nvPicPr>
          <p:cNvPr id="6" name="Picture 5">
            <a:extLst>
              <a:ext uri="{FF2B5EF4-FFF2-40B4-BE49-F238E27FC236}">
                <a16:creationId xmlns:a16="http://schemas.microsoft.com/office/drawing/2014/main" id="{BBA5EA9D-B56C-F5FE-B199-86FA87B126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8984" y="940631"/>
            <a:ext cx="5928344" cy="5039092"/>
          </a:xfrm>
          <a:prstGeom prst="rect">
            <a:avLst/>
          </a:prstGeom>
          <a:noFill/>
        </p:spPr>
      </p:pic>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643465" y="3043050"/>
            <a:ext cx="3517567" cy="3064505"/>
          </a:xfrm>
        </p:spPr>
        <p:txBody>
          <a:bodyPr>
            <a:normAutofit/>
          </a:bodyPr>
          <a:lstStyle/>
          <a:p>
            <a:r>
              <a:rPr lang="en-US"/>
              <a:t>Seizures</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14C41-39BD-BD7E-5A86-DB242DDAAA04}"/>
              </a:ext>
            </a:extLst>
          </p:cNvPr>
          <p:cNvSpPr>
            <a:spLocks noGrp="1"/>
          </p:cNvSpPr>
          <p:nvPr>
            <p:ph type="title"/>
          </p:nvPr>
        </p:nvSpPr>
        <p:spPr/>
        <p:txBody>
          <a:bodyPr>
            <a:normAutofit/>
          </a:bodyPr>
          <a:lstStyle/>
          <a:p>
            <a:r>
              <a:rPr lang="en-CA" sz="3200" dirty="0">
                <a:solidFill>
                  <a:srgbClr val="A35B6C"/>
                </a:solidFill>
              </a:rPr>
              <a:t>Episodic Loss of Consciousness</a:t>
            </a:r>
          </a:p>
        </p:txBody>
      </p:sp>
      <p:sp>
        <p:nvSpPr>
          <p:cNvPr id="3" name="Content Placeholder 2">
            <a:extLst>
              <a:ext uri="{FF2B5EF4-FFF2-40B4-BE49-F238E27FC236}">
                <a16:creationId xmlns:a16="http://schemas.microsoft.com/office/drawing/2014/main" id="{C532BB11-7B25-21FA-EA7F-0B34124B79D0}"/>
              </a:ext>
            </a:extLst>
          </p:cNvPr>
          <p:cNvSpPr>
            <a:spLocks noGrp="1"/>
          </p:cNvSpPr>
          <p:nvPr>
            <p:ph idx="1"/>
          </p:nvPr>
        </p:nvSpPr>
        <p:spPr/>
        <p:txBody>
          <a:bodyPr/>
          <a:lstStyle/>
          <a:p>
            <a:r>
              <a:rPr lang="en-US" dirty="0"/>
              <a:t>Consciousness is lost when the function of both cerebral hemispheres or the brainstem reticular activating system is compromised. Episodic dysfunction of these anatomic regions produces transient, and often recurrent, loss of consciousness. There are two major causes of episodic loss of consciousness.</a:t>
            </a:r>
          </a:p>
          <a:p>
            <a:r>
              <a:rPr lang="en-CA" dirty="0">
                <a:solidFill>
                  <a:srgbClr val="A35B6C"/>
                </a:solidFill>
              </a:rPr>
              <a:t>Seizures</a:t>
            </a:r>
          </a:p>
          <a:p>
            <a:r>
              <a:rPr lang="en-CA" dirty="0">
                <a:solidFill>
                  <a:srgbClr val="A35B6C"/>
                </a:solidFill>
              </a:rPr>
              <a:t>Syncope</a:t>
            </a:r>
          </a:p>
        </p:txBody>
      </p:sp>
    </p:spTree>
    <p:extLst>
      <p:ext uri="{BB962C8B-B14F-4D97-AF65-F5344CB8AC3E}">
        <p14:creationId xmlns:p14="http://schemas.microsoft.com/office/powerpoint/2010/main" val="2168606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7B16F3-31B9-9B4D-2E6C-47D506B8678F}"/>
              </a:ext>
            </a:extLst>
          </p:cNvPr>
          <p:cNvSpPr>
            <a:spLocks noGrp="1"/>
          </p:cNvSpPr>
          <p:nvPr>
            <p:ph idx="1"/>
          </p:nvPr>
        </p:nvSpPr>
        <p:spPr/>
        <p:txBody>
          <a:bodyPr/>
          <a:lstStyle/>
          <a:p>
            <a:r>
              <a:rPr lang="en-CA" sz="2400" dirty="0">
                <a:solidFill>
                  <a:srgbClr val="A35B6C"/>
                </a:solidFill>
              </a:rPr>
              <a:t>Approach to Diagnosis</a:t>
            </a:r>
          </a:p>
          <a:p>
            <a:r>
              <a:rPr lang="en-US" sz="2000" b="1" i="0" u="none" strike="noStrike" baseline="0" dirty="0">
                <a:solidFill>
                  <a:srgbClr val="9A0000"/>
                </a:solidFill>
                <a:latin typeface="MyriadPro-Bold"/>
              </a:rPr>
              <a:t>Events at Onset of Spell</a:t>
            </a:r>
          </a:p>
          <a:p>
            <a:r>
              <a:rPr lang="en-CA" sz="2000" b="1" i="0" u="none" strike="noStrike" baseline="0" dirty="0">
                <a:solidFill>
                  <a:srgbClr val="002584"/>
                </a:solidFill>
                <a:latin typeface="MyriadPro-Bold"/>
              </a:rPr>
              <a:t>Prodromal Symptoms (Aura)</a:t>
            </a:r>
          </a:p>
          <a:p>
            <a:pPr algn="l"/>
            <a:r>
              <a:rPr lang="en-CA" sz="2000" b="1" i="0" u="none" strike="noStrike" baseline="0" dirty="0">
                <a:solidFill>
                  <a:srgbClr val="002584"/>
                </a:solidFill>
                <a:latin typeface="MyriadPro-Bold"/>
              </a:rPr>
              <a:t>Posture When Loss of Consciousness Occurs</a:t>
            </a:r>
          </a:p>
          <a:p>
            <a:pPr algn="l"/>
            <a:r>
              <a:rPr lang="en-CA" sz="2000" b="1" i="0" u="none" strike="noStrike" baseline="0" dirty="0">
                <a:solidFill>
                  <a:srgbClr val="002584"/>
                </a:solidFill>
                <a:latin typeface="MyriadPro-Bold"/>
              </a:rPr>
              <a:t>Relationship to Physical Exertion</a:t>
            </a:r>
          </a:p>
          <a:p>
            <a:pPr algn="l"/>
            <a:r>
              <a:rPr lang="en-CA" sz="2000" b="1" i="0" u="none" strike="noStrike" baseline="0" dirty="0">
                <a:solidFill>
                  <a:srgbClr val="002584"/>
                </a:solidFill>
                <a:latin typeface="MyriadPro-Bold"/>
              </a:rPr>
              <a:t>Focal Symptoms</a:t>
            </a:r>
            <a:endParaRPr lang="en-CA" dirty="0">
              <a:solidFill>
                <a:srgbClr val="A35B6C"/>
              </a:solidFill>
            </a:endParaRPr>
          </a:p>
        </p:txBody>
      </p:sp>
    </p:spTree>
    <p:extLst>
      <p:ext uri="{BB962C8B-B14F-4D97-AF65-F5344CB8AC3E}">
        <p14:creationId xmlns:p14="http://schemas.microsoft.com/office/powerpoint/2010/main" val="1455499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576C46-DF15-EECB-22D9-2E51AF2F1356}"/>
              </a:ext>
            </a:extLst>
          </p:cNvPr>
          <p:cNvSpPr>
            <a:spLocks noGrp="1"/>
          </p:cNvSpPr>
          <p:nvPr>
            <p:ph idx="1"/>
          </p:nvPr>
        </p:nvSpPr>
        <p:spPr/>
        <p:txBody>
          <a:bodyPr/>
          <a:lstStyle/>
          <a:p>
            <a:r>
              <a:rPr lang="en-CA" sz="2000" b="1" i="0" u="none" strike="noStrike" baseline="0" dirty="0">
                <a:solidFill>
                  <a:srgbClr val="9A0000"/>
                </a:solidFill>
                <a:latin typeface="MyriadPro-Bold"/>
              </a:rPr>
              <a:t>Events during the Spell</a:t>
            </a:r>
          </a:p>
          <a:p>
            <a:r>
              <a:rPr lang="en-US" sz="2000" b="1" i="0" u="none" strike="noStrike" baseline="0" dirty="0">
                <a:solidFill>
                  <a:srgbClr val="002584"/>
                </a:solidFill>
                <a:latin typeface="MyriadPro-Bold"/>
              </a:rPr>
              <a:t>Tonic Stiffening and </a:t>
            </a:r>
            <a:r>
              <a:rPr lang="en-US" sz="2000" b="1" i="0" u="none" strike="noStrike" baseline="0" dirty="0" err="1">
                <a:solidFill>
                  <a:srgbClr val="002584"/>
                </a:solidFill>
                <a:latin typeface="MyriadPro-Bold"/>
              </a:rPr>
              <a:t>Clonic</a:t>
            </a:r>
            <a:r>
              <a:rPr lang="en-US" sz="2000" b="1" i="0" u="none" strike="noStrike" baseline="0" dirty="0">
                <a:solidFill>
                  <a:srgbClr val="002584"/>
                </a:solidFill>
                <a:latin typeface="MyriadPro-Bold"/>
              </a:rPr>
              <a:t> Movement</a:t>
            </a:r>
          </a:p>
          <a:p>
            <a:r>
              <a:rPr lang="en-CA" sz="2000" b="1" i="0" u="none" strike="noStrike" baseline="0" dirty="0">
                <a:solidFill>
                  <a:srgbClr val="002584"/>
                </a:solidFill>
                <a:latin typeface="MyriadPro-Bold"/>
              </a:rPr>
              <a:t>Flaccidity</a:t>
            </a:r>
          </a:p>
          <a:p>
            <a:r>
              <a:rPr lang="en-CA" sz="2000" b="1" i="0" u="none" strike="noStrike" baseline="0" dirty="0">
                <a:solidFill>
                  <a:srgbClr val="002584"/>
                </a:solidFill>
                <a:latin typeface="MyriadPro-Bold"/>
              </a:rPr>
              <a:t>Brief Stiffening or Jerking</a:t>
            </a:r>
          </a:p>
          <a:p>
            <a:endParaRPr lang="en-CA" dirty="0"/>
          </a:p>
        </p:txBody>
      </p:sp>
    </p:spTree>
    <p:extLst>
      <p:ext uri="{BB962C8B-B14F-4D97-AF65-F5344CB8AC3E}">
        <p14:creationId xmlns:p14="http://schemas.microsoft.com/office/powerpoint/2010/main" val="3875493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55E37B-6D73-E1DB-0EF5-4FFA32B48B18}"/>
              </a:ext>
            </a:extLst>
          </p:cNvPr>
          <p:cNvSpPr>
            <a:spLocks noGrp="1"/>
          </p:cNvSpPr>
          <p:nvPr>
            <p:ph idx="1"/>
          </p:nvPr>
        </p:nvSpPr>
        <p:spPr/>
        <p:txBody>
          <a:bodyPr/>
          <a:lstStyle/>
          <a:p>
            <a:r>
              <a:rPr lang="en-CA" sz="2000" b="1" i="0" u="none" strike="noStrike" baseline="0" dirty="0">
                <a:solidFill>
                  <a:srgbClr val="9A0000"/>
                </a:solidFill>
                <a:latin typeface="MyriadPro-Bold"/>
              </a:rPr>
              <a:t>Events after the Spell</a:t>
            </a:r>
          </a:p>
          <a:p>
            <a:r>
              <a:rPr lang="en-CA" sz="2000" b="1" i="0" u="none" strike="noStrike" baseline="0" dirty="0">
                <a:solidFill>
                  <a:srgbClr val="002584"/>
                </a:solidFill>
                <a:latin typeface="MyriadPro-Bold"/>
              </a:rPr>
              <a:t>Prompt Recovery of Consciousness</a:t>
            </a:r>
          </a:p>
          <a:p>
            <a:r>
              <a:rPr lang="en-CA" sz="2000" b="1" i="0" u="none" strike="noStrike" baseline="0" dirty="0">
                <a:solidFill>
                  <a:srgbClr val="002584"/>
                </a:solidFill>
                <a:latin typeface="MyriadPro-Bold"/>
              </a:rPr>
              <a:t>Brief Confusion</a:t>
            </a:r>
          </a:p>
          <a:p>
            <a:r>
              <a:rPr lang="en-CA" sz="2000" b="1" i="0" u="none" strike="noStrike" baseline="0" dirty="0">
                <a:solidFill>
                  <a:srgbClr val="002584"/>
                </a:solidFill>
                <a:latin typeface="MyriadPro-Bold"/>
              </a:rPr>
              <a:t>Prolonged Confusion</a:t>
            </a:r>
          </a:p>
          <a:p>
            <a:r>
              <a:rPr lang="en-CA" sz="2000" b="1" i="0" u="none" strike="noStrike" baseline="0" dirty="0">
                <a:solidFill>
                  <a:srgbClr val="002584"/>
                </a:solidFill>
                <a:latin typeface="MyriadPro-Bold"/>
              </a:rPr>
              <a:t>Tongue Biting</a:t>
            </a:r>
          </a:p>
          <a:p>
            <a:r>
              <a:rPr lang="en-CA" sz="2000" b="1" i="0" u="none" strike="noStrike" baseline="0" dirty="0">
                <a:solidFill>
                  <a:srgbClr val="002584"/>
                </a:solidFill>
                <a:latin typeface="MyriadPro-Bold"/>
              </a:rPr>
              <a:t>Urinary Incontinence</a:t>
            </a:r>
            <a:endParaRPr lang="en-CA" dirty="0"/>
          </a:p>
        </p:txBody>
      </p:sp>
    </p:spTree>
    <p:extLst>
      <p:ext uri="{BB962C8B-B14F-4D97-AF65-F5344CB8AC3E}">
        <p14:creationId xmlns:p14="http://schemas.microsoft.com/office/powerpoint/2010/main" val="4268210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FA32D-EA60-50E7-C0B4-C73D7D065F2B}"/>
              </a:ext>
            </a:extLst>
          </p:cNvPr>
          <p:cNvSpPr>
            <a:spLocks noGrp="1"/>
          </p:cNvSpPr>
          <p:nvPr>
            <p:ph type="title"/>
          </p:nvPr>
        </p:nvSpPr>
        <p:spPr/>
        <p:txBody>
          <a:bodyPr>
            <a:normAutofit/>
          </a:bodyPr>
          <a:lstStyle/>
          <a:p>
            <a:r>
              <a:rPr lang="en-CA" sz="3600" dirty="0">
                <a:solidFill>
                  <a:srgbClr val="A35B6C"/>
                </a:solidFill>
              </a:rPr>
              <a:t>Seizures</a:t>
            </a:r>
          </a:p>
        </p:txBody>
      </p:sp>
      <p:sp>
        <p:nvSpPr>
          <p:cNvPr id="3" name="Content Placeholder 2">
            <a:extLst>
              <a:ext uri="{FF2B5EF4-FFF2-40B4-BE49-F238E27FC236}">
                <a16:creationId xmlns:a16="http://schemas.microsoft.com/office/drawing/2014/main" id="{1E660E8C-C013-16E3-07E4-F34BDBC16EAD}"/>
              </a:ext>
            </a:extLst>
          </p:cNvPr>
          <p:cNvSpPr>
            <a:spLocks noGrp="1"/>
          </p:cNvSpPr>
          <p:nvPr>
            <p:ph idx="1"/>
          </p:nvPr>
        </p:nvSpPr>
        <p:spPr/>
        <p:txBody>
          <a:bodyPr/>
          <a:lstStyle/>
          <a:p>
            <a:r>
              <a:rPr lang="en-US" dirty="0"/>
              <a:t>A seizure is a transient disturbance of cerebral function caused by an abnormal neuronal discharge. Epilepsy, a group of disorders characterized by recurrent seizures, is a common cause of episodic loss of consciousness; the prevalence of epilepsy in the general population is about 1%, and the lifetime probability of a seizure is approximately 10%.</a:t>
            </a:r>
          </a:p>
          <a:p>
            <a:r>
              <a:rPr lang="en-CA" sz="2400" dirty="0">
                <a:solidFill>
                  <a:srgbClr val="A35B6C"/>
                </a:solidFill>
              </a:rPr>
              <a:t>Etiology</a:t>
            </a:r>
          </a:p>
          <a:p>
            <a:endParaRPr lang="en-CA" sz="2400" dirty="0">
              <a:solidFill>
                <a:srgbClr val="A35B6C"/>
              </a:solidFill>
            </a:endParaRPr>
          </a:p>
        </p:txBody>
      </p:sp>
    </p:spTree>
    <p:extLst>
      <p:ext uri="{BB962C8B-B14F-4D97-AF65-F5344CB8AC3E}">
        <p14:creationId xmlns:p14="http://schemas.microsoft.com/office/powerpoint/2010/main" val="679611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19AD6B-B41F-FA92-B982-6BDB0FB69A37}"/>
              </a:ext>
            </a:extLst>
          </p:cNvPr>
          <p:cNvPicPr>
            <a:picLocks noChangeAspect="1"/>
          </p:cNvPicPr>
          <p:nvPr/>
        </p:nvPicPr>
        <p:blipFill>
          <a:blip r:embed="rId2"/>
          <a:stretch>
            <a:fillRect/>
          </a:stretch>
        </p:blipFill>
        <p:spPr>
          <a:xfrm>
            <a:off x="3716593" y="44726"/>
            <a:ext cx="4758813" cy="6768548"/>
          </a:xfrm>
          <a:prstGeom prst="rect">
            <a:avLst/>
          </a:prstGeom>
        </p:spPr>
      </p:pic>
    </p:spTree>
    <p:extLst>
      <p:ext uri="{BB962C8B-B14F-4D97-AF65-F5344CB8AC3E}">
        <p14:creationId xmlns:p14="http://schemas.microsoft.com/office/powerpoint/2010/main" val="876219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1CFD78-F1F7-4A89-FC06-AA3987EA12E1}"/>
              </a:ext>
            </a:extLst>
          </p:cNvPr>
          <p:cNvPicPr>
            <a:picLocks noChangeAspect="1"/>
          </p:cNvPicPr>
          <p:nvPr/>
        </p:nvPicPr>
        <p:blipFill>
          <a:blip r:embed="rId2"/>
          <a:stretch>
            <a:fillRect/>
          </a:stretch>
        </p:blipFill>
        <p:spPr>
          <a:xfrm>
            <a:off x="3677264" y="1182756"/>
            <a:ext cx="4837471" cy="4492487"/>
          </a:xfrm>
          <a:prstGeom prst="rect">
            <a:avLst/>
          </a:prstGeom>
        </p:spPr>
      </p:pic>
    </p:spTree>
    <p:extLst>
      <p:ext uri="{BB962C8B-B14F-4D97-AF65-F5344CB8AC3E}">
        <p14:creationId xmlns:p14="http://schemas.microsoft.com/office/powerpoint/2010/main" val="1479647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A7DDD0-8344-2695-CA61-37CE416E76BA}"/>
              </a:ext>
            </a:extLst>
          </p:cNvPr>
          <p:cNvSpPr>
            <a:spLocks noGrp="1"/>
          </p:cNvSpPr>
          <p:nvPr>
            <p:ph idx="1"/>
          </p:nvPr>
        </p:nvSpPr>
        <p:spPr/>
        <p:txBody>
          <a:bodyPr/>
          <a:lstStyle/>
          <a:p>
            <a:r>
              <a:rPr lang="en-CA" sz="2000" b="1" i="0" u="none" strike="noStrike" baseline="0" dirty="0">
                <a:solidFill>
                  <a:srgbClr val="9A0000"/>
                </a:solidFill>
                <a:latin typeface="MyriadPro-Bold"/>
              </a:rPr>
              <a:t>Primary Neurologic Disorders</a:t>
            </a:r>
          </a:p>
          <a:p>
            <a:r>
              <a:rPr lang="en-CA" sz="2000" b="1" i="0" u="none" strike="noStrike" baseline="0" dirty="0">
                <a:solidFill>
                  <a:srgbClr val="002584"/>
                </a:solidFill>
                <a:latin typeface="MyriadPro-Bold"/>
              </a:rPr>
              <a:t>Benign Febrile Convulsions</a:t>
            </a:r>
          </a:p>
          <a:p>
            <a:r>
              <a:rPr lang="en-CA" sz="2000" b="1" i="0" u="none" strike="noStrike" baseline="0" dirty="0">
                <a:solidFill>
                  <a:srgbClr val="002584"/>
                </a:solidFill>
                <a:latin typeface="MyriadPro-Bold"/>
              </a:rPr>
              <a:t>Idiopathic (Cryptogenic) Seizures</a:t>
            </a:r>
          </a:p>
          <a:p>
            <a:r>
              <a:rPr lang="en-CA" sz="2000" b="1" i="0" u="none" strike="noStrike" baseline="0" dirty="0">
                <a:solidFill>
                  <a:srgbClr val="002584"/>
                </a:solidFill>
                <a:latin typeface="MyriadPro-Bold"/>
              </a:rPr>
              <a:t>Head Trauma</a:t>
            </a:r>
          </a:p>
          <a:p>
            <a:r>
              <a:rPr lang="en-CA" sz="2000" b="1" i="0" u="none" strike="noStrike" baseline="0" dirty="0">
                <a:solidFill>
                  <a:srgbClr val="002584"/>
                </a:solidFill>
                <a:latin typeface="MyriadPro-Bold"/>
              </a:rPr>
              <a:t>Stroke</a:t>
            </a:r>
          </a:p>
          <a:p>
            <a:r>
              <a:rPr lang="en-CA" sz="2000" b="1" i="0" u="none" strike="noStrike" baseline="0" dirty="0">
                <a:solidFill>
                  <a:srgbClr val="002584"/>
                </a:solidFill>
                <a:latin typeface="MyriadPro-Bold"/>
              </a:rPr>
              <a:t>Mass Lesions</a:t>
            </a:r>
          </a:p>
          <a:p>
            <a:r>
              <a:rPr lang="en-CA" sz="2000" b="1" i="0" u="none" strike="noStrike" baseline="0" dirty="0">
                <a:solidFill>
                  <a:srgbClr val="002584"/>
                </a:solidFill>
                <a:latin typeface="MyriadPro-Bold"/>
              </a:rPr>
              <a:t>Meningitis or Encephalitis</a:t>
            </a:r>
            <a:endParaRPr lang="en-CA" dirty="0"/>
          </a:p>
        </p:txBody>
      </p:sp>
    </p:spTree>
    <p:extLst>
      <p:ext uri="{BB962C8B-B14F-4D97-AF65-F5344CB8AC3E}">
        <p14:creationId xmlns:p14="http://schemas.microsoft.com/office/powerpoint/2010/main" val="3846314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788D85-E5D1-7DB2-EDDB-09D24A6E12DD}"/>
              </a:ext>
            </a:extLst>
          </p:cNvPr>
          <p:cNvSpPr>
            <a:spLocks noGrp="1"/>
          </p:cNvSpPr>
          <p:nvPr>
            <p:ph idx="1"/>
          </p:nvPr>
        </p:nvSpPr>
        <p:spPr/>
        <p:txBody>
          <a:bodyPr/>
          <a:lstStyle/>
          <a:p>
            <a:r>
              <a:rPr lang="en-CA" sz="2000" b="1" i="0" u="none" strike="noStrike" baseline="0" dirty="0">
                <a:solidFill>
                  <a:srgbClr val="9A0000"/>
                </a:solidFill>
                <a:latin typeface="MyriadPro-Bold"/>
              </a:rPr>
              <a:t>Systemic Disorders</a:t>
            </a:r>
          </a:p>
          <a:p>
            <a:r>
              <a:rPr lang="en-CA" dirty="0"/>
              <a:t>1. Hypoglycemia</a:t>
            </a:r>
          </a:p>
          <a:p>
            <a:r>
              <a:rPr lang="en-CA" dirty="0"/>
              <a:t>2. Hyponatremia</a:t>
            </a:r>
          </a:p>
          <a:p>
            <a:r>
              <a:rPr lang="en-CA" dirty="0"/>
              <a:t>3. Hyperosmolar states</a:t>
            </a:r>
          </a:p>
          <a:p>
            <a:r>
              <a:rPr lang="en-CA" dirty="0"/>
              <a:t>4. </a:t>
            </a:r>
            <a:r>
              <a:rPr lang="en-CA" dirty="0" err="1"/>
              <a:t>Hypocalcemia</a:t>
            </a:r>
            <a:endParaRPr lang="en-CA" dirty="0"/>
          </a:p>
          <a:p>
            <a:r>
              <a:rPr lang="en-CA" dirty="0"/>
              <a:t>5. Uremia</a:t>
            </a:r>
          </a:p>
          <a:p>
            <a:r>
              <a:rPr lang="en-CA" dirty="0"/>
              <a:t>6. Drug overdose and withdrawal</a:t>
            </a:r>
          </a:p>
        </p:txBody>
      </p:sp>
    </p:spTree>
    <p:extLst>
      <p:ext uri="{BB962C8B-B14F-4D97-AF65-F5344CB8AC3E}">
        <p14:creationId xmlns:p14="http://schemas.microsoft.com/office/powerpoint/2010/main" val="2232796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F8DD80-05D0-ABAC-1B0E-842CE8121B7A}"/>
              </a:ext>
            </a:extLst>
          </p:cNvPr>
          <p:cNvPicPr>
            <a:picLocks noChangeAspect="1"/>
          </p:cNvPicPr>
          <p:nvPr/>
        </p:nvPicPr>
        <p:blipFill>
          <a:blip r:embed="rId2"/>
          <a:stretch>
            <a:fillRect/>
          </a:stretch>
        </p:blipFill>
        <p:spPr>
          <a:xfrm>
            <a:off x="3716593" y="313082"/>
            <a:ext cx="4758813" cy="6231835"/>
          </a:xfrm>
          <a:prstGeom prst="rect">
            <a:avLst/>
          </a:prstGeom>
        </p:spPr>
      </p:pic>
    </p:spTree>
    <p:extLst>
      <p:ext uri="{BB962C8B-B14F-4D97-AF65-F5344CB8AC3E}">
        <p14:creationId xmlns:p14="http://schemas.microsoft.com/office/powerpoint/2010/main" val="3415016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F3CA7A-32A5-6283-5DE1-70CFBE43098A}"/>
              </a:ext>
            </a:extLst>
          </p:cNvPr>
          <p:cNvSpPr>
            <a:spLocks noGrp="1"/>
          </p:cNvSpPr>
          <p:nvPr>
            <p:ph idx="1"/>
          </p:nvPr>
        </p:nvSpPr>
        <p:spPr/>
        <p:txBody>
          <a:bodyPr/>
          <a:lstStyle/>
          <a:p>
            <a:r>
              <a:rPr lang="en-CA" sz="2000" b="1" i="0" u="none" strike="noStrike" baseline="0" dirty="0">
                <a:solidFill>
                  <a:srgbClr val="9A0000"/>
                </a:solidFill>
                <a:latin typeface="MyriadPro-Bold"/>
              </a:rPr>
              <a:t>Nonepileptic Seizures</a:t>
            </a:r>
          </a:p>
          <a:p>
            <a:r>
              <a:rPr lang="en-CA" dirty="0"/>
              <a:t>Attacks that resemble seizures (nonepileptic seizures or psychogenic seizures) may be manifestations of a psychiatric disturbance such as conversion disorder, somatization disorder, factitious disorder with physical symptoms, or malingering. Nonepileptic seizures usually can be distinguished both clinically and by the electroencephalogram (EEG) findings.</a:t>
            </a:r>
          </a:p>
        </p:txBody>
      </p:sp>
    </p:spTree>
    <p:extLst>
      <p:ext uri="{BB962C8B-B14F-4D97-AF65-F5344CB8AC3E}">
        <p14:creationId xmlns:p14="http://schemas.microsoft.com/office/powerpoint/2010/main" val="278381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D53CEB-D202-7769-12E1-DE744E04F20C}"/>
              </a:ext>
            </a:extLst>
          </p:cNvPr>
          <p:cNvSpPr>
            <a:spLocks noGrp="1"/>
          </p:cNvSpPr>
          <p:nvPr>
            <p:ph idx="1"/>
          </p:nvPr>
        </p:nvSpPr>
        <p:spPr/>
        <p:txBody>
          <a:bodyPr/>
          <a:lstStyle/>
          <a:p>
            <a:r>
              <a:rPr lang="en-CA" sz="2000" b="1" i="0" u="none" strike="noStrike" baseline="0" dirty="0">
                <a:solidFill>
                  <a:srgbClr val="9A0000"/>
                </a:solidFill>
                <a:latin typeface="MyriadPro-Bold"/>
              </a:rPr>
              <a:t>Classification</a:t>
            </a:r>
          </a:p>
          <a:p>
            <a:r>
              <a:rPr lang="en-CA" sz="2000" b="1" i="0" u="none" strike="noStrike" baseline="0" dirty="0">
                <a:solidFill>
                  <a:srgbClr val="A35B6C"/>
                </a:solidFill>
                <a:latin typeface="MyriadPro-Bold"/>
              </a:rPr>
              <a:t>Generalized Seizures</a:t>
            </a:r>
          </a:p>
          <a:p>
            <a:r>
              <a:rPr lang="en-CA" sz="2000" b="1" i="0" u="none" strike="noStrike" baseline="0" dirty="0">
                <a:solidFill>
                  <a:srgbClr val="002584"/>
                </a:solidFill>
                <a:latin typeface="MyriadPro-Bold"/>
              </a:rPr>
              <a:t>Generalized Tonic–</a:t>
            </a:r>
            <a:r>
              <a:rPr lang="en-CA" sz="2000" b="1" i="0" u="none" strike="noStrike" baseline="0" dirty="0" err="1">
                <a:solidFill>
                  <a:srgbClr val="002584"/>
                </a:solidFill>
                <a:latin typeface="MyriadPro-Bold"/>
              </a:rPr>
              <a:t>Clonic</a:t>
            </a:r>
            <a:r>
              <a:rPr lang="en-CA" sz="2000" b="1" i="0" u="none" strike="noStrike" baseline="0" dirty="0">
                <a:solidFill>
                  <a:srgbClr val="002584"/>
                </a:solidFill>
                <a:latin typeface="MyriadPro-Bold"/>
              </a:rPr>
              <a:t> Seizures</a:t>
            </a:r>
          </a:p>
          <a:p>
            <a:r>
              <a:rPr lang="en-CA" dirty="0"/>
              <a:t>1. Tonic phase</a:t>
            </a:r>
          </a:p>
          <a:p>
            <a:r>
              <a:rPr lang="en-CA" dirty="0"/>
              <a:t>2. </a:t>
            </a:r>
            <a:r>
              <a:rPr lang="en-CA" dirty="0" err="1"/>
              <a:t>Clonic</a:t>
            </a:r>
            <a:r>
              <a:rPr lang="en-CA" dirty="0"/>
              <a:t> phase</a:t>
            </a:r>
          </a:p>
          <a:p>
            <a:r>
              <a:rPr lang="en-CA" dirty="0"/>
              <a:t>3. Recovery</a:t>
            </a:r>
          </a:p>
          <a:p>
            <a:r>
              <a:rPr lang="en-CA" dirty="0"/>
              <a:t>4. Status epilepticus</a:t>
            </a:r>
          </a:p>
        </p:txBody>
      </p:sp>
    </p:spTree>
    <p:extLst>
      <p:ext uri="{BB962C8B-B14F-4D97-AF65-F5344CB8AC3E}">
        <p14:creationId xmlns:p14="http://schemas.microsoft.com/office/powerpoint/2010/main" val="51837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315B08-B495-CD24-A6AB-92A73473ED60}"/>
              </a:ext>
            </a:extLst>
          </p:cNvPr>
          <p:cNvPicPr>
            <a:picLocks noChangeAspect="1"/>
          </p:cNvPicPr>
          <p:nvPr/>
        </p:nvPicPr>
        <p:blipFill>
          <a:blip r:embed="rId2"/>
          <a:stretch>
            <a:fillRect/>
          </a:stretch>
        </p:blipFill>
        <p:spPr>
          <a:xfrm>
            <a:off x="2025445" y="546652"/>
            <a:ext cx="8141110" cy="5764696"/>
          </a:xfrm>
          <a:prstGeom prst="rect">
            <a:avLst/>
          </a:prstGeom>
        </p:spPr>
      </p:pic>
    </p:spTree>
    <p:extLst>
      <p:ext uri="{BB962C8B-B14F-4D97-AF65-F5344CB8AC3E}">
        <p14:creationId xmlns:p14="http://schemas.microsoft.com/office/powerpoint/2010/main" val="4240596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3429CC-4138-F556-FA74-DAEE43E2D1A5}"/>
              </a:ext>
            </a:extLst>
          </p:cNvPr>
          <p:cNvSpPr>
            <a:spLocks noGrp="1"/>
          </p:cNvSpPr>
          <p:nvPr>
            <p:ph idx="1"/>
          </p:nvPr>
        </p:nvSpPr>
        <p:spPr/>
        <p:txBody>
          <a:bodyPr>
            <a:normAutofit/>
          </a:bodyPr>
          <a:lstStyle/>
          <a:p>
            <a:r>
              <a:rPr lang="en-CA" sz="2000" b="1" i="0" u="none" strike="noStrike" baseline="0" dirty="0">
                <a:solidFill>
                  <a:srgbClr val="002584"/>
                </a:solidFill>
                <a:latin typeface="MyriadPro-Bold"/>
              </a:rPr>
              <a:t>Absence (Petit Mal) Seizures</a:t>
            </a:r>
          </a:p>
          <a:p>
            <a:r>
              <a:rPr lang="en-US" dirty="0"/>
              <a:t>These are genetically transmitted seizures that always begin in childhood and rarely persist into adolescence. Genes linked to childhood absence epilepsy include the voltage-gated calcium channel and GABAA receptor subunits, malic enzyme 2, and inhibin alpha precursor. The spells are characterized by brief loss of consciousness (for 5-10 seconds) without loss of postural tone. Subtle motor manifestations, such as eye blinking or a slight head turning, are common. More complex automatic movements (automatisms) are uncommon. Full orientation is present immediately after seizure cessation.</a:t>
            </a:r>
            <a:endParaRPr lang="en-CA" dirty="0"/>
          </a:p>
        </p:txBody>
      </p:sp>
    </p:spTree>
    <p:extLst>
      <p:ext uri="{BB962C8B-B14F-4D97-AF65-F5344CB8AC3E}">
        <p14:creationId xmlns:p14="http://schemas.microsoft.com/office/powerpoint/2010/main" val="4189373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660C65-A4DD-9B50-7B9C-C93F1A75A999}"/>
              </a:ext>
            </a:extLst>
          </p:cNvPr>
          <p:cNvSpPr>
            <a:spLocks noGrp="1"/>
          </p:cNvSpPr>
          <p:nvPr>
            <p:ph idx="1"/>
          </p:nvPr>
        </p:nvSpPr>
        <p:spPr/>
        <p:txBody>
          <a:bodyPr/>
          <a:lstStyle/>
          <a:p>
            <a:r>
              <a:rPr lang="en-US" sz="2000" b="1" i="0" u="none" strike="noStrike" baseline="0" dirty="0">
                <a:solidFill>
                  <a:srgbClr val="002584"/>
                </a:solidFill>
                <a:latin typeface="MyriadPro-Bold"/>
              </a:rPr>
              <a:t>Other Types of Generalized Seizures</a:t>
            </a:r>
          </a:p>
          <a:p>
            <a:r>
              <a:rPr lang="en-CA" dirty="0"/>
              <a:t>1. Tonic seizures</a:t>
            </a:r>
          </a:p>
          <a:p>
            <a:r>
              <a:rPr lang="en-CA" dirty="0"/>
              <a:t>2. </a:t>
            </a:r>
            <a:r>
              <a:rPr lang="en-CA" dirty="0" err="1"/>
              <a:t>Clonic</a:t>
            </a:r>
            <a:r>
              <a:rPr lang="en-CA" dirty="0"/>
              <a:t> seizures</a:t>
            </a:r>
          </a:p>
          <a:p>
            <a:r>
              <a:rPr lang="en-CA" dirty="0"/>
              <a:t>3. Myoclonic seizures</a:t>
            </a:r>
          </a:p>
          <a:p>
            <a:r>
              <a:rPr lang="en-CA" dirty="0"/>
              <a:t>4. </a:t>
            </a:r>
            <a:r>
              <a:rPr lang="en-CA"/>
              <a:t>Atonic seizures</a:t>
            </a:r>
          </a:p>
        </p:txBody>
      </p:sp>
    </p:spTree>
    <p:extLst>
      <p:ext uri="{BB962C8B-B14F-4D97-AF65-F5344CB8AC3E}">
        <p14:creationId xmlns:p14="http://schemas.microsoft.com/office/powerpoint/2010/main" val="4022427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BDCFA-E256-E226-9DD6-1D87D51B8FC1}"/>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8D7A00ED-6941-88B5-9878-0A4AFCF695C1}"/>
              </a:ext>
            </a:extLst>
          </p:cNvPr>
          <p:cNvSpPr>
            <a:spLocks noGrp="1"/>
          </p:cNvSpPr>
          <p:nvPr>
            <p:ph idx="1"/>
          </p:nvPr>
        </p:nvSpPr>
        <p:spPr/>
        <p:txBody>
          <a:bodyPr/>
          <a:lstStyle/>
          <a:p>
            <a:endParaRPr lang="en-CA"/>
          </a:p>
        </p:txBody>
      </p:sp>
    </p:spTree>
    <p:extLst>
      <p:ext uri="{BB962C8B-B14F-4D97-AF65-F5344CB8AC3E}">
        <p14:creationId xmlns:p14="http://schemas.microsoft.com/office/powerpoint/2010/main" val="1621341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067A5-F20F-E133-0A38-1929464F606F}"/>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407F11EC-A36F-5364-105C-40F4A6B41D86}"/>
              </a:ext>
            </a:extLst>
          </p:cNvPr>
          <p:cNvSpPr>
            <a:spLocks noGrp="1"/>
          </p:cNvSpPr>
          <p:nvPr>
            <p:ph idx="1"/>
          </p:nvPr>
        </p:nvSpPr>
        <p:spPr/>
        <p:txBody>
          <a:bodyPr/>
          <a:lstStyle/>
          <a:p>
            <a:endParaRPr lang="en-CA"/>
          </a:p>
        </p:txBody>
      </p:sp>
    </p:spTree>
    <p:extLst>
      <p:ext uri="{BB962C8B-B14F-4D97-AF65-F5344CB8AC3E}">
        <p14:creationId xmlns:p14="http://schemas.microsoft.com/office/powerpoint/2010/main" val="2244306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E3490-7EA9-637C-45CC-4F6D25406FB6}"/>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EAD03372-8CC6-0E54-9342-E9319FCC5020}"/>
              </a:ext>
            </a:extLst>
          </p:cNvPr>
          <p:cNvSpPr>
            <a:spLocks noGrp="1"/>
          </p:cNvSpPr>
          <p:nvPr>
            <p:ph idx="1"/>
          </p:nvPr>
        </p:nvSpPr>
        <p:spPr/>
        <p:txBody>
          <a:bodyPr/>
          <a:lstStyle/>
          <a:p>
            <a:endParaRPr lang="en-CA"/>
          </a:p>
        </p:txBody>
      </p:sp>
    </p:spTree>
    <p:extLst>
      <p:ext uri="{BB962C8B-B14F-4D97-AF65-F5344CB8AC3E}">
        <p14:creationId xmlns:p14="http://schemas.microsoft.com/office/powerpoint/2010/main" val="2295210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67E75-91E9-493A-62B0-466BF2ED2C5F}"/>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F9A28BD9-6811-EADC-E509-69CBB550E867}"/>
              </a:ext>
            </a:extLst>
          </p:cNvPr>
          <p:cNvSpPr>
            <a:spLocks noGrp="1"/>
          </p:cNvSpPr>
          <p:nvPr>
            <p:ph idx="1"/>
          </p:nvPr>
        </p:nvSpPr>
        <p:spPr/>
        <p:txBody>
          <a:bodyPr/>
          <a:lstStyle/>
          <a:p>
            <a:endParaRPr lang="en-CA"/>
          </a:p>
        </p:txBody>
      </p:sp>
    </p:spTree>
    <p:extLst>
      <p:ext uri="{BB962C8B-B14F-4D97-AF65-F5344CB8AC3E}">
        <p14:creationId xmlns:p14="http://schemas.microsoft.com/office/powerpoint/2010/main" val="762479387"/>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46</TotalTime>
  <Words>417</Words>
  <Application>Microsoft Office PowerPoint</Application>
  <PresentationFormat>Widescreen</PresentationFormat>
  <Paragraphs>55</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Bookman Old Style</vt:lpstr>
      <vt:lpstr>Calibri</vt:lpstr>
      <vt:lpstr>Franklin Gothic Book</vt:lpstr>
      <vt:lpstr>MyriadPro-Bold</vt:lpstr>
      <vt:lpstr>Custom</vt:lpstr>
      <vt:lpstr>Neurology III-6</vt:lpstr>
      <vt:lpstr>Episodic Loss of Consciousness</vt:lpstr>
      <vt:lpstr>PowerPoint Presentation</vt:lpstr>
      <vt:lpstr>PowerPoint Presentation</vt:lpstr>
      <vt:lpstr>PowerPoint Presentation</vt:lpstr>
      <vt:lpstr>Seizures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2026-07-15T01:42:42Z</dcterms:created>
  <dcterms:modified xsi:type="dcterms:W3CDTF">2026-07-15T02:29:31Z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