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sldIdLst>
    <p:sldId id="257" r:id="rId5"/>
    <p:sldId id="267" r:id="rId6"/>
    <p:sldId id="258" r:id="rId7"/>
    <p:sldId id="268" r:id="rId8"/>
    <p:sldId id="259" r:id="rId9"/>
    <p:sldId id="260" r:id="rId10"/>
    <p:sldId id="261" r:id="rId11"/>
    <p:sldId id="262" r:id="rId12"/>
    <p:sldId id="263" r:id="rId13"/>
    <p:sldId id="269" r:id="rId14"/>
    <p:sldId id="270" r:id="rId15"/>
    <p:sldId id="264" r:id="rId16"/>
    <p:sldId id="272" r:id="rId17"/>
    <p:sldId id="265" r:id="rId18"/>
    <p:sldId id="271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1E68"/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FD6B21-CC9B-E6A9-8453-B02A093C8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9" b="24112"/>
          <a:stretch>
            <a:fillRect/>
          </a:stretch>
        </p:blipFill>
        <p:spPr>
          <a:xfrm>
            <a:off x="15" y="10"/>
            <a:ext cx="12191985" cy="457834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anchor="b">
            <a:normAutofit/>
          </a:bodyPr>
          <a:lstStyle/>
          <a:p>
            <a:r>
              <a:rPr lang="en-US" dirty="0"/>
              <a:t>Neurology II-4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>
            <a:normAutofit/>
          </a:bodyPr>
          <a:lstStyle/>
          <a:p>
            <a:r>
              <a:rPr lang="en-US" dirty="0"/>
              <a:t>Motor Dysfunction</a:t>
            </a: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A0F74-2146-F3FB-F5D0-599CD69C8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solidFill>
                  <a:srgbClr val="9A1E68"/>
                </a:solidFill>
              </a:rPr>
              <a:t>MOTOR DISORDERS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DA7DC-1214-348E-2BE9-9F4DFD01E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motor function depends on the transmission of signals from the brain to the brainstem or spinal cord by </a:t>
            </a:r>
            <a:r>
              <a:rPr lang="en-US" b="1" dirty="0"/>
              <a:t>upper motor neurons</a:t>
            </a:r>
            <a:r>
              <a:rPr lang="en-US" dirty="0"/>
              <a:t>, and from there to skeletal muscle by </a:t>
            </a:r>
            <a:r>
              <a:rPr lang="en-US" b="1" dirty="0"/>
              <a:t>lower motor neurons.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20644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EF2D1-EB23-8652-BA84-51D088D4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892410" cy="3760891"/>
          </a:xfrm>
        </p:spPr>
        <p:txBody>
          <a:bodyPr/>
          <a:lstStyle/>
          <a:p>
            <a:r>
              <a:rPr lang="en-US" dirty="0"/>
              <a:t>Anatomic basis of the upper motor </a:t>
            </a:r>
            <a:r>
              <a:rPr lang="en-CA" dirty="0"/>
              <a:t>neuron </a:t>
            </a:r>
            <a:r>
              <a:rPr lang="en-US" dirty="0"/>
              <a:t>and lower motor neuron concepts.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C48691-590B-F4EB-6A54-09ECDFD0B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45" y="1406387"/>
            <a:ext cx="4050890" cy="40452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651A14-2A9F-B6CE-8081-65D16209C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690" y="1311965"/>
            <a:ext cx="3854245" cy="423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01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EB093-61D5-B1AD-093F-2A46E16FA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>
                <a:solidFill>
                  <a:srgbClr val="9A1E68"/>
                </a:solidFill>
              </a:rPr>
              <a:t>History</a:t>
            </a:r>
          </a:p>
          <a:p>
            <a:r>
              <a:rPr lang="en-CA" b="1" dirty="0"/>
              <a:t>Mode of Onset</a:t>
            </a:r>
          </a:p>
          <a:p>
            <a:r>
              <a:rPr lang="en-CA" b="1" dirty="0"/>
              <a:t>Course</a:t>
            </a:r>
          </a:p>
          <a:p>
            <a:r>
              <a:rPr lang="en-CA" b="1" dirty="0"/>
              <a:t>Distribution of Symptoms</a:t>
            </a:r>
          </a:p>
          <a:p>
            <a:r>
              <a:rPr lang="en-CA" b="1" dirty="0"/>
              <a:t>Associated Symptoms</a:t>
            </a:r>
          </a:p>
          <a:p>
            <a:r>
              <a:rPr lang="en-CA" b="1" dirty="0"/>
              <a:t>Severity of Symptoms</a:t>
            </a:r>
          </a:p>
          <a:p>
            <a:endParaRPr lang="en-CA" b="1" dirty="0">
              <a:solidFill>
                <a:srgbClr val="9A1E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348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0696-2973-AC0E-BA7A-AB12C641C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351722" cy="3760891"/>
          </a:xfrm>
        </p:spPr>
        <p:txBody>
          <a:bodyPr/>
          <a:lstStyle/>
          <a:p>
            <a:r>
              <a:rPr lang="en-CA" dirty="0"/>
              <a:t>Upper motor neuron pathways.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D81B4A-93CE-253A-6A99-2ACA8EC8C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927" y="1480930"/>
            <a:ext cx="7236542" cy="389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26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2C1F4-C4BD-03BF-8FCD-BE40A34BE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677725" cy="3760891"/>
          </a:xfrm>
        </p:spPr>
        <p:txBody>
          <a:bodyPr/>
          <a:lstStyle/>
          <a:p>
            <a:r>
              <a:rPr lang="en-US" dirty="0"/>
              <a:t>Upper motor neuron pathways. Tracts at bottom left are shown outside the cord for clarity only.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2DA0A7-5DB0-BC96-151C-DD14A0979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942" y="780221"/>
            <a:ext cx="5034116" cy="52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9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96599-F9BA-C52D-945A-861B6D08A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701579" cy="3760891"/>
          </a:xfrm>
        </p:spPr>
        <p:txBody>
          <a:bodyPr/>
          <a:lstStyle/>
          <a:p>
            <a:r>
              <a:rPr lang="en-US" dirty="0"/>
              <a:t>Anatomic components of the motor unit.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31D0B1-E97E-273A-0145-F9CDDE346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890" y="1615108"/>
            <a:ext cx="4090219" cy="36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01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5F00-CC92-36C6-90AF-02D08FB5A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622066" cy="3760891"/>
          </a:xfrm>
        </p:spPr>
        <p:txBody>
          <a:bodyPr/>
          <a:lstStyle/>
          <a:p>
            <a:r>
              <a:rPr lang="en-US" dirty="0"/>
              <a:t>Some Causes of Weakness of Acute or </a:t>
            </a:r>
            <a:r>
              <a:rPr lang="en-CA" dirty="0"/>
              <a:t>Subacute Onset.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C1EC1F-B347-7A30-D947-AB99DF7E7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884" y="651013"/>
            <a:ext cx="3972232" cy="555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53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F74E4-17A4-A8CE-1E5A-23AEFA940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526650" cy="3760891"/>
          </a:xfrm>
        </p:spPr>
        <p:txBody>
          <a:bodyPr/>
          <a:lstStyle/>
          <a:p>
            <a:r>
              <a:rPr lang="en-US" dirty="0"/>
              <a:t>Motor Disorders Associated With Drugs.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5547B6-BABD-D6C0-C9F8-705790DA9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548" y="1361661"/>
            <a:ext cx="3932903" cy="413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5E16E-F040-0606-B647-29060648D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Past Medical History</a:t>
            </a:r>
          </a:p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Developmental History</a:t>
            </a:r>
          </a:p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Family History</a:t>
            </a:r>
          </a:p>
          <a:p>
            <a:endParaRPr lang="en-CA" sz="2000" b="1" i="0" u="none" strike="noStrike" baseline="0" dirty="0">
              <a:solidFill>
                <a:srgbClr val="9A0000"/>
              </a:solidFill>
              <a:latin typeface="MyriadPro-Bold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4715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33F45-1DDE-67DB-E8FA-F0499CF88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rgbClr val="9A1E68"/>
                </a:solidFill>
              </a:rPr>
              <a:t>Neurologic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15860-6B37-D2D2-054B-907CC7318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Motor System</a:t>
            </a:r>
          </a:p>
          <a:p>
            <a:r>
              <a:rPr lang="en-CA" b="1" dirty="0"/>
              <a:t>Muscle Appearance</a:t>
            </a:r>
          </a:p>
          <a:p>
            <a:r>
              <a:rPr lang="en-CA" b="1" dirty="0"/>
              <a:t>Muscle Tone</a:t>
            </a:r>
          </a:p>
          <a:p>
            <a:r>
              <a:rPr lang="en-CA" b="1" dirty="0"/>
              <a:t>Muscle Power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12222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1A78B-B807-F133-5124-062C58949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630017" cy="3760891"/>
          </a:xfrm>
        </p:spPr>
        <p:txBody>
          <a:bodyPr/>
          <a:lstStyle/>
          <a:p>
            <a:r>
              <a:rPr lang="en-US" dirty="0"/>
              <a:t>Grading of Muscle Power According to the System Suggested by the Medical Research Council.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EC4592-81A0-ACD9-1CB9-7BE339FD3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884" y="2440056"/>
            <a:ext cx="3972232" cy="197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68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8FCC1-E470-B9CD-8CAD-51506DD67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Tendon Reflexes</a:t>
            </a:r>
          </a:p>
          <a:p>
            <a:r>
              <a:rPr lang="en-US" dirty="0"/>
              <a:t>Changes in the tendon (muscle stretch) reflexes may accompany disturbances in motor or sensory function and provide a guide to the cause of any motor deficit.</a:t>
            </a:r>
          </a:p>
          <a:p>
            <a:r>
              <a:rPr lang="en-CA" dirty="0"/>
              <a:t>1. </a:t>
            </a:r>
            <a:r>
              <a:rPr lang="en-CA" b="1" dirty="0"/>
              <a:t>Areflexia</a:t>
            </a:r>
          </a:p>
          <a:p>
            <a:r>
              <a:rPr lang="en-CA" dirty="0"/>
              <a:t>2. </a:t>
            </a:r>
            <a:r>
              <a:rPr lang="en-CA" b="1" dirty="0"/>
              <a:t>Hyperreflexia</a:t>
            </a:r>
          </a:p>
          <a:p>
            <a:r>
              <a:rPr lang="en-CA" dirty="0"/>
              <a:t>3. </a:t>
            </a:r>
            <a:r>
              <a:rPr lang="en-CA" b="1" dirty="0"/>
              <a:t>Reflex asymmetry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3277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22CCD-37A1-0B08-273A-A6A556426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224501" cy="3760891"/>
          </a:xfrm>
        </p:spPr>
        <p:txBody>
          <a:bodyPr/>
          <a:lstStyle/>
          <a:p>
            <a:r>
              <a:rPr lang="en-CA" dirty="0"/>
              <a:t>Tendon (Muscle Stretch) Reflexes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4265B-FBB1-5767-1170-57B1BEA9D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548" y="2211456"/>
            <a:ext cx="3932903" cy="243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69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62153-2A9B-F2CD-5597-3F65F4085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Coordination</a:t>
            </a:r>
          </a:p>
          <a:p>
            <a:r>
              <a:rPr lang="en-US" dirty="0"/>
              <a:t>The coordination of motor activity can be impaired by weakness, sensory disturbances, or cerebellar disease and </a:t>
            </a:r>
            <a:r>
              <a:rPr lang="en-CA" dirty="0"/>
              <a:t>requires careful evaluation.</a:t>
            </a:r>
          </a:p>
          <a:p>
            <a:r>
              <a:rPr lang="en-US" dirty="0"/>
              <a:t>Voluntary activity is observed with regard to its accuracy, velocity, range, and regularity, and the manner in which individual actions are integrated to produce a </a:t>
            </a:r>
            <a:r>
              <a:rPr lang="en-CA" dirty="0"/>
              <a:t>smooth complex movement.</a:t>
            </a:r>
          </a:p>
        </p:txBody>
      </p:sp>
    </p:spTree>
    <p:extLst>
      <p:ext uri="{BB962C8B-B14F-4D97-AF65-F5344CB8AC3E}">
        <p14:creationId xmlns:p14="http://schemas.microsoft.com/office/powerpoint/2010/main" val="3937223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06ECD-C66A-2F31-D446-A8BBB4059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Superficial Reflexes</a:t>
            </a:r>
          </a:p>
          <a:p>
            <a:r>
              <a:rPr lang="en-CA" dirty="0"/>
              <a:t>1. </a:t>
            </a:r>
            <a:r>
              <a:rPr lang="en-CA" b="1" dirty="0"/>
              <a:t>The polysynaptic superficial abdominal reflexes</a:t>
            </a:r>
          </a:p>
          <a:p>
            <a:r>
              <a:rPr lang="en-CA" dirty="0"/>
              <a:t>2. The </a:t>
            </a:r>
            <a:r>
              <a:rPr lang="en-CA" b="1" dirty="0"/>
              <a:t>cremasteric reflex</a:t>
            </a:r>
          </a:p>
          <a:p>
            <a:r>
              <a:rPr lang="en-US" dirty="0"/>
              <a:t>3. Stimulation of the lateral border of the foot ,The </a:t>
            </a:r>
            <a:r>
              <a:rPr lang="en-US" b="1" dirty="0"/>
              <a:t>Babinski response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59343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66D95-41CE-5A79-C764-46D3E3A6C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b="1" i="0" u="none" strike="noStrike" baseline="0" dirty="0">
                <a:solidFill>
                  <a:srgbClr val="9A0000"/>
                </a:solidFill>
                <a:latin typeface="MyriadPro-Bold"/>
              </a:rPr>
              <a:t>Gait</a:t>
            </a:r>
          </a:p>
          <a:p>
            <a:r>
              <a:rPr lang="en-CA" dirty="0"/>
              <a:t>1. </a:t>
            </a:r>
            <a:r>
              <a:rPr lang="en-CA" b="1" dirty="0" err="1"/>
              <a:t>Apraxic</a:t>
            </a:r>
            <a:r>
              <a:rPr lang="en-CA" b="1" dirty="0"/>
              <a:t> gait</a:t>
            </a:r>
          </a:p>
          <a:p>
            <a:r>
              <a:rPr lang="en-CA" dirty="0"/>
              <a:t>2. </a:t>
            </a:r>
            <a:r>
              <a:rPr lang="en-CA" b="1" dirty="0"/>
              <a:t>Corticospinal lesions</a:t>
            </a:r>
          </a:p>
          <a:p>
            <a:r>
              <a:rPr lang="en-CA" dirty="0"/>
              <a:t>3. </a:t>
            </a:r>
            <a:r>
              <a:rPr lang="en-CA" b="1" dirty="0"/>
              <a:t>Frontal disorders</a:t>
            </a:r>
          </a:p>
          <a:p>
            <a:r>
              <a:rPr lang="en-CA" dirty="0"/>
              <a:t>4. </a:t>
            </a:r>
            <a:r>
              <a:rPr lang="en-CA" b="1" dirty="0"/>
              <a:t>Extrapyramidal disorders</a:t>
            </a:r>
          </a:p>
          <a:p>
            <a:r>
              <a:rPr lang="en-CA" dirty="0"/>
              <a:t>5. </a:t>
            </a:r>
            <a:r>
              <a:rPr lang="en-CA" b="1" dirty="0"/>
              <a:t>Cerebellar disorders</a:t>
            </a:r>
          </a:p>
          <a:p>
            <a:r>
              <a:rPr lang="en-CA" dirty="0"/>
              <a:t>6. </a:t>
            </a:r>
            <a:r>
              <a:rPr lang="en-CA" b="1" dirty="0"/>
              <a:t>Vestibular disorders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16447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0E09C-4793-BB36-972F-FEE8409E7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7. </a:t>
            </a:r>
            <a:r>
              <a:rPr lang="en-CA" b="1" dirty="0"/>
              <a:t>Impaired sensation</a:t>
            </a:r>
          </a:p>
          <a:p>
            <a:r>
              <a:rPr lang="en-CA" dirty="0"/>
              <a:t>8. </a:t>
            </a:r>
            <a:r>
              <a:rPr lang="en-CA" b="1" dirty="0"/>
              <a:t>Anterior horn cell, peripheral motor nerve, or skeletal muscle disorders</a:t>
            </a:r>
          </a:p>
          <a:p>
            <a:r>
              <a:rPr lang="en-US" dirty="0"/>
              <a:t>9. </a:t>
            </a:r>
            <a:r>
              <a:rPr lang="en-US" b="1" dirty="0"/>
              <a:t>Unsteady or cautious gait in the elderly</a:t>
            </a:r>
          </a:p>
          <a:p>
            <a:r>
              <a:rPr lang="en-CA" dirty="0"/>
              <a:t>10. </a:t>
            </a:r>
            <a:r>
              <a:rPr lang="en-CA" b="1" dirty="0"/>
              <a:t>Psychogenic gait disorder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3997307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80AA9D2D-EE59-4148-A11E-A51EEE828B28}" vid="{AEAFD717-D3C8-4034-8F7E-D5220B0CCEB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 monochrome</Template>
  <TotalTime>708</TotalTime>
  <Words>333</Words>
  <Application>Microsoft Office PowerPoint</Application>
  <PresentationFormat>Widescreen</PresentationFormat>
  <Paragraphs>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Bookman Old Style</vt:lpstr>
      <vt:lpstr>Calibri</vt:lpstr>
      <vt:lpstr>Franklin Gothic Book</vt:lpstr>
      <vt:lpstr>MyriadPro-Bold</vt:lpstr>
      <vt:lpstr>Custom</vt:lpstr>
      <vt:lpstr>Neurology II-4</vt:lpstr>
      <vt:lpstr>MOTOR DISORDERS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Neurologic Examination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hamid ghazvini</dc:creator>
  <cp:lastModifiedBy>hamid ghazvini</cp:lastModifiedBy>
  <cp:revision>2</cp:revision>
  <dcterms:created xsi:type="dcterms:W3CDTF">2026-05-20T00:33:46Z</dcterms:created>
  <dcterms:modified xsi:type="dcterms:W3CDTF">2026-05-21T03:20:32Z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