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4"/>
  </p:sldMasterIdLst>
  <p:sldIdLst>
    <p:sldId id="257" r:id="rId5"/>
    <p:sldId id="259" r:id="rId6"/>
    <p:sldId id="260" r:id="rId7"/>
    <p:sldId id="262" r:id="rId8"/>
    <p:sldId id="271" r:id="rId9"/>
    <p:sldId id="267" r:id="rId10"/>
    <p:sldId id="272" r:id="rId11"/>
    <p:sldId id="268" r:id="rId12"/>
    <p:sldId id="273" r:id="rId13"/>
    <p:sldId id="277" r:id="rId14"/>
    <p:sldId id="270" r:id="rId15"/>
    <p:sldId id="275" r:id="rId16"/>
    <p:sldId id="274" r:id="rId17"/>
    <p:sldId id="269" r:id="rId18"/>
    <p:sldId id="263" r:id="rId19"/>
    <p:sldId id="276" r:id="rId20"/>
    <p:sldId id="264" r:id="rId21"/>
    <p:sldId id="265" r:id="rId22"/>
    <p:sldId id="266" r:id="rId23"/>
    <p:sldId id="278" r:id="rId24"/>
    <p:sldId id="279" r:id="rId25"/>
    <p:sldId id="261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FA16FAB-C272-829E-3825-384855B5B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9" b="24112"/>
          <a:stretch>
            <a:fillRect/>
          </a:stretch>
        </p:blipFill>
        <p:spPr>
          <a:xfrm>
            <a:off x="0" y="0"/>
            <a:ext cx="12191985" cy="457834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4799362"/>
            <a:ext cx="5114924" cy="743682"/>
          </a:xfrm>
        </p:spPr>
        <p:txBody>
          <a:bodyPr anchor="b">
            <a:normAutofit/>
          </a:bodyPr>
          <a:lstStyle/>
          <a:p>
            <a:r>
              <a:rPr lang="en-US" dirty="0"/>
              <a:t>  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9368" y="5764056"/>
            <a:ext cx="10113264" cy="609600"/>
          </a:xfrm>
        </p:spPr>
        <p:txBody>
          <a:bodyPr>
            <a:normAutofit/>
          </a:bodyPr>
          <a:lstStyle/>
          <a:p>
            <a:r>
              <a:rPr lang="en-US" dirty="0"/>
              <a:t>Dementia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60EE30-B8EF-119A-6CC5-828A4FC9AE27}"/>
              </a:ext>
            </a:extLst>
          </p:cNvPr>
          <p:cNvSpPr txBox="1"/>
          <p:nvPr/>
        </p:nvSpPr>
        <p:spPr>
          <a:xfrm>
            <a:off x="1332663" y="2782669"/>
            <a:ext cx="3382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600" b="0" i="0" u="none" strike="noStrike" baseline="0" dirty="0">
                <a:solidFill>
                  <a:srgbClr val="0000E6"/>
                </a:solidFill>
                <a:latin typeface="HelveticaNeue-Extended"/>
              </a:rPr>
              <a:t>Neurology II-2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98E23-D125-08E6-FDBE-847E7160B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4998720" cy="3760891"/>
          </a:xfrm>
        </p:spPr>
        <p:txBody>
          <a:bodyPr/>
          <a:lstStyle/>
          <a:p>
            <a:r>
              <a:rPr lang="en-US" b="1" dirty="0"/>
              <a:t>Dementia </a:t>
            </a:r>
            <a:r>
              <a:rPr lang="en-US" dirty="0"/>
              <a:t>is an acquired, generalized, and usually progressive </a:t>
            </a:r>
            <a:r>
              <a:rPr lang="en-CA" dirty="0"/>
              <a:t>impairment of cognitive function.</a:t>
            </a:r>
          </a:p>
          <a:p>
            <a:r>
              <a:rPr lang="en-CA" dirty="0"/>
              <a:t>Normal </a:t>
            </a:r>
            <a:r>
              <a:rPr lang="en-US" dirty="0"/>
              <a:t>aging may be associated with minor alterations in neurologic function and with neuroanatomic changes, such as enlargement of cerebral ventricles and cortical sulci seen on computed tomography (CT) or magnetic </a:t>
            </a:r>
            <a:r>
              <a:rPr lang="en-CA" dirty="0"/>
              <a:t>resonance imaging (MRI) scans.</a:t>
            </a:r>
          </a:p>
          <a:p>
            <a:r>
              <a:rPr lang="en-CA" b="1" dirty="0"/>
              <a:t>Mild cognitive impairment (MCI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5AC7A9-4C15-5B3A-93C2-0BF4053C9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018" y="2252281"/>
            <a:ext cx="5388718" cy="34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492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9F03A2-9F28-FEB0-54CA-CEABC115E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853" y="104361"/>
            <a:ext cx="3972232" cy="66492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66B226-D022-B34C-42D4-61C5A439B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9333" y="1588274"/>
            <a:ext cx="4050890" cy="353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526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7EA366-68B3-76A4-E886-FEBB29055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1264801"/>
            <a:ext cx="5928344" cy="43907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142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7302A-1493-8913-C946-C3025E395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b="1" i="0" u="none" strike="noStrike" baseline="0" dirty="0">
                <a:solidFill>
                  <a:srgbClr val="9A0000"/>
                </a:solidFill>
                <a:latin typeface="MyriadPro-Bold"/>
              </a:rPr>
              <a:t>HISTORY</a:t>
            </a:r>
          </a:p>
          <a:p>
            <a:r>
              <a:rPr lang="en-CA" dirty="0"/>
              <a:t>Because dementia implies deterioration in cognitive ability, </a:t>
            </a:r>
            <a:r>
              <a:rPr lang="en-US" dirty="0"/>
              <a:t>it is important to establish that the patient’s level of functioning </a:t>
            </a:r>
            <a:r>
              <a:rPr lang="en-CA" dirty="0"/>
              <a:t>has declined.</a:t>
            </a:r>
          </a:p>
          <a:p>
            <a:r>
              <a:rPr lang="en-CA" dirty="0"/>
              <a:t>Course of deterioration; associated </a:t>
            </a:r>
            <a:r>
              <a:rPr lang="en-US" dirty="0"/>
              <a:t>symptoms such as headache, gait disturbance, or incontinence; </a:t>
            </a:r>
            <a:r>
              <a:rPr lang="en-CA" dirty="0"/>
              <a:t>family history.</a:t>
            </a:r>
          </a:p>
          <a:p>
            <a:r>
              <a:rPr lang="en-US" dirty="0"/>
              <a:t>Medical illnesses; and the use of alcohol and therapeutic or </a:t>
            </a:r>
            <a:r>
              <a:rPr lang="en-CA" dirty="0"/>
              <a:t>recreational drugs</a:t>
            </a:r>
          </a:p>
        </p:txBody>
      </p:sp>
    </p:spTree>
    <p:extLst>
      <p:ext uri="{BB962C8B-B14F-4D97-AF65-F5344CB8AC3E}">
        <p14:creationId xmlns:p14="http://schemas.microsoft.com/office/powerpoint/2010/main" val="705475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03B6843-80CB-1919-D768-1296DDBC3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4171" y="812799"/>
            <a:ext cx="5657969" cy="52947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982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20306-CE15-B825-4378-80A89F77C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b="1" i="0" u="none" strike="noStrike" baseline="0" dirty="0">
                <a:solidFill>
                  <a:srgbClr val="9A0000"/>
                </a:solidFill>
                <a:latin typeface="MyriadPro-Bold"/>
              </a:rPr>
              <a:t>GENERAL PHYSICAL EXAMINATION</a:t>
            </a:r>
          </a:p>
          <a:p>
            <a:r>
              <a:rPr lang="en-CA" dirty="0" err="1"/>
              <a:t>Meningismus</a:t>
            </a:r>
            <a:r>
              <a:rPr lang="en-CA" dirty="0"/>
              <a:t>, Jaundice, Kayser–Fleischer rings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14070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B3BD8D-F113-3142-BA10-D81344AE3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296" y="812799"/>
            <a:ext cx="5861719" cy="52947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1698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F9970-2C1D-3A61-AC2F-4B4AFC4D4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000" b="1" i="0" u="none" strike="noStrike" baseline="0" dirty="0">
                <a:solidFill>
                  <a:srgbClr val="9A0000"/>
                </a:solidFill>
                <a:latin typeface="MyriadPro-Bold"/>
              </a:rPr>
              <a:t>MENTAL STATUS EXAMINATION</a:t>
            </a:r>
          </a:p>
          <a:p>
            <a:r>
              <a:rPr lang="en-US" dirty="0"/>
              <a:t>The mental status examination helps to determine whether the level or the content of consciousness is impaired and whether cognitive dysfunction is global or </a:t>
            </a:r>
            <a:r>
              <a:rPr lang="en-CA" dirty="0"/>
              <a:t>circumscribed.</a:t>
            </a:r>
          </a:p>
          <a:p>
            <a:r>
              <a:rPr lang="en-US" dirty="0"/>
              <a:t>These include memory, language, parietal lobe functions (pictorial construction, right–left discrimination, localization of objects in space), and frontal </a:t>
            </a:r>
            <a:r>
              <a:rPr lang="en-CA" dirty="0"/>
              <a:t>lobe or diffuse cerebral cortical functions (judgment, </a:t>
            </a:r>
            <a:r>
              <a:rPr lang="en-US" dirty="0"/>
              <a:t>abstraction, thought content, the ability to perform previously </a:t>
            </a:r>
            <a:r>
              <a:rPr lang="en-CA" dirty="0"/>
              <a:t>learned acts).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95371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52E213B-8218-0AB6-7592-91B6AA0A5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872" y="0"/>
            <a:ext cx="39493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49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1E721BC-5CA6-11D0-25BC-C643DA636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269" y="812799"/>
            <a:ext cx="5901773" cy="52947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6451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ABFA3-3D2D-0E5A-7EF9-849B66ABE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b="1" i="0" u="none" strike="noStrike" baseline="0" dirty="0">
                <a:solidFill>
                  <a:srgbClr val="9A0000"/>
                </a:solidFill>
                <a:latin typeface="MyriadPro-Bold"/>
              </a:rPr>
              <a:t>NEUROLOGIC EXAMINATION</a:t>
            </a:r>
          </a:p>
          <a:p>
            <a:r>
              <a:rPr lang="en-US" dirty="0"/>
              <a:t>Certain disorders that produce dementia also affect vision, coordination, or motor or sensory function. Detecting such associated neurologic abnormalities can help to establish </a:t>
            </a:r>
            <a:r>
              <a:rPr lang="en-CA" dirty="0"/>
              <a:t>an etiologic diagnosis.</a:t>
            </a:r>
          </a:p>
        </p:txBody>
      </p:sp>
    </p:spTree>
    <p:extLst>
      <p:ext uri="{BB962C8B-B14F-4D97-AF65-F5344CB8AC3E}">
        <p14:creationId xmlns:p14="http://schemas.microsoft.com/office/powerpoint/2010/main" val="3440466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C34F11D-0D3E-A0CD-F2B8-12F1B7B0A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356" y="812799"/>
            <a:ext cx="4697600" cy="52947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7129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CDB214-846F-2323-1B53-3307C7A87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417" y="812799"/>
            <a:ext cx="5539478" cy="52947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36044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84371-C036-7340-B0E2-A1A23FEA0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b="1" i="0" u="none" strike="noStrike" baseline="0" dirty="0">
                <a:solidFill>
                  <a:srgbClr val="9A0000"/>
                </a:solidFill>
                <a:latin typeface="MyriadPro-Bold"/>
              </a:rPr>
              <a:t>LABORATORY INVESTIGATIONS</a:t>
            </a:r>
          </a:p>
          <a:p>
            <a:endParaRPr lang="en-CA" sz="2000" b="1" i="0" u="none" strike="noStrike" baseline="0" dirty="0">
              <a:solidFill>
                <a:srgbClr val="9A0000"/>
              </a:solidFill>
              <a:latin typeface="MyriadPro-Bold"/>
            </a:endParaRPr>
          </a:p>
          <a:p>
            <a:r>
              <a:rPr lang="en-US" dirty="0"/>
              <a:t>Laboratory studies that can help to identify the cause of </a:t>
            </a:r>
            <a:r>
              <a:rPr lang="en-CA" dirty="0"/>
              <a:t>dementia are listed here:</a:t>
            </a:r>
          </a:p>
        </p:txBody>
      </p:sp>
    </p:spTree>
    <p:extLst>
      <p:ext uri="{BB962C8B-B14F-4D97-AF65-F5344CB8AC3E}">
        <p14:creationId xmlns:p14="http://schemas.microsoft.com/office/powerpoint/2010/main" val="614073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1CD9D64-09D6-9C3E-0016-4F03BEE41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389" y="238539"/>
            <a:ext cx="3972232" cy="638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073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D1971-4D01-4BD9-8302-0036998FE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solidFill>
                  <a:srgbClr val="C00000"/>
                </a:solidFill>
              </a:rPr>
              <a:t>DIFFERENTIAL DIAGNOSIS</a:t>
            </a:r>
            <a:endParaRPr lang="en-CA" sz="2000" b="1" dirty="0">
              <a:solidFill>
                <a:srgbClr val="C00000"/>
              </a:solidFill>
              <a:latin typeface="MyriadPro-SemiboldSemiCn"/>
            </a:endParaRPr>
          </a:p>
          <a:p>
            <a:r>
              <a:rPr lang="en-US" dirty="0"/>
              <a:t>A wide variety of diseases can produce dementia, but only a few do so commonly. In its most typical presentation— with gradual cognitive decline in an elderly (≥65 years) patient—the most common causes of dementia are </a:t>
            </a:r>
            <a:r>
              <a:rPr lang="en-CA" dirty="0"/>
              <a:t>Alzheimer disease, vascular (formerly “multi-infarct”) dementia, frontotemporal dementia, Lewy body disease, and Parkinson disease.</a:t>
            </a:r>
          </a:p>
        </p:txBody>
      </p:sp>
    </p:spTree>
    <p:extLst>
      <p:ext uri="{BB962C8B-B14F-4D97-AF65-F5344CB8AC3E}">
        <p14:creationId xmlns:p14="http://schemas.microsoft.com/office/powerpoint/2010/main" val="1868951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D579C-8B94-3157-7D88-D057E19C3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b="1" i="0" u="none" strike="noStrike" baseline="0" dirty="0">
                <a:solidFill>
                  <a:srgbClr val="9A0000"/>
                </a:solidFill>
                <a:latin typeface="MyriadPro-Bold"/>
              </a:rPr>
              <a:t>ALZHEIMER DISEASE</a:t>
            </a:r>
          </a:p>
          <a:p>
            <a:r>
              <a:rPr lang="en-US" dirty="0"/>
              <a:t>Alzheimer disease is the most common cause of dementia, accounting in whole or part for an estimated 60% to 70% of cases.</a:t>
            </a:r>
          </a:p>
          <a:p>
            <a:r>
              <a:rPr lang="en-US" dirty="0"/>
              <a:t>Alzheimer disease is defined by characteristic histopathologic features, especially </a:t>
            </a:r>
            <a:r>
              <a:rPr lang="en-US" dirty="0" err="1"/>
              <a:t>neuritic</a:t>
            </a:r>
            <a:r>
              <a:rPr lang="en-US" dirty="0"/>
              <a:t> (senile) plaques and neurofibrillary </a:t>
            </a:r>
            <a:r>
              <a:rPr lang="en-CA" dirty="0"/>
              <a:t>tangles.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2405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DEB76-E54D-09ED-1558-E70A0D737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Risk Factors</a:t>
            </a:r>
          </a:p>
          <a:p>
            <a:r>
              <a:rPr lang="en-US" dirty="0"/>
              <a:t>The factors most conclusively associated with increased risk for Alzheimer disease are increasing age, female sex, </a:t>
            </a:r>
            <a:r>
              <a:rPr lang="en-CA" dirty="0"/>
              <a:t>and </a:t>
            </a:r>
            <a:r>
              <a:rPr lang="en-CA" i="1" dirty="0"/>
              <a:t>APOE4 </a:t>
            </a:r>
            <a:r>
              <a:rPr lang="en-CA" dirty="0"/>
              <a:t>genotype.</a:t>
            </a:r>
          </a:p>
          <a:p>
            <a:r>
              <a:rPr lang="en-US" dirty="0"/>
              <a:t>Definitive evidence that the risk of Alzheimer disease can be reduced by diet, drugs, or lifestyle changes is lacking.</a:t>
            </a:r>
          </a:p>
          <a:p>
            <a:r>
              <a:rPr lang="en-US" dirty="0"/>
              <a:t>However, cognitive engagement, physical activity, a low-fat and vegetable-rich diet, and light to moderate alcohol intake are all supported by some data.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30607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52874-05DF-2440-CE2D-19BD57C86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Clinical Findings</a:t>
            </a:r>
          </a:p>
          <a:p>
            <a:endParaRPr lang="en-CA" b="1" dirty="0"/>
          </a:p>
          <a:p>
            <a:r>
              <a:rPr lang="en-US" dirty="0"/>
              <a:t>1. </a:t>
            </a:r>
            <a:r>
              <a:rPr lang="en-US" b="1" dirty="0"/>
              <a:t>Early manifestations—</a:t>
            </a:r>
            <a:r>
              <a:rPr lang="en-US" dirty="0"/>
              <a:t>The term </a:t>
            </a:r>
            <a:r>
              <a:rPr lang="en-US" b="1" dirty="0"/>
              <a:t>mild cognitive impairment (MCI) </a:t>
            </a:r>
            <a:r>
              <a:rPr lang="en-US" dirty="0"/>
              <a:t>is sometimes used to describe the early phase of cognitive decline observed in patients who later receive a diagnosis of Alzheimer disease.</a:t>
            </a:r>
          </a:p>
          <a:p>
            <a:r>
              <a:rPr lang="en-US" dirty="0"/>
              <a:t>2. </a:t>
            </a:r>
            <a:r>
              <a:rPr lang="en-US" b="1" dirty="0"/>
              <a:t>Late manifestations—</a:t>
            </a:r>
            <a:r>
              <a:rPr lang="en-US" dirty="0"/>
              <a:t>In the late stages, previously preserved social graces are lost, and psychiatric symptoms, including psychosis with paranoia, hallucinations, or delusions, may be prominent.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951010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45210-EE6D-37AF-375B-348D8108A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Investigative Studies</a:t>
            </a:r>
          </a:p>
          <a:p>
            <a:r>
              <a:rPr lang="en-US" dirty="0"/>
              <a:t>Laboratory investigations can exclude other </a:t>
            </a:r>
            <a:r>
              <a:rPr lang="en-US" dirty="0" err="1"/>
              <a:t>disorders,including</a:t>
            </a:r>
            <a:r>
              <a:rPr lang="en-US" dirty="0"/>
              <a:t> reversible or otherwise treatable conditions.</a:t>
            </a:r>
          </a:p>
          <a:p>
            <a:r>
              <a:rPr lang="en-US" dirty="0"/>
              <a:t>Cognitive testing may also be useful in helping to distinguish between Alzheimer disease and other causes of dementia.</a:t>
            </a:r>
          </a:p>
          <a:p>
            <a:r>
              <a:rPr lang="en-US" dirty="0"/>
              <a:t> In patients with Alzheimer disease, the CT scan or MRI often shows cortical (especially medial temporal lobe) atrophy and enlarged ventricles, but such changes </a:t>
            </a:r>
            <a:r>
              <a:rPr lang="en-CA" dirty="0"/>
              <a:t>are nonspecific.</a:t>
            </a:r>
          </a:p>
        </p:txBody>
      </p:sp>
    </p:spTree>
    <p:extLst>
      <p:ext uri="{BB962C8B-B14F-4D97-AF65-F5344CB8AC3E}">
        <p14:creationId xmlns:p14="http://schemas.microsoft.com/office/powerpoint/2010/main" val="656455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6E520E-D5BE-4D6E-A0FC-ECA45C94E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735" y="874643"/>
            <a:ext cx="7354529" cy="510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389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3A343-3117-7453-5BCF-C13636B55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Differential Diagnosis</a:t>
            </a:r>
          </a:p>
          <a:p>
            <a:r>
              <a:rPr lang="en-US" dirty="0"/>
              <a:t>Early Alzheimer disease may resemble depression or pure memory disorders such as the Korsakoff amnestic syndrome. More advanced Alzheimer disease must be distinguished from Lewy body dementia, </a:t>
            </a:r>
            <a:r>
              <a:rPr lang="en-CA" dirty="0"/>
              <a:t>vascular dementia, Creutzfeldt-Jakob disease, and other dementing disorders.</a:t>
            </a:r>
          </a:p>
        </p:txBody>
      </p:sp>
    </p:spTree>
    <p:extLst>
      <p:ext uri="{BB962C8B-B14F-4D97-AF65-F5344CB8AC3E}">
        <p14:creationId xmlns:p14="http://schemas.microsoft.com/office/powerpoint/2010/main" val="40795148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87324-826B-03B1-00C7-8E1D7090B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Treatment</a:t>
            </a:r>
          </a:p>
          <a:p>
            <a:r>
              <a:rPr lang="en-US" dirty="0"/>
              <a:t>No currently available treatment has been shown to reverse existing deficits or to arrest disease progression.</a:t>
            </a:r>
          </a:p>
          <a:p>
            <a:r>
              <a:rPr lang="en-US" dirty="0"/>
              <a:t>However, </a:t>
            </a:r>
            <a:r>
              <a:rPr lang="en-US" b="1" dirty="0"/>
              <a:t>memantine</a:t>
            </a:r>
            <a:r>
              <a:rPr lang="en-US" dirty="0"/>
              <a:t>, an NMDA-type glutamate receptor antagonist drug, may produce modest improvement in patients with moderate or severe Alzheimer disease.</a:t>
            </a:r>
          </a:p>
          <a:p>
            <a:r>
              <a:rPr lang="en-CA" dirty="0"/>
              <a:t>Cholinergic replacement </a:t>
            </a:r>
            <a:r>
              <a:rPr lang="en-US" dirty="0"/>
              <a:t>therapy has also been used for symptomatic treatment of </a:t>
            </a:r>
            <a:r>
              <a:rPr lang="en-CA" dirty="0"/>
              <a:t>cognitive dysfunction.</a:t>
            </a:r>
          </a:p>
          <a:p>
            <a:r>
              <a:rPr lang="en-CA" dirty="0"/>
              <a:t>Antipsychotic drugs, antidepressants, </a:t>
            </a:r>
            <a:r>
              <a:rPr lang="en-US" dirty="0"/>
              <a:t>and anxiolytics may be useful in controlling behavioral disturbances associated with Alzheimer disease.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93603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F51EC-A545-1C5A-3ECA-3EBB7854D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Prognosis</a:t>
            </a:r>
          </a:p>
          <a:p>
            <a:r>
              <a:rPr lang="en-US" dirty="0"/>
              <a:t>Early in the course of the disease, patients can usually remain at home and continue social, recreational, and limited professional </a:t>
            </a:r>
            <a:r>
              <a:rPr lang="en-CA" dirty="0"/>
              <a:t>activities.</a:t>
            </a:r>
          </a:p>
          <a:p>
            <a:r>
              <a:rPr lang="en-US" dirty="0"/>
              <a:t>Patients in advanced stages of the disease may require care in a nursing facility and the use of psychoactive medications. These patients must be protected and prevented from injuring themselves and their families by injudicious actions or decisions. </a:t>
            </a:r>
          </a:p>
          <a:p>
            <a:r>
              <a:rPr lang="en-US" dirty="0"/>
              <a:t>Death from inanition or infection generally occurs 5 to 10 years after the first symptoms.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1832124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80AA9D2D-EE59-4148-A11E-A51EEE828B28}" vid="{AEAFD717-D3C8-4034-8F7E-D5220B0CCEB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4F4D41-822D-40F2-A7AC-E4E6CB36CA7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9DAD249-BF80-48EF-9AFB-36A11BCDC2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A59D56-2157-4202-9D02-F44E447A24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Urban monochrome</Template>
  <TotalTime>231</TotalTime>
  <Words>784</Words>
  <Application>Microsoft Office PowerPoint</Application>
  <PresentationFormat>Widescreen</PresentationFormat>
  <Paragraphs>48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Bookman Old Style</vt:lpstr>
      <vt:lpstr>Calibri</vt:lpstr>
      <vt:lpstr>Franklin Gothic Book</vt:lpstr>
      <vt:lpstr>HelveticaNeue-Extended</vt:lpstr>
      <vt:lpstr>MyriadPro-Bold</vt:lpstr>
      <vt:lpstr>MyriadPro-SemiboldSemiCn</vt:lpstr>
      <vt:lpstr>Custom</vt:lpstr>
      <vt:lpstr>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hamid ghazvini</dc:creator>
  <cp:lastModifiedBy>hamid ghazvini</cp:lastModifiedBy>
  <cp:revision>1</cp:revision>
  <dcterms:created xsi:type="dcterms:W3CDTF">2026-04-29T23:43:40Z</dcterms:created>
  <dcterms:modified xsi:type="dcterms:W3CDTF">2026-04-30T03:35:01Z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