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84" r:id="rId6"/>
    <p:sldId id="282" r:id="rId7"/>
    <p:sldId id="285" r:id="rId8"/>
    <p:sldId id="283" r:id="rId9"/>
    <p:sldId id="260" r:id="rId10"/>
    <p:sldId id="281" r:id="rId11"/>
    <p:sldId id="263" r:id="rId12"/>
    <p:sldId id="280" r:id="rId13"/>
    <p:sldId id="264" r:id="rId14"/>
    <p:sldId id="279" r:id="rId15"/>
    <p:sldId id="265" r:id="rId16"/>
    <p:sldId id="277" r:id="rId17"/>
    <p:sldId id="266" r:id="rId18"/>
    <p:sldId id="259" r:id="rId19"/>
    <p:sldId id="267" r:id="rId20"/>
    <p:sldId id="268" r:id="rId21"/>
    <p:sldId id="278" r:id="rId22"/>
    <p:sldId id="269" r:id="rId23"/>
    <p:sldId id="270" r:id="rId24"/>
    <p:sldId id="262" r:id="rId25"/>
    <p:sldId id="271" r:id="rId26"/>
    <p:sldId id="272" r:id="rId27"/>
    <p:sldId id="274" r:id="rId28"/>
    <p:sldId id="273" r:id="rId29"/>
    <p:sldId id="261" r:id="rId30"/>
    <p:sldId id="275" r:id="rId31"/>
    <p:sldId id="27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B21E"/>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5/6/2026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5/6/2026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5/6/2026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5/6/2026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5/6/2026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5/6/2026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5/6/2026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5/6/2026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5/6/2026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5/6/2026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5/6/2026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5/6/2026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E305E9-D147-FB72-50A1-893A0A243D12}"/>
              </a:ext>
            </a:extLst>
          </p:cNvPr>
          <p:cNvPicPr>
            <a:picLocks noChangeAspect="1"/>
          </p:cNvPicPr>
          <p:nvPr/>
        </p:nvPicPr>
        <p:blipFill>
          <a:blip r:embed="rId2">
            <a:extLst>
              <a:ext uri="{28A0092B-C50C-407E-A947-70E740481C1C}">
                <a14:useLocalDpi xmlns:a14="http://schemas.microsoft.com/office/drawing/2010/main" val="0"/>
              </a:ext>
            </a:extLst>
          </a:blip>
          <a:srcRect t="23140" b="997"/>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9C</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a:t>Muscles of medial thigh</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632F3-8FFF-4649-F60D-38A3CE4105A0}"/>
              </a:ext>
            </a:extLst>
          </p:cNvPr>
          <p:cNvSpPr>
            <a:spLocks noGrp="1"/>
          </p:cNvSpPr>
          <p:nvPr>
            <p:ph type="title"/>
          </p:nvPr>
        </p:nvSpPr>
        <p:spPr/>
        <p:txBody>
          <a:bodyPr>
            <a:normAutofit/>
          </a:bodyPr>
          <a:lstStyle/>
          <a:p>
            <a:r>
              <a:rPr lang="en-US" sz="3200" dirty="0"/>
              <a:t>Muscles of the medial thigh (hip adductors)</a:t>
            </a:r>
            <a:br>
              <a:rPr lang="en-US" sz="3200" dirty="0"/>
            </a:br>
            <a:endParaRPr lang="en-CA" sz="3200" dirty="0"/>
          </a:p>
        </p:txBody>
      </p:sp>
      <p:sp>
        <p:nvSpPr>
          <p:cNvPr id="3" name="Content Placeholder 2">
            <a:extLst>
              <a:ext uri="{FF2B5EF4-FFF2-40B4-BE49-F238E27FC236}">
                <a16:creationId xmlns:a16="http://schemas.microsoft.com/office/drawing/2014/main" id="{FB225F6A-E271-6D62-3F3B-0536EB26CB6F}"/>
              </a:ext>
            </a:extLst>
          </p:cNvPr>
          <p:cNvSpPr>
            <a:spLocks noGrp="1"/>
          </p:cNvSpPr>
          <p:nvPr>
            <p:ph idx="1"/>
          </p:nvPr>
        </p:nvSpPr>
        <p:spPr/>
        <p:txBody>
          <a:bodyPr/>
          <a:lstStyle/>
          <a:p>
            <a:r>
              <a:rPr lang="en-CA" b="1" i="1" dirty="0"/>
              <a:t>Overview</a:t>
            </a:r>
          </a:p>
          <a:p>
            <a:r>
              <a:rPr lang="en-US" dirty="0"/>
              <a:t>Although we associate the hip adductors chiefly with adduction of the hip, they contribute to flexion, extension, rotation, and stability of the hip in complex ways in standing, walking, climbing stairs, and other activities involving the legs. In your assessment of the client's gait, observe the medial thigh closely for any anomalies such as twitches or catches in the motion of the thigh.</a:t>
            </a:r>
            <a:endParaRPr lang="en-CA" dirty="0"/>
          </a:p>
        </p:txBody>
      </p:sp>
    </p:spTree>
    <p:extLst>
      <p:ext uri="{BB962C8B-B14F-4D97-AF65-F5344CB8AC3E}">
        <p14:creationId xmlns:p14="http://schemas.microsoft.com/office/powerpoint/2010/main" val="3522135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8ECAB3-E03D-AAAE-AD06-6082AD21067C}"/>
              </a:ext>
            </a:extLst>
          </p:cNvPr>
          <p:cNvSpPr>
            <a:spLocks noGrp="1"/>
          </p:cNvSpPr>
          <p:nvPr>
            <p:ph idx="1"/>
          </p:nvPr>
        </p:nvSpPr>
        <p:spPr/>
        <p:txBody>
          <a:bodyPr>
            <a:normAutofit/>
          </a:bodyPr>
          <a:lstStyle/>
          <a:p>
            <a:r>
              <a:rPr lang="en-CA" b="1" dirty="0"/>
              <a:t>Palpation</a:t>
            </a:r>
          </a:p>
          <a:p>
            <a:r>
              <a:rPr lang="en-US" dirty="0"/>
              <a:t>The superior attachments of these muscles follow the pubis from the symphysis all the way to the ischial tuberosity. Adductor longus attaches at and to the side of the pubic symphysis. Adductor brevis attaches lateral t it, and pectineus to the lateral end of the pubic ramus. Behind these are </a:t>
            </a:r>
            <a:r>
              <a:rPr lang="en-US" dirty="0" err="1"/>
              <a:t>gracilis</a:t>
            </a:r>
            <a:r>
              <a:rPr lang="en-US" dirty="0"/>
              <a:t> and then adductor magnus, which attach to the ischiopubic ramus and the ischial tuberosity. Although it is difficult for the most part to distinguish the attachments, they can be easily palpated and followed from the pubic symphysis to the ischial tuberosity.</a:t>
            </a:r>
            <a:endParaRPr lang="en-CA" dirty="0"/>
          </a:p>
        </p:txBody>
      </p:sp>
    </p:spTree>
    <p:extLst>
      <p:ext uri="{BB962C8B-B14F-4D97-AF65-F5344CB8AC3E}">
        <p14:creationId xmlns:p14="http://schemas.microsoft.com/office/powerpoint/2010/main" val="887267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1D47CA-6753-A3F4-1371-BE78A1568B93}"/>
              </a:ext>
            </a:extLst>
          </p:cNvPr>
          <p:cNvSpPr>
            <a:spLocks noGrp="1"/>
          </p:cNvSpPr>
          <p:nvPr>
            <p:ph idx="1"/>
          </p:nvPr>
        </p:nvSpPr>
        <p:spPr/>
        <p:txBody>
          <a:bodyPr/>
          <a:lstStyle/>
          <a:p>
            <a:r>
              <a:rPr lang="en-US" dirty="0"/>
              <a:t> The most distinctive attachment to the pubis is that of adductor magnus with </a:t>
            </a:r>
            <a:r>
              <a:rPr lang="en-US" dirty="0" err="1"/>
              <a:t>gracilis</a:t>
            </a:r>
            <a:r>
              <a:rPr lang="en-US" dirty="0"/>
              <a:t>; it is a distinctively large tendon. The inferior attachments are difficult to palpate except for adductor magnus, which attaches to the adductor tubercle of the femur, and </a:t>
            </a:r>
            <a:r>
              <a:rPr lang="en-US" dirty="0" err="1"/>
              <a:t>gracilis</a:t>
            </a:r>
            <a:r>
              <a:rPr lang="en-US" dirty="0"/>
              <a:t>, which attaches just below the tibial tuberosity. Their architectures are all convergent.</a:t>
            </a:r>
            <a:endParaRPr lang="en-CA" dirty="0"/>
          </a:p>
        </p:txBody>
      </p:sp>
    </p:spTree>
    <p:extLst>
      <p:ext uri="{BB962C8B-B14F-4D97-AF65-F5344CB8AC3E}">
        <p14:creationId xmlns:p14="http://schemas.microsoft.com/office/powerpoint/2010/main" val="558364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53972-78C2-3ECB-CE23-C3C45363E227}"/>
              </a:ext>
            </a:extLst>
          </p:cNvPr>
          <p:cNvSpPr>
            <a:spLocks noGrp="1"/>
          </p:cNvSpPr>
          <p:nvPr>
            <p:ph type="title"/>
          </p:nvPr>
        </p:nvSpPr>
        <p:spPr/>
        <p:txBody>
          <a:bodyPr>
            <a:normAutofit/>
          </a:bodyPr>
          <a:lstStyle/>
          <a:p>
            <a:r>
              <a:rPr lang="en-US" sz="3600" dirty="0">
                <a:solidFill>
                  <a:srgbClr val="1AB21E"/>
                </a:solidFill>
              </a:rPr>
              <a:t>Adductor Magnus ad-DUCK-ter MAG-nus</a:t>
            </a:r>
            <a:br>
              <a:rPr lang="en-US" dirty="0"/>
            </a:br>
            <a:r>
              <a:rPr lang="en-US" sz="2200" dirty="0"/>
              <a:t>Etymology Latin ad, toward + </a:t>
            </a:r>
            <a:r>
              <a:rPr lang="en-US" sz="2200" dirty="0" err="1"/>
              <a:t>ducere</a:t>
            </a:r>
            <a:r>
              <a:rPr lang="en-US" sz="2200" dirty="0"/>
              <a:t>, pull + magnus, large</a:t>
            </a:r>
            <a:endParaRPr lang="en-CA" sz="2200" dirty="0"/>
          </a:p>
        </p:txBody>
      </p:sp>
      <p:sp>
        <p:nvSpPr>
          <p:cNvPr id="3" name="Content Placeholder 2">
            <a:extLst>
              <a:ext uri="{FF2B5EF4-FFF2-40B4-BE49-F238E27FC236}">
                <a16:creationId xmlns:a16="http://schemas.microsoft.com/office/drawing/2014/main" id="{7E158BD6-E248-F866-17AD-8D13B45FE559}"/>
              </a:ext>
            </a:extLst>
          </p:cNvPr>
          <p:cNvSpPr>
            <a:spLocks noGrp="1"/>
          </p:cNvSpPr>
          <p:nvPr>
            <p:ph idx="1"/>
          </p:nvPr>
        </p:nvSpPr>
        <p:spPr/>
        <p:txBody>
          <a:bodyPr>
            <a:normAutofit lnSpcReduction="10000"/>
          </a:bodyPr>
          <a:lstStyle/>
          <a:p>
            <a:r>
              <a:rPr lang="en-CA" b="1" dirty="0"/>
              <a:t>Overview</a:t>
            </a:r>
          </a:p>
          <a:p>
            <a:r>
              <a:rPr lang="en-US" dirty="0"/>
              <a:t>The superior part of adductor magnus (Fig. 9-24) is called adductor </a:t>
            </a:r>
            <a:r>
              <a:rPr lang="en-US" dirty="0" err="1"/>
              <a:t>minimus</a:t>
            </a:r>
            <a:r>
              <a:rPr lang="en-US" dirty="0"/>
              <a:t>.</a:t>
            </a:r>
          </a:p>
          <a:p>
            <a:r>
              <a:rPr lang="en-CA" b="1" dirty="0"/>
              <a:t>Attachments</a:t>
            </a:r>
          </a:p>
          <a:p>
            <a:r>
              <a:rPr lang="en-US" dirty="0"/>
              <a:t>Superiorly, to the ischial tuberosity and ischiopubic ramus</a:t>
            </a:r>
          </a:p>
          <a:p>
            <a:r>
              <a:rPr lang="en-US" dirty="0"/>
              <a:t>Inferiorly, to the </a:t>
            </a:r>
            <a:r>
              <a:rPr lang="en-US" dirty="0" err="1"/>
              <a:t>linea</a:t>
            </a:r>
            <a:r>
              <a:rPr lang="en-US" dirty="0"/>
              <a:t> aspera and adductor tubercle of the femur</a:t>
            </a:r>
          </a:p>
          <a:p>
            <a:r>
              <a:rPr lang="en-CA" b="1" dirty="0"/>
              <a:t>Action. </a:t>
            </a:r>
            <a:r>
              <a:rPr lang="en-CA" dirty="0"/>
              <a:t>Adducts and extends hip</a:t>
            </a:r>
          </a:p>
          <a:p>
            <a:r>
              <a:rPr lang="en-CA" b="1" dirty="0"/>
              <a:t>Referral Areas. </a:t>
            </a:r>
            <a:r>
              <a:rPr lang="en-US" dirty="0"/>
              <a:t>To the medial aspect of the thigh</a:t>
            </a:r>
          </a:p>
          <a:p>
            <a:r>
              <a:rPr lang="en-CA" b="1" dirty="0"/>
              <a:t>Other Muscles to Examine. </a:t>
            </a:r>
            <a:r>
              <a:rPr lang="en-CA" dirty="0"/>
              <a:t>Other hip adductors</a:t>
            </a:r>
          </a:p>
        </p:txBody>
      </p:sp>
    </p:spTree>
    <p:extLst>
      <p:ext uri="{BB962C8B-B14F-4D97-AF65-F5344CB8AC3E}">
        <p14:creationId xmlns:p14="http://schemas.microsoft.com/office/powerpoint/2010/main" val="2172565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6080BD-56E3-577F-5526-587293812F47}"/>
              </a:ext>
            </a:extLst>
          </p:cNvPr>
          <p:cNvPicPr>
            <a:picLocks noChangeAspect="1"/>
          </p:cNvPicPr>
          <p:nvPr/>
        </p:nvPicPr>
        <p:blipFill>
          <a:blip r:embed="rId2"/>
          <a:stretch>
            <a:fillRect/>
          </a:stretch>
        </p:blipFill>
        <p:spPr>
          <a:xfrm>
            <a:off x="5904971" y="812799"/>
            <a:ext cx="5036369" cy="5294757"/>
          </a:xfrm>
          <a:prstGeom prst="rect">
            <a:avLst/>
          </a:prstGeom>
          <a:noFill/>
        </p:spPr>
      </p:pic>
      <p:sp>
        <p:nvSpPr>
          <p:cNvPr id="12" name="Text Placeholder 3">
            <a:extLst>
              <a:ext uri="{FF2B5EF4-FFF2-40B4-BE49-F238E27FC236}">
                <a16:creationId xmlns:a16="http://schemas.microsoft.com/office/drawing/2014/main" id="{7EE9EA90-D578-64A5-60AD-93065B8D0FF5}"/>
              </a:ext>
            </a:extLst>
          </p:cNvPr>
          <p:cNvSpPr>
            <a:spLocks noGrp="1"/>
          </p:cNvSpPr>
          <p:nvPr>
            <p:ph type="body" sz="half" idx="2"/>
          </p:nvPr>
        </p:nvSpPr>
        <p:spPr>
          <a:xfrm>
            <a:off x="643465" y="3043050"/>
            <a:ext cx="3517567" cy="3064505"/>
          </a:xfrm>
        </p:spPr>
        <p:txBody>
          <a:bodyPr/>
          <a:lstStyle/>
          <a:p>
            <a:r>
              <a:rPr lang="en-CA" dirty="0"/>
              <a:t>Anatomy of adductor magnus</a:t>
            </a:r>
            <a:endParaRPr lang="en-US" dirty="0"/>
          </a:p>
        </p:txBody>
      </p:sp>
    </p:spTree>
    <p:extLst>
      <p:ext uri="{BB962C8B-B14F-4D97-AF65-F5344CB8AC3E}">
        <p14:creationId xmlns:p14="http://schemas.microsoft.com/office/powerpoint/2010/main" val="3494539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D450-D89F-CA0B-AE86-577A1E763F3D}"/>
              </a:ext>
            </a:extLst>
          </p:cNvPr>
          <p:cNvSpPr>
            <a:spLocks noGrp="1"/>
          </p:cNvSpPr>
          <p:nvPr>
            <p:ph type="title"/>
          </p:nvPr>
        </p:nvSpPr>
        <p:spPr/>
        <p:txBody>
          <a:bodyPr>
            <a:normAutofit/>
          </a:bodyPr>
          <a:lstStyle/>
          <a:p>
            <a:r>
              <a:rPr lang="en-US" sz="3600" dirty="0">
                <a:solidFill>
                  <a:srgbClr val="1AB21E"/>
                </a:solidFill>
              </a:rPr>
              <a:t>Adductor Longus ad-DUCK-ter LONG-</a:t>
            </a:r>
            <a:r>
              <a:rPr lang="en-US" sz="3600" dirty="0" err="1">
                <a:solidFill>
                  <a:srgbClr val="1AB21E"/>
                </a:solidFill>
              </a:rPr>
              <a:t>gus</a:t>
            </a:r>
            <a:br>
              <a:rPr lang="en-US" dirty="0"/>
            </a:br>
            <a:r>
              <a:rPr lang="en-US" sz="2200" dirty="0"/>
              <a:t>Etymology Latin ad, toward + </a:t>
            </a:r>
            <a:r>
              <a:rPr lang="en-US" sz="2200" dirty="0" err="1"/>
              <a:t>ducere</a:t>
            </a:r>
            <a:r>
              <a:rPr lang="en-US" sz="2200" dirty="0"/>
              <a:t>, pull + longus, long</a:t>
            </a:r>
            <a:endParaRPr lang="en-CA" sz="2200" dirty="0"/>
          </a:p>
        </p:txBody>
      </p:sp>
      <p:sp>
        <p:nvSpPr>
          <p:cNvPr id="3" name="Content Placeholder 2">
            <a:extLst>
              <a:ext uri="{FF2B5EF4-FFF2-40B4-BE49-F238E27FC236}">
                <a16:creationId xmlns:a16="http://schemas.microsoft.com/office/drawing/2014/main" id="{A17AF4EE-2803-A0CE-6434-7867EE069E41}"/>
              </a:ext>
            </a:extLst>
          </p:cNvPr>
          <p:cNvSpPr>
            <a:spLocks noGrp="1"/>
          </p:cNvSpPr>
          <p:nvPr>
            <p:ph idx="1"/>
          </p:nvPr>
        </p:nvSpPr>
        <p:spPr/>
        <p:txBody>
          <a:bodyPr>
            <a:normAutofit/>
          </a:bodyPr>
          <a:lstStyle/>
          <a:p>
            <a:r>
              <a:rPr lang="en-CA" b="1" dirty="0"/>
              <a:t>Attachments</a:t>
            </a:r>
          </a:p>
          <a:p>
            <a:r>
              <a:rPr lang="en-US" dirty="0"/>
              <a:t>Superiorly, symphysis and crest of pubis (Fig. 9-25)</a:t>
            </a:r>
          </a:p>
          <a:p>
            <a:r>
              <a:rPr lang="en-US" dirty="0"/>
              <a:t>Inferiorly, to the middle third of medial lip of </a:t>
            </a:r>
            <a:r>
              <a:rPr lang="en-US" dirty="0" err="1"/>
              <a:t>linea</a:t>
            </a:r>
            <a:r>
              <a:rPr lang="en-US" dirty="0"/>
              <a:t> aspera</a:t>
            </a:r>
          </a:p>
          <a:p>
            <a:r>
              <a:rPr lang="en-CA" b="1" dirty="0"/>
              <a:t>Action. </a:t>
            </a:r>
            <a:r>
              <a:rPr lang="en-CA" dirty="0"/>
              <a:t>Adducts hip</a:t>
            </a:r>
          </a:p>
          <a:p>
            <a:r>
              <a:rPr lang="en-CA" b="1" dirty="0"/>
              <a:t>Referral Areas. </a:t>
            </a:r>
            <a:r>
              <a:rPr lang="en-US" dirty="0"/>
              <a:t>To the medial aspect of the thigh</a:t>
            </a:r>
          </a:p>
          <a:p>
            <a:r>
              <a:rPr lang="en-CA" b="1" dirty="0"/>
              <a:t>Other Muscles to Examine. </a:t>
            </a:r>
            <a:r>
              <a:rPr lang="en-CA" dirty="0"/>
              <a:t>Other hip adductors</a:t>
            </a:r>
          </a:p>
        </p:txBody>
      </p:sp>
    </p:spTree>
    <p:extLst>
      <p:ext uri="{BB962C8B-B14F-4D97-AF65-F5344CB8AC3E}">
        <p14:creationId xmlns:p14="http://schemas.microsoft.com/office/powerpoint/2010/main" val="1116474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084BCC8-589A-681B-3262-CC8EC3E2E7B4}"/>
              </a:ext>
            </a:extLst>
          </p:cNvPr>
          <p:cNvPicPr>
            <a:picLocks noChangeAspect="1"/>
          </p:cNvPicPr>
          <p:nvPr/>
        </p:nvPicPr>
        <p:blipFill>
          <a:blip r:embed="rId2"/>
          <a:stretch>
            <a:fillRect/>
          </a:stretch>
        </p:blipFill>
        <p:spPr>
          <a:xfrm>
            <a:off x="5458984" y="1266819"/>
            <a:ext cx="5928344" cy="4386717"/>
          </a:xfrm>
          <a:prstGeom prst="rect">
            <a:avLst/>
          </a:prstGeom>
          <a:noFill/>
        </p:spPr>
      </p:pic>
      <p:sp>
        <p:nvSpPr>
          <p:cNvPr id="13" name="Text Placeholder 3">
            <a:extLst>
              <a:ext uri="{FF2B5EF4-FFF2-40B4-BE49-F238E27FC236}">
                <a16:creationId xmlns:a16="http://schemas.microsoft.com/office/drawing/2014/main" id="{FE01F618-CC66-11FA-7336-01EE05CF6121}"/>
              </a:ext>
            </a:extLst>
          </p:cNvPr>
          <p:cNvSpPr>
            <a:spLocks noGrp="1"/>
          </p:cNvSpPr>
          <p:nvPr>
            <p:ph type="body" sz="half" idx="2"/>
          </p:nvPr>
        </p:nvSpPr>
        <p:spPr>
          <a:xfrm>
            <a:off x="643465" y="3043050"/>
            <a:ext cx="3517567" cy="3064505"/>
          </a:xfrm>
        </p:spPr>
        <p:txBody>
          <a:bodyPr/>
          <a:lstStyle/>
          <a:p>
            <a:r>
              <a:rPr lang="en-CA" dirty="0"/>
              <a:t>Anatomy of adductor longus</a:t>
            </a:r>
            <a:endParaRPr lang="en-US" dirty="0"/>
          </a:p>
        </p:txBody>
      </p:sp>
    </p:spTree>
    <p:extLst>
      <p:ext uri="{BB962C8B-B14F-4D97-AF65-F5344CB8AC3E}">
        <p14:creationId xmlns:p14="http://schemas.microsoft.com/office/powerpoint/2010/main" val="473338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34C13-67DE-A078-7E6B-F4E0EC7F4737}"/>
              </a:ext>
            </a:extLst>
          </p:cNvPr>
          <p:cNvSpPr>
            <a:spLocks noGrp="1"/>
          </p:cNvSpPr>
          <p:nvPr>
            <p:ph type="title"/>
          </p:nvPr>
        </p:nvSpPr>
        <p:spPr/>
        <p:txBody>
          <a:bodyPr>
            <a:normAutofit/>
          </a:bodyPr>
          <a:lstStyle/>
          <a:p>
            <a:r>
              <a:rPr lang="en-US" sz="3600" dirty="0">
                <a:solidFill>
                  <a:srgbClr val="1AB21E"/>
                </a:solidFill>
              </a:rPr>
              <a:t>Adductor Brevis ad-DUCK-ter BREV-is</a:t>
            </a:r>
            <a:br>
              <a:rPr lang="en-US" dirty="0"/>
            </a:br>
            <a:r>
              <a:rPr lang="en-US" sz="2200" dirty="0"/>
              <a:t>Etymology Latin ad, toward + </a:t>
            </a:r>
            <a:r>
              <a:rPr lang="en-US" sz="2200" dirty="0" err="1"/>
              <a:t>ducere</a:t>
            </a:r>
            <a:r>
              <a:rPr lang="en-US" sz="2200" dirty="0"/>
              <a:t>, pull + brevis, short</a:t>
            </a:r>
            <a:endParaRPr lang="en-CA" sz="2200" dirty="0"/>
          </a:p>
        </p:txBody>
      </p:sp>
      <p:sp>
        <p:nvSpPr>
          <p:cNvPr id="3" name="Content Placeholder 2">
            <a:extLst>
              <a:ext uri="{FF2B5EF4-FFF2-40B4-BE49-F238E27FC236}">
                <a16:creationId xmlns:a16="http://schemas.microsoft.com/office/drawing/2014/main" id="{89405D92-9F95-A370-551F-345F9C432606}"/>
              </a:ext>
            </a:extLst>
          </p:cNvPr>
          <p:cNvSpPr>
            <a:spLocks noGrp="1"/>
          </p:cNvSpPr>
          <p:nvPr>
            <p:ph idx="1"/>
          </p:nvPr>
        </p:nvSpPr>
        <p:spPr/>
        <p:txBody>
          <a:bodyPr>
            <a:normAutofit/>
          </a:bodyPr>
          <a:lstStyle/>
          <a:p>
            <a:r>
              <a:rPr lang="en-CA" b="1" dirty="0"/>
              <a:t>Attachments</a:t>
            </a:r>
          </a:p>
          <a:p>
            <a:r>
              <a:rPr lang="en-US" dirty="0"/>
              <a:t>Superiorly, to the inferior ramus of the pubis (Fig. 9-26)</a:t>
            </a:r>
          </a:p>
          <a:p>
            <a:r>
              <a:rPr lang="en-US" dirty="0"/>
              <a:t>Inferiorly, to the upper third of medial lip of </a:t>
            </a:r>
            <a:r>
              <a:rPr lang="en-US" dirty="0" err="1"/>
              <a:t>linea</a:t>
            </a:r>
            <a:r>
              <a:rPr lang="en-US" dirty="0"/>
              <a:t> aspera</a:t>
            </a:r>
          </a:p>
          <a:p>
            <a:r>
              <a:rPr lang="en-CA" b="1" dirty="0"/>
              <a:t>Action. </a:t>
            </a:r>
            <a:r>
              <a:rPr lang="en-CA" dirty="0"/>
              <a:t>Adducts hip</a:t>
            </a:r>
          </a:p>
          <a:p>
            <a:r>
              <a:rPr lang="en-CA" b="1" dirty="0"/>
              <a:t>Referral Areas. </a:t>
            </a:r>
            <a:r>
              <a:rPr lang="en-US" dirty="0"/>
              <a:t>To the medial aspect of the thigh</a:t>
            </a:r>
          </a:p>
          <a:p>
            <a:r>
              <a:rPr lang="en-CA" b="1" dirty="0"/>
              <a:t>Other Muscles to Examine. </a:t>
            </a:r>
            <a:r>
              <a:rPr lang="en-CA" dirty="0"/>
              <a:t>Other hip adductors</a:t>
            </a:r>
          </a:p>
        </p:txBody>
      </p:sp>
    </p:spTree>
    <p:extLst>
      <p:ext uri="{BB962C8B-B14F-4D97-AF65-F5344CB8AC3E}">
        <p14:creationId xmlns:p14="http://schemas.microsoft.com/office/powerpoint/2010/main" val="145581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3E7A74-F2D0-C3F5-0326-C93224072E93}"/>
              </a:ext>
            </a:extLst>
          </p:cNvPr>
          <p:cNvPicPr>
            <a:picLocks noChangeAspect="1"/>
          </p:cNvPicPr>
          <p:nvPr/>
        </p:nvPicPr>
        <p:blipFill>
          <a:blip r:embed="rId2"/>
          <a:stretch>
            <a:fillRect/>
          </a:stretch>
        </p:blipFill>
        <p:spPr>
          <a:xfrm>
            <a:off x="5458984" y="1200899"/>
            <a:ext cx="5928344" cy="4518557"/>
          </a:xfrm>
          <a:prstGeom prst="rect">
            <a:avLst/>
          </a:prstGeom>
          <a:noFill/>
        </p:spPr>
      </p:pic>
      <p:sp>
        <p:nvSpPr>
          <p:cNvPr id="13" name="Text Placeholder 3">
            <a:extLst>
              <a:ext uri="{FF2B5EF4-FFF2-40B4-BE49-F238E27FC236}">
                <a16:creationId xmlns:a16="http://schemas.microsoft.com/office/drawing/2014/main" id="{1C6D6413-D39A-2887-895A-A4D1FB05C2FF}"/>
              </a:ext>
            </a:extLst>
          </p:cNvPr>
          <p:cNvSpPr>
            <a:spLocks noGrp="1"/>
          </p:cNvSpPr>
          <p:nvPr>
            <p:ph type="body" sz="half" idx="2"/>
          </p:nvPr>
        </p:nvSpPr>
        <p:spPr>
          <a:xfrm>
            <a:off x="643465" y="3043050"/>
            <a:ext cx="3517567" cy="3064505"/>
          </a:xfrm>
        </p:spPr>
        <p:txBody>
          <a:bodyPr/>
          <a:lstStyle/>
          <a:p>
            <a:r>
              <a:rPr lang="en-CA" dirty="0"/>
              <a:t>Anatomy of adductor brevis</a:t>
            </a:r>
            <a:endParaRPr lang="en-US" dirty="0"/>
          </a:p>
        </p:txBody>
      </p:sp>
    </p:spTree>
    <p:extLst>
      <p:ext uri="{BB962C8B-B14F-4D97-AF65-F5344CB8AC3E}">
        <p14:creationId xmlns:p14="http://schemas.microsoft.com/office/powerpoint/2010/main" val="1411259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2FC8-0472-E077-B5A2-974CDE223048}"/>
              </a:ext>
            </a:extLst>
          </p:cNvPr>
          <p:cNvSpPr>
            <a:spLocks noGrp="1"/>
          </p:cNvSpPr>
          <p:nvPr>
            <p:ph type="title"/>
          </p:nvPr>
        </p:nvSpPr>
        <p:spPr/>
        <p:txBody>
          <a:bodyPr/>
          <a:lstStyle/>
          <a:p>
            <a:r>
              <a:rPr lang="en-US" sz="3200" dirty="0">
                <a:solidFill>
                  <a:srgbClr val="1AB21E"/>
                </a:solidFill>
              </a:rPr>
              <a:t>Pectineus peck-TIN-ee-us</a:t>
            </a:r>
            <a:br>
              <a:rPr lang="en-US" dirty="0"/>
            </a:br>
            <a:r>
              <a:rPr lang="en-US" sz="2000" dirty="0"/>
              <a:t>Etymology Latin pecten, comb</a:t>
            </a:r>
            <a:endParaRPr lang="en-CA" sz="2000" dirty="0"/>
          </a:p>
        </p:txBody>
      </p:sp>
      <p:sp>
        <p:nvSpPr>
          <p:cNvPr id="3" name="Content Placeholder 2">
            <a:extLst>
              <a:ext uri="{FF2B5EF4-FFF2-40B4-BE49-F238E27FC236}">
                <a16:creationId xmlns:a16="http://schemas.microsoft.com/office/drawing/2014/main" id="{0B053B1C-7872-065A-76DD-23B2D75B320E}"/>
              </a:ext>
            </a:extLst>
          </p:cNvPr>
          <p:cNvSpPr>
            <a:spLocks noGrp="1"/>
          </p:cNvSpPr>
          <p:nvPr>
            <p:ph idx="1"/>
          </p:nvPr>
        </p:nvSpPr>
        <p:spPr/>
        <p:txBody>
          <a:bodyPr>
            <a:normAutofit lnSpcReduction="10000"/>
          </a:bodyPr>
          <a:lstStyle/>
          <a:p>
            <a:r>
              <a:rPr lang="en-CA" b="1" i="1" dirty="0"/>
              <a:t>Overview</a:t>
            </a:r>
          </a:p>
          <a:p>
            <a:r>
              <a:rPr lang="en-US" dirty="0"/>
              <a:t>Pectineus is named for its attachment to the pecten, a sharp ridge on the superior pubic ramus.</a:t>
            </a:r>
          </a:p>
          <a:p>
            <a:r>
              <a:rPr lang="en-CA" b="1" dirty="0"/>
              <a:t>Attachments</a:t>
            </a:r>
          </a:p>
          <a:p>
            <a:r>
              <a:rPr lang="en-US" dirty="0"/>
              <a:t>Superiorly, to the crest of the pubis</a:t>
            </a:r>
          </a:p>
          <a:p>
            <a:r>
              <a:rPr lang="en-US" dirty="0"/>
              <a:t>Inferiorly, to the pectineal line of femur between the lesser trochanter and the </a:t>
            </a:r>
            <a:r>
              <a:rPr lang="en-US" dirty="0" err="1"/>
              <a:t>linea</a:t>
            </a:r>
            <a:r>
              <a:rPr lang="en-US" dirty="0"/>
              <a:t> aspera</a:t>
            </a:r>
          </a:p>
          <a:p>
            <a:r>
              <a:rPr lang="en-CA" b="1" dirty="0"/>
              <a:t>Action. </a:t>
            </a:r>
            <a:r>
              <a:rPr lang="en-US" dirty="0"/>
              <a:t>Adducts and assists in flexion of hip</a:t>
            </a:r>
          </a:p>
          <a:p>
            <a:r>
              <a:rPr lang="en-CA" b="1" dirty="0"/>
              <a:t>Referral Areas. </a:t>
            </a:r>
            <a:r>
              <a:rPr lang="en-US" dirty="0"/>
              <a:t>To the medial aspect of the thigh</a:t>
            </a:r>
          </a:p>
          <a:p>
            <a:r>
              <a:rPr lang="en-CA" b="1" dirty="0"/>
              <a:t>Other Muscles to Examine. </a:t>
            </a:r>
            <a:r>
              <a:rPr lang="en-CA" dirty="0"/>
              <a:t>Other hip adductors</a:t>
            </a:r>
          </a:p>
        </p:txBody>
      </p:sp>
    </p:spTree>
    <p:extLst>
      <p:ext uri="{BB962C8B-B14F-4D97-AF65-F5344CB8AC3E}">
        <p14:creationId xmlns:p14="http://schemas.microsoft.com/office/powerpoint/2010/main" val="3104941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676823-0F72-1D79-8FD1-6A70F467C027}"/>
              </a:ext>
            </a:extLst>
          </p:cNvPr>
          <p:cNvPicPr>
            <a:picLocks noChangeAspect="1"/>
          </p:cNvPicPr>
          <p:nvPr/>
        </p:nvPicPr>
        <p:blipFill>
          <a:blip r:embed="rId2"/>
          <a:stretch>
            <a:fillRect/>
          </a:stretch>
        </p:blipFill>
        <p:spPr>
          <a:xfrm>
            <a:off x="5458984" y="919238"/>
            <a:ext cx="5928344" cy="5081879"/>
          </a:xfrm>
          <a:prstGeom prst="rect">
            <a:avLst/>
          </a:prstGeom>
          <a:noFill/>
        </p:spPr>
      </p:pic>
      <p:sp>
        <p:nvSpPr>
          <p:cNvPr id="13" name="Text Placeholder 3">
            <a:extLst>
              <a:ext uri="{FF2B5EF4-FFF2-40B4-BE49-F238E27FC236}">
                <a16:creationId xmlns:a16="http://schemas.microsoft.com/office/drawing/2014/main" id="{83A2BDEC-28F3-113B-379C-2B7B7A931930}"/>
              </a:ext>
            </a:extLst>
          </p:cNvPr>
          <p:cNvSpPr>
            <a:spLocks noGrp="1"/>
          </p:cNvSpPr>
          <p:nvPr>
            <p:ph type="body" sz="half" idx="2"/>
          </p:nvPr>
        </p:nvSpPr>
        <p:spPr>
          <a:xfrm>
            <a:off x="643465" y="3043050"/>
            <a:ext cx="3517567" cy="3064505"/>
          </a:xfrm>
        </p:spPr>
        <p:txBody>
          <a:bodyPr/>
          <a:lstStyle/>
          <a:p>
            <a:r>
              <a:rPr lang="en-CA" dirty="0"/>
              <a:t>Anatomy of pectineus</a:t>
            </a:r>
            <a:endParaRPr lang="en-US" dirty="0"/>
          </a:p>
        </p:txBody>
      </p:sp>
    </p:spTree>
    <p:extLst>
      <p:ext uri="{BB962C8B-B14F-4D97-AF65-F5344CB8AC3E}">
        <p14:creationId xmlns:p14="http://schemas.microsoft.com/office/powerpoint/2010/main" val="3978238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9080-9E40-41D9-AACC-9A4702910DD9}"/>
              </a:ext>
            </a:extLst>
          </p:cNvPr>
          <p:cNvSpPr>
            <a:spLocks noGrp="1"/>
          </p:cNvSpPr>
          <p:nvPr>
            <p:ph type="title"/>
          </p:nvPr>
        </p:nvSpPr>
        <p:spPr/>
        <p:txBody>
          <a:bodyPr>
            <a:normAutofit/>
          </a:bodyPr>
          <a:lstStyle/>
          <a:p>
            <a:r>
              <a:rPr lang="en-US" sz="3600" dirty="0">
                <a:solidFill>
                  <a:srgbClr val="1AB21E"/>
                </a:solidFill>
              </a:rPr>
              <a:t>Gracilis GRASS-ill-</a:t>
            </a:r>
            <a:r>
              <a:rPr lang="en-US" sz="3600" dirty="0" err="1">
                <a:solidFill>
                  <a:srgbClr val="1AB21E"/>
                </a:solidFill>
              </a:rPr>
              <a:t>iss</a:t>
            </a:r>
            <a:r>
              <a:rPr lang="en-US" sz="3600" dirty="0">
                <a:solidFill>
                  <a:srgbClr val="1AB21E"/>
                </a:solidFill>
              </a:rPr>
              <a:t>, </a:t>
            </a:r>
            <a:r>
              <a:rPr lang="en-US" sz="3600" dirty="0" err="1">
                <a:solidFill>
                  <a:srgbClr val="1AB21E"/>
                </a:solidFill>
              </a:rPr>
              <a:t>gra</a:t>
            </a:r>
            <a:r>
              <a:rPr lang="en-US" sz="3600" dirty="0">
                <a:solidFill>
                  <a:srgbClr val="1AB21E"/>
                </a:solidFill>
              </a:rPr>
              <a:t>-SILL-</a:t>
            </a:r>
            <a:r>
              <a:rPr lang="en-US" sz="3600" dirty="0" err="1">
                <a:solidFill>
                  <a:srgbClr val="1AB21E"/>
                </a:solidFill>
              </a:rPr>
              <a:t>iss</a:t>
            </a:r>
            <a:br>
              <a:rPr lang="en-US" dirty="0"/>
            </a:br>
            <a:r>
              <a:rPr lang="en-US" sz="2200" dirty="0"/>
              <a:t>Etymology Latin </a:t>
            </a:r>
            <a:r>
              <a:rPr lang="en-US" sz="2200" dirty="0" err="1"/>
              <a:t>gracilis</a:t>
            </a:r>
            <a:r>
              <a:rPr lang="en-US" sz="2200" dirty="0"/>
              <a:t>, slender</a:t>
            </a:r>
            <a:endParaRPr lang="en-CA" sz="2200" dirty="0"/>
          </a:p>
        </p:txBody>
      </p:sp>
      <p:sp>
        <p:nvSpPr>
          <p:cNvPr id="3" name="Content Placeholder 2">
            <a:extLst>
              <a:ext uri="{FF2B5EF4-FFF2-40B4-BE49-F238E27FC236}">
                <a16:creationId xmlns:a16="http://schemas.microsoft.com/office/drawing/2014/main" id="{7B6CDDE8-21EF-26B1-2F8A-940825E1EBD5}"/>
              </a:ext>
            </a:extLst>
          </p:cNvPr>
          <p:cNvSpPr>
            <a:spLocks noGrp="1"/>
          </p:cNvSpPr>
          <p:nvPr>
            <p:ph idx="1"/>
          </p:nvPr>
        </p:nvSpPr>
        <p:spPr/>
        <p:txBody>
          <a:bodyPr>
            <a:normAutofit/>
          </a:bodyPr>
          <a:lstStyle/>
          <a:p>
            <a:r>
              <a:rPr lang="en-CA" b="1" dirty="0"/>
              <a:t>Attachments</a:t>
            </a:r>
          </a:p>
          <a:p>
            <a:r>
              <a:rPr lang="en-US" dirty="0"/>
              <a:t>Superiorly, to the body and inferior ramus of the pubis near the symphysis </a:t>
            </a:r>
          </a:p>
          <a:p>
            <a:r>
              <a:rPr lang="en-US" dirty="0"/>
              <a:t>Inferiorly, to the medial shaft of the tibia below the tibial tuberosity</a:t>
            </a:r>
          </a:p>
          <a:p>
            <a:r>
              <a:rPr lang="en-CA" b="1" dirty="0"/>
              <a:t>Action. </a:t>
            </a:r>
            <a:r>
              <a:rPr lang="en-US" dirty="0"/>
              <a:t>Adducts the hip, flexes the knee, rotates the flexed knee medially</a:t>
            </a:r>
          </a:p>
          <a:p>
            <a:r>
              <a:rPr lang="en-CA" b="1" dirty="0"/>
              <a:t>Referral Areas. </a:t>
            </a:r>
            <a:r>
              <a:rPr lang="en-US" dirty="0"/>
              <a:t>To the medial aspect of the thigh</a:t>
            </a:r>
          </a:p>
          <a:p>
            <a:r>
              <a:rPr lang="en-CA" b="1" dirty="0"/>
              <a:t>Other Muscles to Examine. </a:t>
            </a:r>
            <a:r>
              <a:rPr lang="en-CA" dirty="0"/>
              <a:t>Other hip adductors</a:t>
            </a:r>
          </a:p>
        </p:txBody>
      </p:sp>
    </p:spTree>
    <p:extLst>
      <p:ext uri="{BB962C8B-B14F-4D97-AF65-F5344CB8AC3E}">
        <p14:creationId xmlns:p14="http://schemas.microsoft.com/office/powerpoint/2010/main" val="1672544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DCE1D3-28EF-9F7B-5753-021917454C93}"/>
              </a:ext>
            </a:extLst>
          </p:cNvPr>
          <p:cNvPicPr>
            <a:picLocks noChangeAspect="1"/>
          </p:cNvPicPr>
          <p:nvPr/>
        </p:nvPicPr>
        <p:blipFill>
          <a:blip r:embed="rId2"/>
          <a:stretch>
            <a:fillRect/>
          </a:stretch>
        </p:blipFill>
        <p:spPr>
          <a:xfrm>
            <a:off x="5458984" y="1356711"/>
            <a:ext cx="5928344" cy="4206933"/>
          </a:xfrm>
          <a:prstGeom prst="rect">
            <a:avLst/>
          </a:prstGeom>
          <a:noFill/>
        </p:spPr>
      </p:pic>
      <p:sp>
        <p:nvSpPr>
          <p:cNvPr id="13" name="Text Placeholder 3">
            <a:extLst>
              <a:ext uri="{FF2B5EF4-FFF2-40B4-BE49-F238E27FC236}">
                <a16:creationId xmlns:a16="http://schemas.microsoft.com/office/drawing/2014/main" id="{6D2907C4-578A-A5FF-FDBE-B09E336EFE99}"/>
              </a:ext>
            </a:extLst>
          </p:cNvPr>
          <p:cNvSpPr>
            <a:spLocks noGrp="1"/>
          </p:cNvSpPr>
          <p:nvPr>
            <p:ph type="body" sz="half" idx="2"/>
          </p:nvPr>
        </p:nvSpPr>
        <p:spPr>
          <a:xfrm>
            <a:off x="643465" y="3043050"/>
            <a:ext cx="3517567" cy="3064505"/>
          </a:xfrm>
        </p:spPr>
        <p:txBody>
          <a:bodyPr/>
          <a:lstStyle/>
          <a:p>
            <a:r>
              <a:rPr lang="en-CA" dirty="0"/>
              <a:t>Anatomy of </a:t>
            </a:r>
            <a:r>
              <a:rPr lang="en-CA" dirty="0" err="1"/>
              <a:t>gracilis</a:t>
            </a:r>
            <a:endParaRPr lang="en-US" dirty="0"/>
          </a:p>
        </p:txBody>
      </p:sp>
    </p:spTree>
    <p:extLst>
      <p:ext uri="{BB962C8B-B14F-4D97-AF65-F5344CB8AC3E}">
        <p14:creationId xmlns:p14="http://schemas.microsoft.com/office/powerpoint/2010/main" val="4209913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A85FB-D5E3-D3EB-8B38-C2F4F9AB71A9}"/>
              </a:ext>
            </a:extLst>
          </p:cNvPr>
          <p:cNvSpPr>
            <a:spLocks noGrp="1"/>
          </p:cNvSpPr>
          <p:nvPr>
            <p:ph idx="1"/>
          </p:nvPr>
        </p:nvSpPr>
        <p:spPr/>
        <p:txBody>
          <a:bodyPr>
            <a:normAutofit/>
          </a:bodyPr>
          <a:lstStyle/>
          <a:p>
            <a:r>
              <a:rPr lang="en-US" b="1" dirty="0"/>
              <a:t>Manual Therapy for the Hip Adductors</a:t>
            </a:r>
          </a:p>
          <a:p>
            <a:r>
              <a:rPr lang="en-US" dirty="0"/>
              <a:t>Note: Some clients may be more comfortable keeping underwear on for work on the hip adductors.</a:t>
            </a:r>
          </a:p>
          <a:p>
            <a:r>
              <a:rPr lang="en-US" b="1" i="1" dirty="0"/>
              <a:t>Compression of the Adductor Attachments</a:t>
            </a:r>
          </a:p>
          <a:p>
            <a:r>
              <a:rPr lang="en-CA" dirty="0"/>
              <a:t>The client lies supine. </a:t>
            </a:r>
            <a:r>
              <a:rPr lang="en-US" dirty="0"/>
              <a:t>The therapist stands beside the client at the knee. Place your thumb on the lateral edge of the pubic crest on the attachment of pectineus. Press firmly into the tissue, looking for tender spots. Hold for release. Shift the thumb inferiorly and posteriorly along the pubic crest, compressing each adductor attachment</a:t>
            </a:r>
            <a:r>
              <a:rPr lang="en-CA" dirty="0"/>
              <a:t>. </a:t>
            </a:r>
          </a:p>
        </p:txBody>
      </p:sp>
    </p:spTree>
    <p:extLst>
      <p:ext uri="{BB962C8B-B14F-4D97-AF65-F5344CB8AC3E}">
        <p14:creationId xmlns:p14="http://schemas.microsoft.com/office/powerpoint/2010/main" val="2308782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177D2A-8221-FB36-C1CE-9C00D02409BA}"/>
              </a:ext>
            </a:extLst>
          </p:cNvPr>
          <p:cNvPicPr>
            <a:picLocks noChangeAspect="1"/>
          </p:cNvPicPr>
          <p:nvPr/>
        </p:nvPicPr>
        <p:blipFill>
          <a:blip r:embed="rId2"/>
          <a:stretch>
            <a:fillRect/>
          </a:stretch>
        </p:blipFill>
        <p:spPr>
          <a:xfrm>
            <a:off x="5458984" y="1295284"/>
            <a:ext cx="5928344" cy="4329786"/>
          </a:xfrm>
          <a:prstGeom prst="rect">
            <a:avLst/>
          </a:prstGeom>
          <a:noFill/>
        </p:spPr>
      </p:pic>
      <p:sp>
        <p:nvSpPr>
          <p:cNvPr id="13" name="Text Placeholder 3">
            <a:extLst>
              <a:ext uri="{FF2B5EF4-FFF2-40B4-BE49-F238E27FC236}">
                <a16:creationId xmlns:a16="http://schemas.microsoft.com/office/drawing/2014/main" id="{19646650-C9A6-2C8C-88B6-96DB21F7E3B0}"/>
              </a:ext>
            </a:extLst>
          </p:cNvPr>
          <p:cNvSpPr>
            <a:spLocks noGrp="1"/>
          </p:cNvSpPr>
          <p:nvPr>
            <p:ph type="body" sz="half" idx="2"/>
          </p:nvPr>
        </p:nvSpPr>
        <p:spPr>
          <a:xfrm>
            <a:off x="643465" y="3043050"/>
            <a:ext cx="3517567" cy="3064505"/>
          </a:xfrm>
        </p:spPr>
        <p:txBody>
          <a:bodyPr/>
          <a:lstStyle/>
          <a:p>
            <a:r>
              <a:rPr lang="en-US" dirty="0"/>
              <a:t>Compression of attachment of pectineus</a:t>
            </a:r>
          </a:p>
        </p:txBody>
      </p:sp>
    </p:spTree>
    <p:extLst>
      <p:ext uri="{BB962C8B-B14F-4D97-AF65-F5344CB8AC3E}">
        <p14:creationId xmlns:p14="http://schemas.microsoft.com/office/powerpoint/2010/main" val="2447667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03D323-A0F8-903B-8DDA-839D1A23A342}"/>
              </a:ext>
            </a:extLst>
          </p:cNvPr>
          <p:cNvPicPr>
            <a:picLocks noChangeAspect="1"/>
          </p:cNvPicPr>
          <p:nvPr/>
        </p:nvPicPr>
        <p:blipFill>
          <a:blip r:embed="rId2"/>
          <a:stretch>
            <a:fillRect/>
          </a:stretch>
        </p:blipFill>
        <p:spPr>
          <a:xfrm>
            <a:off x="5458984" y="1242848"/>
            <a:ext cx="5928344" cy="4434659"/>
          </a:xfrm>
          <a:prstGeom prst="rect">
            <a:avLst/>
          </a:prstGeom>
          <a:noFill/>
        </p:spPr>
      </p:pic>
      <p:sp>
        <p:nvSpPr>
          <p:cNvPr id="13" name="Text Placeholder 3">
            <a:extLst>
              <a:ext uri="{FF2B5EF4-FFF2-40B4-BE49-F238E27FC236}">
                <a16:creationId xmlns:a16="http://schemas.microsoft.com/office/drawing/2014/main" id="{B01DD379-4525-45B6-DA81-F7595FF55E2F}"/>
              </a:ext>
            </a:extLst>
          </p:cNvPr>
          <p:cNvSpPr>
            <a:spLocks noGrp="1"/>
          </p:cNvSpPr>
          <p:nvPr>
            <p:ph type="body" sz="half" idx="2"/>
          </p:nvPr>
        </p:nvSpPr>
        <p:spPr>
          <a:xfrm>
            <a:off x="643465" y="3043050"/>
            <a:ext cx="3517567" cy="3064505"/>
          </a:xfrm>
        </p:spPr>
        <p:txBody>
          <a:bodyPr/>
          <a:lstStyle/>
          <a:p>
            <a:r>
              <a:rPr lang="en-US" dirty="0"/>
              <a:t>Compression of attachment of adductor brevis</a:t>
            </a:r>
          </a:p>
        </p:txBody>
      </p:sp>
    </p:spTree>
    <p:extLst>
      <p:ext uri="{BB962C8B-B14F-4D97-AF65-F5344CB8AC3E}">
        <p14:creationId xmlns:p14="http://schemas.microsoft.com/office/powerpoint/2010/main" val="1774033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F99B1D-CAA0-6F35-AC93-E3C8D055263C}"/>
              </a:ext>
            </a:extLst>
          </p:cNvPr>
          <p:cNvSpPr>
            <a:spLocks noGrp="1"/>
          </p:cNvSpPr>
          <p:nvPr>
            <p:ph idx="1"/>
          </p:nvPr>
        </p:nvSpPr>
        <p:spPr/>
        <p:txBody>
          <a:bodyPr/>
          <a:lstStyle/>
          <a:p>
            <a:r>
              <a:rPr lang="en-US" dirty="0"/>
              <a:t>Repeat this procedure until you reach the attachment of adductor magnus. </a:t>
            </a:r>
          </a:p>
          <a:p>
            <a:r>
              <a:rPr lang="en-US" dirty="0"/>
              <a:t>This technique may also be performed with the hip abducted and externally rotated and the knee partially flexed, and may also be performed with the fingertips.</a:t>
            </a:r>
            <a:endParaRPr lang="en-CA" dirty="0"/>
          </a:p>
        </p:txBody>
      </p:sp>
    </p:spTree>
    <p:extLst>
      <p:ext uri="{BB962C8B-B14F-4D97-AF65-F5344CB8AC3E}">
        <p14:creationId xmlns:p14="http://schemas.microsoft.com/office/powerpoint/2010/main" val="1851668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3E3466-8C9A-04CD-6210-6CB38A62011E}"/>
              </a:ext>
            </a:extLst>
          </p:cNvPr>
          <p:cNvPicPr>
            <a:picLocks noChangeAspect="1"/>
          </p:cNvPicPr>
          <p:nvPr/>
        </p:nvPicPr>
        <p:blipFill>
          <a:blip r:embed="rId2"/>
          <a:stretch>
            <a:fillRect/>
          </a:stretch>
        </p:blipFill>
        <p:spPr>
          <a:xfrm>
            <a:off x="5458984" y="1587433"/>
            <a:ext cx="5928344" cy="3745489"/>
          </a:xfrm>
          <a:prstGeom prst="rect">
            <a:avLst/>
          </a:prstGeom>
          <a:noFill/>
        </p:spPr>
      </p:pic>
      <p:sp>
        <p:nvSpPr>
          <p:cNvPr id="13" name="Text Placeholder 3">
            <a:extLst>
              <a:ext uri="{FF2B5EF4-FFF2-40B4-BE49-F238E27FC236}">
                <a16:creationId xmlns:a16="http://schemas.microsoft.com/office/drawing/2014/main" id="{11459C3C-7A21-D7C1-D264-226E8C722FD6}"/>
              </a:ext>
            </a:extLst>
          </p:cNvPr>
          <p:cNvSpPr>
            <a:spLocks noGrp="1"/>
          </p:cNvSpPr>
          <p:nvPr>
            <p:ph type="body" sz="half" idx="2"/>
          </p:nvPr>
        </p:nvSpPr>
        <p:spPr>
          <a:xfrm>
            <a:off x="643465" y="3043050"/>
            <a:ext cx="3517567" cy="3064505"/>
          </a:xfrm>
        </p:spPr>
        <p:txBody>
          <a:bodyPr/>
          <a:lstStyle/>
          <a:p>
            <a:r>
              <a:rPr lang="en-US" dirty="0"/>
              <a:t>Compression of attachment of adductor magnus with thumb</a:t>
            </a:r>
          </a:p>
        </p:txBody>
      </p:sp>
    </p:spTree>
    <p:extLst>
      <p:ext uri="{BB962C8B-B14F-4D97-AF65-F5344CB8AC3E}">
        <p14:creationId xmlns:p14="http://schemas.microsoft.com/office/powerpoint/2010/main" val="602857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E9F32F-9CC0-60EF-559F-27E9C6F897F0}"/>
              </a:ext>
            </a:extLst>
          </p:cNvPr>
          <p:cNvPicPr>
            <a:picLocks noChangeAspect="1"/>
          </p:cNvPicPr>
          <p:nvPr/>
        </p:nvPicPr>
        <p:blipFill>
          <a:blip r:embed="rId2"/>
          <a:stretch>
            <a:fillRect/>
          </a:stretch>
        </p:blipFill>
        <p:spPr>
          <a:xfrm>
            <a:off x="5458984" y="1767217"/>
            <a:ext cx="5928344" cy="3385921"/>
          </a:xfrm>
          <a:prstGeom prst="rect">
            <a:avLst/>
          </a:prstGeom>
          <a:noFill/>
        </p:spPr>
      </p:pic>
      <p:sp>
        <p:nvSpPr>
          <p:cNvPr id="13" name="Text Placeholder 3">
            <a:extLst>
              <a:ext uri="{FF2B5EF4-FFF2-40B4-BE49-F238E27FC236}">
                <a16:creationId xmlns:a16="http://schemas.microsoft.com/office/drawing/2014/main" id="{A1D2A1E5-59C9-CF2B-CDD2-7B931CDB1166}"/>
              </a:ext>
            </a:extLst>
          </p:cNvPr>
          <p:cNvSpPr>
            <a:spLocks noGrp="1"/>
          </p:cNvSpPr>
          <p:nvPr>
            <p:ph type="body" sz="half" idx="2"/>
          </p:nvPr>
        </p:nvSpPr>
        <p:spPr>
          <a:xfrm>
            <a:off x="643465" y="3043050"/>
            <a:ext cx="3517567" cy="3064505"/>
          </a:xfrm>
        </p:spPr>
        <p:txBody>
          <a:bodyPr/>
          <a:lstStyle/>
          <a:p>
            <a:r>
              <a:rPr lang="en-US" dirty="0"/>
              <a:t>Compression of attachment of adductor magnus with fingertips, hip abducted and rotated</a:t>
            </a:r>
          </a:p>
        </p:txBody>
      </p:sp>
    </p:spTree>
    <p:extLst>
      <p:ext uri="{BB962C8B-B14F-4D97-AF65-F5344CB8AC3E}">
        <p14:creationId xmlns:p14="http://schemas.microsoft.com/office/powerpoint/2010/main" val="2220959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4B4E25-56B1-CE8D-7BFD-BA423DE61AAA}"/>
              </a:ext>
            </a:extLst>
          </p:cNvPr>
          <p:cNvSpPr>
            <a:spLocks noGrp="1"/>
          </p:cNvSpPr>
          <p:nvPr>
            <p:ph idx="1"/>
          </p:nvPr>
        </p:nvSpPr>
        <p:spPr/>
        <p:txBody>
          <a:bodyPr>
            <a:normAutofit lnSpcReduction="10000"/>
          </a:bodyPr>
          <a:lstStyle/>
          <a:p>
            <a:r>
              <a:rPr lang="en-US" b="1" i="1" dirty="0"/>
              <a:t>Stripping and compression of the Hip Adductors</a:t>
            </a:r>
          </a:p>
          <a:p>
            <a:r>
              <a:rPr lang="en-US" dirty="0"/>
              <a:t>The client lies supine, either with the leg straight and the hip slightly abducted, or with the hip abducted and externally rotated and the knee partially flexed. The therapist stands beside the client at the knees. Place the fingertips or thumb(s) just above the medial epicondyle of the femur.</a:t>
            </a:r>
          </a:p>
          <a:p>
            <a:r>
              <a:rPr lang="en-US" dirty="0"/>
              <a:t>Pressing firmly into the tissue, glide the fingertips along the adductors to the anterior aspect of the pubic </a:t>
            </a:r>
            <a:r>
              <a:rPr lang="en-CA" dirty="0"/>
              <a:t>arch.</a:t>
            </a:r>
          </a:p>
          <a:p>
            <a:r>
              <a:rPr lang="en-US" dirty="0"/>
              <a:t>Beginning at the same spot, repeat this procedure, ending each time more posteriorly along the pubis</a:t>
            </a:r>
            <a:r>
              <a:rPr lang="nb-NO" dirty="0"/>
              <a:t>.</a:t>
            </a:r>
          </a:p>
          <a:p>
            <a:r>
              <a:rPr lang="en-US" dirty="0"/>
              <a:t>You may also perform compression against the femur along each hip adductor in the same position, using </a:t>
            </a:r>
            <a:r>
              <a:rPr lang="en-CA" dirty="0"/>
              <a:t>the thumbs.</a:t>
            </a:r>
          </a:p>
        </p:txBody>
      </p:sp>
    </p:spTree>
    <p:extLst>
      <p:ext uri="{BB962C8B-B14F-4D97-AF65-F5344CB8AC3E}">
        <p14:creationId xmlns:p14="http://schemas.microsoft.com/office/powerpoint/2010/main" val="4033613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DA27F4-BF1C-3444-D542-8EA177997C4D}"/>
              </a:ext>
            </a:extLst>
          </p:cNvPr>
          <p:cNvPicPr>
            <a:picLocks noChangeAspect="1"/>
          </p:cNvPicPr>
          <p:nvPr/>
        </p:nvPicPr>
        <p:blipFill>
          <a:blip r:embed="rId2"/>
          <a:stretch>
            <a:fillRect/>
          </a:stretch>
        </p:blipFill>
        <p:spPr>
          <a:xfrm>
            <a:off x="6684940" y="812799"/>
            <a:ext cx="3476431" cy="5294757"/>
          </a:xfrm>
          <a:prstGeom prst="rect">
            <a:avLst/>
          </a:prstGeom>
          <a:noFill/>
        </p:spPr>
      </p:pic>
      <p:sp>
        <p:nvSpPr>
          <p:cNvPr id="13" name="Text Placeholder 3">
            <a:extLst>
              <a:ext uri="{FF2B5EF4-FFF2-40B4-BE49-F238E27FC236}">
                <a16:creationId xmlns:a16="http://schemas.microsoft.com/office/drawing/2014/main" id="{E5312C70-FF62-D51A-AAB1-CB9652CC7C81}"/>
              </a:ext>
            </a:extLst>
          </p:cNvPr>
          <p:cNvSpPr>
            <a:spLocks noGrp="1"/>
          </p:cNvSpPr>
          <p:nvPr>
            <p:ph type="body" sz="half" idx="2"/>
          </p:nvPr>
        </p:nvSpPr>
        <p:spPr>
          <a:xfrm>
            <a:off x="643465" y="3043050"/>
            <a:ext cx="3517567" cy="3064505"/>
          </a:xfrm>
        </p:spPr>
        <p:txBody>
          <a:bodyPr/>
          <a:lstStyle/>
          <a:p>
            <a:r>
              <a:rPr lang="en-US" dirty="0"/>
              <a:t>Stripping of adductor magnus and longus with thumb, client supine, leg straight, hip slightly </a:t>
            </a:r>
            <a:r>
              <a:rPr lang="en-CA" dirty="0"/>
              <a:t>abducted</a:t>
            </a:r>
            <a:endParaRPr lang="en-US" dirty="0"/>
          </a:p>
        </p:txBody>
      </p:sp>
    </p:spTree>
    <p:extLst>
      <p:ext uri="{BB962C8B-B14F-4D97-AF65-F5344CB8AC3E}">
        <p14:creationId xmlns:p14="http://schemas.microsoft.com/office/powerpoint/2010/main" val="3026139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C030B0-58D5-663E-1CF2-FC439D7FEC63}"/>
              </a:ext>
            </a:extLst>
          </p:cNvPr>
          <p:cNvPicPr>
            <a:picLocks noChangeAspect="1"/>
          </p:cNvPicPr>
          <p:nvPr/>
        </p:nvPicPr>
        <p:blipFill>
          <a:blip r:embed="rId2"/>
          <a:stretch>
            <a:fillRect/>
          </a:stretch>
        </p:blipFill>
        <p:spPr>
          <a:xfrm>
            <a:off x="6932315" y="812799"/>
            <a:ext cx="2981682" cy="5294757"/>
          </a:xfrm>
          <a:prstGeom prst="rect">
            <a:avLst/>
          </a:prstGeom>
          <a:noFill/>
        </p:spPr>
      </p:pic>
      <p:sp>
        <p:nvSpPr>
          <p:cNvPr id="13" name="Text Placeholder 3">
            <a:extLst>
              <a:ext uri="{FF2B5EF4-FFF2-40B4-BE49-F238E27FC236}">
                <a16:creationId xmlns:a16="http://schemas.microsoft.com/office/drawing/2014/main" id="{5C8F5F83-7F88-55F4-3EB4-1296B79DAAC8}"/>
              </a:ext>
            </a:extLst>
          </p:cNvPr>
          <p:cNvSpPr>
            <a:spLocks noGrp="1"/>
          </p:cNvSpPr>
          <p:nvPr>
            <p:ph type="body" sz="half" idx="2"/>
          </p:nvPr>
        </p:nvSpPr>
        <p:spPr>
          <a:xfrm>
            <a:off x="643465" y="3043050"/>
            <a:ext cx="3517567" cy="3064505"/>
          </a:xfrm>
        </p:spPr>
        <p:txBody>
          <a:bodyPr/>
          <a:lstStyle/>
          <a:p>
            <a:r>
              <a:rPr lang="en-US" dirty="0"/>
              <a:t>Stripping of adductor magnus and </a:t>
            </a:r>
            <a:r>
              <a:rPr lang="en-US" dirty="0" err="1"/>
              <a:t>gracilis</a:t>
            </a:r>
            <a:r>
              <a:rPr lang="en-US" dirty="0"/>
              <a:t>, client supine, hip abducted and externally rotated, hip and knee flexed: (A) with fingertips, (B) with thumb</a:t>
            </a:r>
          </a:p>
        </p:txBody>
      </p:sp>
    </p:spTree>
    <p:extLst>
      <p:ext uri="{BB962C8B-B14F-4D97-AF65-F5344CB8AC3E}">
        <p14:creationId xmlns:p14="http://schemas.microsoft.com/office/powerpoint/2010/main" val="3739808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4FB4E8-1D9F-F676-07D3-846BA76B361F}"/>
              </a:ext>
            </a:extLst>
          </p:cNvPr>
          <p:cNvPicPr>
            <a:picLocks noChangeAspect="1"/>
          </p:cNvPicPr>
          <p:nvPr/>
        </p:nvPicPr>
        <p:blipFill>
          <a:blip r:embed="rId2"/>
          <a:stretch>
            <a:fillRect/>
          </a:stretch>
        </p:blipFill>
        <p:spPr>
          <a:xfrm>
            <a:off x="5458984" y="1482559"/>
            <a:ext cx="5928344" cy="3955236"/>
          </a:xfrm>
          <a:prstGeom prst="rect">
            <a:avLst/>
          </a:prstGeom>
          <a:noFill/>
        </p:spPr>
      </p:pic>
      <p:sp>
        <p:nvSpPr>
          <p:cNvPr id="13" name="Text Placeholder 3">
            <a:extLst>
              <a:ext uri="{FF2B5EF4-FFF2-40B4-BE49-F238E27FC236}">
                <a16:creationId xmlns:a16="http://schemas.microsoft.com/office/drawing/2014/main" id="{F7293551-A2EE-6305-F563-EFE3AAAC2E0A}"/>
              </a:ext>
            </a:extLst>
          </p:cNvPr>
          <p:cNvSpPr>
            <a:spLocks noGrp="1"/>
          </p:cNvSpPr>
          <p:nvPr>
            <p:ph type="body" sz="half" idx="2"/>
          </p:nvPr>
        </p:nvSpPr>
        <p:spPr>
          <a:xfrm>
            <a:off x="643465" y="3043050"/>
            <a:ext cx="3517567" cy="3064505"/>
          </a:xfrm>
        </p:spPr>
        <p:txBody>
          <a:bodyPr/>
          <a:lstStyle/>
          <a:p>
            <a:r>
              <a:rPr lang="en-US" dirty="0"/>
              <a:t>Stripping of adductor brevis and longus with thumb, client supine, hip abducted and externally rotated, hip and knee flexed</a:t>
            </a:r>
          </a:p>
        </p:txBody>
      </p:sp>
    </p:spTree>
    <p:extLst>
      <p:ext uri="{BB962C8B-B14F-4D97-AF65-F5344CB8AC3E}">
        <p14:creationId xmlns:p14="http://schemas.microsoft.com/office/powerpoint/2010/main" val="2164546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85C7F3-7A0C-E8A0-4185-38A8F734C3BA}"/>
              </a:ext>
            </a:extLst>
          </p:cNvPr>
          <p:cNvPicPr>
            <a:picLocks noChangeAspect="1"/>
          </p:cNvPicPr>
          <p:nvPr/>
        </p:nvPicPr>
        <p:blipFill>
          <a:blip r:embed="rId2"/>
          <a:stretch>
            <a:fillRect/>
          </a:stretch>
        </p:blipFill>
        <p:spPr>
          <a:xfrm>
            <a:off x="6919817" y="812799"/>
            <a:ext cx="3006678" cy="5294757"/>
          </a:xfrm>
          <a:prstGeom prst="rect">
            <a:avLst/>
          </a:prstGeom>
          <a:noFill/>
        </p:spPr>
      </p:pic>
      <p:sp>
        <p:nvSpPr>
          <p:cNvPr id="13" name="Text Placeholder 3">
            <a:extLst>
              <a:ext uri="{FF2B5EF4-FFF2-40B4-BE49-F238E27FC236}">
                <a16:creationId xmlns:a16="http://schemas.microsoft.com/office/drawing/2014/main" id="{D345C93C-6C71-5C8E-AEBE-B0F52F1063CC}"/>
              </a:ext>
            </a:extLst>
          </p:cNvPr>
          <p:cNvSpPr>
            <a:spLocks noGrp="1"/>
          </p:cNvSpPr>
          <p:nvPr>
            <p:ph type="body" sz="half" idx="2"/>
          </p:nvPr>
        </p:nvSpPr>
        <p:spPr>
          <a:xfrm>
            <a:off x="643465" y="3043050"/>
            <a:ext cx="3517567" cy="3064505"/>
          </a:xfrm>
        </p:spPr>
        <p:txBody>
          <a:bodyPr/>
          <a:lstStyle/>
          <a:p>
            <a:r>
              <a:rPr lang="en-US" dirty="0"/>
              <a:t>Compression of adductor magnus with thumb, leg straight</a:t>
            </a:r>
          </a:p>
        </p:txBody>
      </p:sp>
    </p:spTree>
    <p:extLst>
      <p:ext uri="{BB962C8B-B14F-4D97-AF65-F5344CB8AC3E}">
        <p14:creationId xmlns:p14="http://schemas.microsoft.com/office/powerpoint/2010/main" val="2018164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014062-3E7A-F22B-5412-4AFC87CB474B}"/>
              </a:ext>
            </a:extLst>
          </p:cNvPr>
          <p:cNvSpPr>
            <a:spLocks noGrp="1"/>
          </p:cNvSpPr>
          <p:nvPr>
            <p:ph idx="1"/>
          </p:nvPr>
        </p:nvSpPr>
        <p:spPr/>
        <p:txBody>
          <a:bodyPr/>
          <a:lstStyle/>
          <a:p>
            <a:r>
              <a:rPr lang="en-US" dirty="0"/>
              <a:t>Both of these procedures may also be performed with the client lying on her side, with either the lower leg straight and the upper leg flexed at the hip and the knee, or with the upper leg straight and the lower leg flexed at the hip and the knee. However, in these positions it is not possible to work close to the attachments without contacting the genitals.</a:t>
            </a:r>
            <a:endParaRPr lang="en-CA" dirty="0"/>
          </a:p>
        </p:txBody>
      </p:sp>
    </p:spTree>
    <p:extLst>
      <p:ext uri="{BB962C8B-B14F-4D97-AF65-F5344CB8AC3E}">
        <p14:creationId xmlns:p14="http://schemas.microsoft.com/office/powerpoint/2010/main" val="2851018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22AA3D-A07D-7E62-F4BB-A3E5115E50F9}"/>
              </a:ext>
            </a:extLst>
          </p:cNvPr>
          <p:cNvPicPr>
            <a:picLocks noChangeAspect="1"/>
          </p:cNvPicPr>
          <p:nvPr/>
        </p:nvPicPr>
        <p:blipFill>
          <a:blip r:embed="rId2"/>
          <a:stretch>
            <a:fillRect/>
          </a:stretch>
        </p:blipFill>
        <p:spPr>
          <a:xfrm>
            <a:off x="6966278" y="812799"/>
            <a:ext cx="2913756" cy="5294757"/>
          </a:xfrm>
          <a:prstGeom prst="rect">
            <a:avLst/>
          </a:prstGeom>
          <a:noFill/>
        </p:spPr>
      </p:pic>
      <p:sp>
        <p:nvSpPr>
          <p:cNvPr id="13" name="Text Placeholder 3">
            <a:extLst>
              <a:ext uri="{FF2B5EF4-FFF2-40B4-BE49-F238E27FC236}">
                <a16:creationId xmlns:a16="http://schemas.microsoft.com/office/drawing/2014/main" id="{A3D13AF7-C35A-2D6A-4380-1D2EAC624B23}"/>
              </a:ext>
            </a:extLst>
          </p:cNvPr>
          <p:cNvSpPr>
            <a:spLocks noGrp="1"/>
          </p:cNvSpPr>
          <p:nvPr>
            <p:ph type="body" sz="half" idx="2"/>
          </p:nvPr>
        </p:nvSpPr>
        <p:spPr>
          <a:xfrm>
            <a:off x="643465" y="3043050"/>
            <a:ext cx="3517567" cy="3064505"/>
          </a:xfrm>
        </p:spPr>
        <p:txBody>
          <a:bodyPr/>
          <a:lstStyle/>
          <a:p>
            <a:r>
              <a:rPr lang="en-US" dirty="0"/>
              <a:t>Stripping of adductors with client side-lying, lower leg straight</a:t>
            </a:r>
          </a:p>
        </p:txBody>
      </p:sp>
    </p:spTree>
    <p:extLst>
      <p:ext uri="{BB962C8B-B14F-4D97-AF65-F5344CB8AC3E}">
        <p14:creationId xmlns:p14="http://schemas.microsoft.com/office/powerpoint/2010/main" val="3311733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7F5AB3-58EB-4AEC-9ABA-64CC064F5064}"/>
              </a:ext>
            </a:extLst>
          </p:cNvPr>
          <p:cNvPicPr>
            <a:picLocks noChangeAspect="1"/>
          </p:cNvPicPr>
          <p:nvPr/>
        </p:nvPicPr>
        <p:blipFill>
          <a:blip r:embed="rId2"/>
          <a:stretch>
            <a:fillRect/>
          </a:stretch>
        </p:blipFill>
        <p:spPr>
          <a:xfrm>
            <a:off x="5458984" y="1093028"/>
            <a:ext cx="5928344" cy="4734298"/>
          </a:xfrm>
          <a:prstGeom prst="rect">
            <a:avLst/>
          </a:prstGeom>
          <a:noFill/>
        </p:spPr>
      </p:pic>
      <p:sp>
        <p:nvSpPr>
          <p:cNvPr id="13" name="Text Placeholder 3">
            <a:extLst>
              <a:ext uri="{FF2B5EF4-FFF2-40B4-BE49-F238E27FC236}">
                <a16:creationId xmlns:a16="http://schemas.microsoft.com/office/drawing/2014/main" id="{ECDE8A09-EC0B-D412-9657-2FDC2830DB56}"/>
              </a:ext>
            </a:extLst>
          </p:cNvPr>
          <p:cNvSpPr>
            <a:spLocks noGrp="1"/>
          </p:cNvSpPr>
          <p:nvPr>
            <p:ph type="body" sz="half" idx="2"/>
          </p:nvPr>
        </p:nvSpPr>
        <p:spPr>
          <a:xfrm>
            <a:off x="643465" y="3043050"/>
            <a:ext cx="3517567" cy="3064505"/>
          </a:xfrm>
        </p:spPr>
        <p:txBody>
          <a:bodyPr/>
          <a:lstStyle/>
          <a:p>
            <a:r>
              <a:rPr lang="en-US" dirty="0"/>
              <a:t>Stripping of adductors with client side-lying, upper leg straight</a:t>
            </a:r>
          </a:p>
        </p:txBody>
      </p:sp>
    </p:spTree>
    <p:extLst>
      <p:ext uri="{BB962C8B-B14F-4D97-AF65-F5344CB8AC3E}">
        <p14:creationId xmlns:p14="http://schemas.microsoft.com/office/powerpoint/2010/main" val="10726185"/>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37</TotalTime>
  <Words>1098</Words>
  <Application>Microsoft Office PowerPoint</Application>
  <PresentationFormat>Widescreen</PresentationFormat>
  <Paragraphs>74</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Bookman Old Style</vt:lpstr>
      <vt:lpstr>Calibri</vt:lpstr>
      <vt:lpstr>Franklin Gothic Book</vt:lpstr>
      <vt:lpstr>Custom</vt:lpstr>
      <vt:lpstr>Massage Techniques 9C</vt:lpstr>
      <vt:lpstr>Muscles of the medial thigh (hip adductors) </vt:lpstr>
      <vt:lpstr>PowerPoint Presentation</vt:lpstr>
      <vt:lpstr>PowerPoint Presentation</vt:lpstr>
      <vt:lpstr>Adductor Magnus ad-DUCK-ter MAG-nus Etymology Latin ad, toward + ducere, pull + magnus, large</vt:lpstr>
      <vt:lpstr>PowerPoint Presentation</vt:lpstr>
      <vt:lpstr>Adductor Longus ad-DUCK-ter LONG-gus Etymology Latin ad, toward + ducere, pull + longus, long</vt:lpstr>
      <vt:lpstr>PowerPoint Presentation</vt:lpstr>
      <vt:lpstr>Adductor Brevis ad-DUCK-ter BREV-is Etymology Latin ad, toward + ducere, pull + brevis, short</vt:lpstr>
      <vt:lpstr>PowerPoint Presentation</vt:lpstr>
      <vt:lpstr>Pectineus peck-TIN-ee-us Etymology Latin pecten, comb</vt:lpstr>
      <vt:lpstr>PowerPoint Presentation</vt:lpstr>
      <vt:lpstr>Gracilis GRASS-ill-iss, gra-SILL-iss Etymology Latin gracilis, slender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2026-05-07T00:49:56Z</dcterms:created>
  <dcterms:modified xsi:type="dcterms:W3CDTF">2026-05-07T01:27:10Z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