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78" r:id="rId7"/>
    <p:sldId id="260" r:id="rId8"/>
    <p:sldId id="281" r:id="rId9"/>
    <p:sldId id="264" r:id="rId10"/>
    <p:sldId id="282" r:id="rId11"/>
    <p:sldId id="265" r:id="rId12"/>
    <p:sldId id="279" r:id="rId13"/>
    <p:sldId id="266" r:id="rId14"/>
    <p:sldId id="267" r:id="rId15"/>
    <p:sldId id="268" r:id="rId16"/>
    <p:sldId id="280" r:id="rId17"/>
    <p:sldId id="269" r:id="rId18"/>
    <p:sldId id="276" r:id="rId19"/>
    <p:sldId id="277" r:id="rId20"/>
    <p:sldId id="270" r:id="rId21"/>
    <p:sldId id="275" r:id="rId22"/>
    <p:sldId id="271" r:id="rId23"/>
    <p:sldId id="263" r:id="rId24"/>
    <p:sldId id="272" r:id="rId25"/>
    <p:sldId id="262" r:id="rId26"/>
    <p:sldId id="273" r:id="rId27"/>
    <p:sldId id="261" r:id="rId28"/>
    <p:sldId id="2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5F13"/>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5/5/2026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5/5/2026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5/5/2026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5/5/2026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5/5/2026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5/5/2026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5/5/2026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5/5/2026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5/5/2026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5/5/2026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5/5/2026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5/5/2026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BFC681-D6BD-D590-E73A-16CA97F73482}"/>
              </a:ext>
            </a:extLst>
          </p:cNvPr>
          <p:cNvPicPr>
            <a:picLocks noChangeAspect="1"/>
          </p:cNvPicPr>
          <p:nvPr/>
        </p:nvPicPr>
        <p:blipFill>
          <a:blip r:embed="rId2">
            <a:extLst>
              <a:ext uri="{28A0092B-C50C-407E-A947-70E740481C1C}">
                <a14:useLocalDpi xmlns:a14="http://schemas.microsoft.com/office/drawing/2010/main" val="0"/>
              </a:ext>
            </a:extLst>
          </a:blip>
          <a:srcRect t="23140" b="997"/>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9B</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Muscles of the Posterior Thigh (Hamstrings)</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5164-FF13-88FC-927F-3FD305A5CEC2}"/>
              </a:ext>
            </a:extLst>
          </p:cNvPr>
          <p:cNvSpPr>
            <a:spLocks noGrp="1"/>
          </p:cNvSpPr>
          <p:nvPr>
            <p:ph type="title"/>
          </p:nvPr>
        </p:nvSpPr>
        <p:spPr/>
        <p:txBody>
          <a:bodyPr>
            <a:normAutofit/>
          </a:bodyPr>
          <a:lstStyle/>
          <a:p>
            <a:r>
              <a:rPr lang="en-US" sz="3200" dirty="0">
                <a:solidFill>
                  <a:schemeClr val="tx1"/>
                </a:solidFill>
              </a:rPr>
              <a:t>Muscles of the Posterior Thigh (Hamstrings)</a:t>
            </a:r>
            <a:br>
              <a:rPr lang="en-US" sz="3200" dirty="0">
                <a:solidFill>
                  <a:schemeClr val="tx1"/>
                </a:solidFill>
              </a:rPr>
            </a:br>
            <a:endParaRPr lang="en-CA" sz="3200" dirty="0">
              <a:solidFill>
                <a:schemeClr val="tx1"/>
              </a:solidFill>
            </a:endParaRPr>
          </a:p>
        </p:txBody>
      </p:sp>
      <p:sp>
        <p:nvSpPr>
          <p:cNvPr id="3" name="Content Placeholder 2">
            <a:extLst>
              <a:ext uri="{FF2B5EF4-FFF2-40B4-BE49-F238E27FC236}">
                <a16:creationId xmlns:a16="http://schemas.microsoft.com/office/drawing/2014/main" id="{F80E975E-6C80-5999-CF82-8D99D155B53D}"/>
              </a:ext>
            </a:extLst>
          </p:cNvPr>
          <p:cNvSpPr>
            <a:spLocks noGrp="1"/>
          </p:cNvSpPr>
          <p:nvPr>
            <p:ph idx="1"/>
          </p:nvPr>
        </p:nvSpPr>
        <p:spPr/>
        <p:txBody>
          <a:bodyPr/>
          <a:lstStyle/>
          <a:p>
            <a:r>
              <a:rPr lang="en-CA" b="1" i="1" dirty="0"/>
              <a:t>Overview</a:t>
            </a:r>
          </a:p>
          <a:p>
            <a:r>
              <a:rPr lang="en-US" dirty="0"/>
              <a:t>From the word ham, denoting the buttock and back of the thigh, hamstrings is an old term for the muscles of the posterior thigh, comprising the long head of biceps, the semitendinosus, and the semimembranosus muscles. Note that these muscles cross both the hip and knee joints and are therefore important in both movement and stabilization of these joints.</a:t>
            </a:r>
            <a:endParaRPr lang="en-CA" dirty="0"/>
          </a:p>
        </p:txBody>
      </p:sp>
    </p:spTree>
    <p:extLst>
      <p:ext uri="{BB962C8B-B14F-4D97-AF65-F5344CB8AC3E}">
        <p14:creationId xmlns:p14="http://schemas.microsoft.com/office/powerpoint/2010/main" val="3552412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6BB09-4C79-F2B5-A4FA-BDBCEE31832A}"/>
              </a:ext>
            </a:extLst>
          </p:cNvPr>
          <p:cNvSpPr>
            <a:spLocks noGrp="1"/>
          </p:cNvSpPr>
          <p:nvPr>
            <p:ph type="title"/>
          </p:nvPr>
        </p:nvSpPr>
        <p:spPr/>
        <p:txBody>
          <a:bodyPr>
            <a:normAutofit/>
          </a:bodyPr>
          <a:lstStyle/>
          <a:p>
            <a:r>
              <a:rPr lang="es-ES" sz="3600" dirty="0" err="1">
                <a:solidFill>
                  <a:srgbClr val="E75F13"/>
                </a:solidFill>
              </a:rPr>
              <a:t>Semitendinosus</a:t>
            </a:r>
            <a:r>
              <a:rPr lang="es-ES" sz="3600" dirty="0">
                <a:solidFill>
                  <a:srgbClr val="E75F13"/>
                </a:solidFill>
              </a:rPr>
              <a:t> SEM-i-ten-di-NO-sus</a:t>
            </a:r>
            <a:br>
              <a:rPr lang="es-ES" dirty="0"/>
            </a:br>
            <a:r>
              <a:rPr lang="es-ES" sz="2200" dirty="0" err="1"/>
              <a:t>Etymology</a:t>
            </a:r>
            <a:r>
              <a:rPr lang="es-ES" sz="2200" dirty="0"/>
              <a:t> </a:t>
            </a:r>
            <a:r>
              <a:rPr lang="es-ES" sz="2200" dirty="0" err="1"/>
              <a:t>Latin</a:t>
            </a:r>
            <a:r>
              <a:rPr lang="es-ES" sz="2200" dirty="0"/>
              <a:t> semi, </a:t>
            </a:r>
            <a:r>
              <a:rPr lang="es-ES" sz="2200" dirty="0" err="1"/>
              <a:t>half</a:t>
            </a:r>
            <a:r>
              <a:rPr lang="es-ES" sz="2200" dirty="0"/>
              <a:t> + </a:t>
            </a:r>
            <a:r>
              <a:rPr lang="es-ES" sz="2200" dirty="0" err="1"/>
              <a:t>tendinosus</a:t>
            </a:r>
            <a:r>
              <a:rPr lang="es-ES" sz="2200" dirty="0"/>
              <a:t>, </a:t>
            </a:r>
            <a:r>
              <a:rPr lang="es-ES" sz="2200" dirty="0" err="1"/>
              <a:t>tendinous</a:t>
            </a:r>
            <a:endParaRPr lang="en-CA" sz="2200" dirty="0"/>
          </a:p>
        </p:txBody>
      </p:sp>
      <p:sp>
        <p:nvSpPr>
          <p:cNvPr id="3" name="Content Placeholder 2">
            <a:extLst>
              <a:ext uri="{FF2B5EF4-FFF2-40B4-BE49-F238E27FC236}">
                <a16:creationId xmlns:a16="http://schemas.microsoft.com/office/drawing/2014/main" id="{C3DF85DE-1E28-0496-4F78-F3FF69ED80F1}"/>
              </a:ext>
            </a:extLst>
          </p:cNvPr>
          <p:cNvSpPr>
            <a:spLocks noGrp="1"/>
          </p:cNvSpPr>
          <p:nvPr>
            <p:ph idx="1"/>
          </p:nvPr>
        </p:nvSpPr>
        <p:spPr/>
        <p:txBody>
          <a:bodyPr>
            <a:normAutofit lnSpcReduction="10000"/>
          </a:bodyPr>
          <a:lstStyle/>
          <a:p>
            <a:r>
              <a:rPr lang="en-CA" b="1" dirty="0"/>
              <a:t>Attachments. </a:t>
            </a:r>
            <a:r>
              <a:rPr lang="en-US" dirty="0"/>
              <a:t>Superiorly, to the ischial tuberosity. Inferiorly, to the medial surface of the superior fourth of the shaft of the tibia</a:t>
            </a:r>
          </a:p>
          <a:p>
            <a:r>
              <a:rPr lang="en-CA" b="1" dirty="0"/>
              <a:t>Palpation. </a:t>
            </a:r>
            <a:r>
              <a:rPr lang="en-US" dirty="0"/>
              <a:t>The hamstrings, like quadriceps femoris, are easy to palpate but difficult to distinguish. Biceps femoris can be followed on the lateral side to its attachment to the head of the fibula. Semimembranosus can be followed to its attachment to the medial condyle of the tibia. </a:t>
            </a:r>
            <a:r>
              <a:rPr lang="en-US" dirty="0" err="1"/>
              <a:t>Semitendi-nosus</a:t>
            </a:r>
            <a:r>
              <a:rPr lang="en-US" dirty="0"/>
              <a:t> is difficult to distinguish at its inferior attachment to the tibia. The superior heads of the hamstrings can be felt underneath the ischial tuberosity. Biceps femoris and </a:t>
            </a:r>
            <a:r>
              <a:rPr lang="en-CA" dirty="0"/>
              <a:t>semimembranosus are bipennate; semitendinosus is unipennate.</a:t>
            </a:r>
          </a:p>
          <a:p>
            <a:r>
              <a:rPr lang="en-CA" b="1" dirty="0"/>
              <a:t>Action. </a:t>
            </a:r>
            <a:r>
              <a:rPr lang="en-US" dirty="0"/>
              <a:t>Extends hip; flexes knee and rotates it medially when flexed</a:t>
            </a:r>
          </a:p>
          <a:p>
            <a:r>
              <a:rPr lang="en-CA" b="1" dirty="0"/>
              <a:t>Referral Areas. </a:t>
            </a:r>
            <a:r>
              <a:rPr lang="en-US" dirty="0"/>
              <a:t>Over the back of the leg from the buttock to the mid-calf</a:t>
            </a:r>
            <a:endParaRPr lang="en-CA" dirty="0"/>
          </a:p>
        </p:txBody>
      </p:sp>
    </p:spTree>
    <p:extLst>
      <p:ext uri="{BB962C8B-B14F-4D97-AF65-F5344CB8AC3E}">
        <p14:creationId xmlns:p14="http://schemas.microsoft.com/office/powerpoint/2010/main" val="66566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BCB1B5-5D2A-C352-6BFA-D8039E3740C3}"/>
              </a:ext>
            </a:extLst>
          </p:cNvPr>
          <p:cNvPicPr>
            <a:picLocks noChangeAspect="1"/>
          </p:cNvPicPr>
          <p:nvPr/>
        </p:nvPicPr>
        <p:blipFill>
          <a:blip r:embed="rId2"/>
          <a:stretch>
            <a:fillRect/>
          </a:stretch>
        </p:blipFill>
        <p:spPr>
          <a:xfrm>
            <a:off x="6384675" y="812799"/>
            <a:ext cx="4076962" cy="5294757"/>
          </a:xfrm>
          <a:prstGeom prst="rect">
            <a:avLst/>
          </a:prstGeom>
          <a:noFill/>
        </p:spPr>
      </p:pic>
      <p:sp>
        <p:nvSpPr>
          <p:cNvPr id="12" name="Text Placeholder 3">
            <a:extLst>
              <a:ext uri="{FF2B5EF4-FFF2-40B4-BE49-F238E27FC236}">
                <a16:creationId xmlns:a16="http://schemas.microsoft.com/office/drawing/2014/main" id="{779B774A-8357-7833-0A88-A4ACCC6A28B4}"/>
              </a:ext>
            </a:extLst>
          </p:cNvPr>
          <p:cNvSpPr>
            <a:spLocks noGrp="1"/>
          </p:cNvSpPr>
          <p:nvPr>
            <p:ph type="body" sz="half" idx="2"/>
          </p:nvPr>
        </p:nvSpPr>
        <p:spPr>
          <a:xfrm>
            <a:off x="643465" y="3043050"/>
            <a:ext cx="3517567" cy="3064505"/>
          </a:xfrm>
        </p:spPr>
        <p:txBody>
          <a:bodyPr/>
          <a:lstStyle/>
          <a:p>
            <a:r>
              <a:rPr lang="en-CA" dirty="0"/>
              <a:t>Anatomy of semitendinosus</a:t>
            </a:r>
          </a:p>
          <a:p>
            <a:endParaRPr lang="en-US" dirty="0"/>
          </a:p>
        </p:txBody>
      </p:sp>
    </p:spTree>
    <p:extLst>
      <p:ext uri="{BB962C8B-B14F-4D97-AF65-F5344CB8AC3E}">
        <p14:creationId xmlns:p14="http://schemas.microsoft.com/office/powerpoint/2010/main" val="154385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80A7-6673-20AA-B784-460C73BAC433}"/>
              </a:ext>
            </a:extLst>
          </p:cNvPr>
          <p:cNvSpPr>
            <a:spLocks noGrp="1"/>
          </p:cNvSpPr>
          <p:nvPr>
            <p:ph type="title"/>
          </p:nvPr>
        </p:nvSpPr>
        <p:spPr/>
        <p:txBody>
          <a:bodyPr>
            <a:normAutofit/>
          </a:bodyPr>
          <a:lstStyle/>
          <a:p>
            <a:r>
              <a:rPr lang="pt-BR" sz="3600" dirty="0">
                <a:solidFill>
                  <a:srgbClr val="E75F13"/>
                </a:solidFill>
              </a:rPr>
              <a:t>Semimembranosus SEM-i-mem-bra-NO-sus</a:t>
            </a:r>
            <a:br>
              <a:rPr lang="pt-BR" dirty="0"/>
            </a:br>
            <a:r>
              <a:rPr lang="pt-BR" sz="2200" dirty="0"/>
              <a:t>Etymology Latin semi, half + membranosus, membranous</a:t>
            </a:r>
            <a:endParaRPr lang="en-CA" sz="2200" dirty="0"/>
          </a:p>
        </p:txBody>
      </p:sp>
      <p:sp>
        <p:nvSpPr>
          <p:cNvPr id="3" name="Content Placeholder 2">
            <a:extLst>
              <a:ext uri="{FF2B5EF4-FFF2-40B4-BE49-F238E27FC236}">
                <a16:creationId xmlns:a16="http://schemas.microsoft.com/office/drawing/2014/main" id="{C636D4A6-4AF6-B39E-900D-9CF8AD34E11E}"/>
              </a:ext>
            </a:extLst>
          </p:cNvPr>
          <p:cNvSpPr>
            <a:spLocks noGrp="1"/>
          </p:cNvSpPr>
          <p:nvPr>
            <p:ph idx="1"/>
          </p:nvPr>
        </p:nvSpPr>
        <p:spPr/>
        <p:txBody>
          <a:bodyPr>
            <a:normAutofit/>
          </a:bodyPr>
          <a:lstStyle/>
          <a:p>
            <a:r>
              <a:rPr lang="en-CA" b="1" dirty="0"/>
              <a:t>Attachments. </a:t>
            </a:r>
            <a:r>
              <a:rPr lang="en-US" dirty="0"/>
              <a:t>Superiorly, to the ischial tuberosity. Inferiorly, to the posterior aspect of the medial condyle of the tibia</a:t>
            </a:r>
          </a:p>
          <a:p>
            <a:r>
              <a:rPr lang="en-CA" b="1" dirty="0"/>
              <a:t>Palpation. </a:t>
            </a:r>
            <a:r>
              <a:rPr lang="en-CA" dirty="0"/>
              <a:t>See semitendinosus</a:t>
            </a:r>
          </a:p>
          <a:p>
            <a:r>
              <a:rPr lang="en-CA" b="1" dirty="0"/>
              <a:t>Action. </a:t>
            </a:r>
            <a:r>
              <a:rPr lang="en-US" dirty="0"/>
              <a:t>Flexes knee and rotates knee medially when flexed; contributes to the stability of extended knee by making capsule of knee joint tense; extends hip</a:t>
            </a:r>
          </a:p>
          <a:p>
            <a:r>
              <a:rPr lang="en-CA" b="1" dirty="0"/>
              <a:t>Referral Areas. </a:t>
            </a:r>
            <a:r>
              <a:rPr lang="en-US" dirty="0"/>
              <a:t>Over the back of the leg from the buttock to the mid-calf</a:t>
            </a:r>
            <a:endParaRPr lang="en-CA" dirty="0"/>
          </a:p>
        </p:txBody>
      </p:sp>
    </p:spTree>
    <p:extLst>
      <p:ext uri="{BB962C8B-B14F-4D97-AF65-F5344CB8AC3E}">
        <p14:creationId xmlns:p14="http://schemas.microsoft.com/office/powerpoint/2010/main" val="254695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429B75-80B3-FC62-394D-397CF7DB0CE2}"/>
              </a:ext>
            </a:extLst>
          </p:cNvPr>
          <p:cNvPicPr>
            <a:picLocks noChangeAspect="1"/>
          </p:cNvPicPr>
          <p:nvPr/>
        </p:nvPicPr>
        <p:blipFill>
          <a:blip r:embed="rId2"/>
          <a:stretch>
            <a:fillRect/>
          </a:stretch>
        </p:blipFill>
        <p:spPr>
          <a:xfrm>
            <a:off x="6074356" y="812799"/>
            <a:ext cx="4697600" cy="5294757"/>
          </a:xfrm>
          <a:prstGeom prst="rect">
            <a:avLst/>
          </a:prstGeom>
          <a:noFill/>
        </p:spPr>
      </p:pic>
      <p:sp>
        <p:nvSpPr>
          <p:cNvPr id="13" name="Text Placeholder 3">
            <a:extLst>
              <a:ext uri="{FF2B5EF4-FFF2-40B4-BE49-F238E27FC236}">
                <a16:creationId xmlns:a16="http://schemas.microsoft.com/office/drawing/2014/main" id="{87EB7E30-CEDB-A638-7E58-3DD9ED59ED9B}"/>
              </a:ext>
            </a:extLst>
          </p:cNvPr>
          <p:cNvSpPr>
            <a:spLocks noGrp="1"/>
          </p:cNvSpPr>
          <p:nvPr>
            <p:ph type="body" sz="half" idx="2"/>
          </p:nvPr>
        </p:nvSpPr>
        <p:spPr>
          <a:xfrm>
            <a:off x="643465" y="3043050"/>
            <a:ext cx="3517567" cy="3064505"/>
          </a:xfrm>
        </p:spPr>
        <p:txBody>
          <a:bodyPr/>
          <a:lstStyle/>
          <a:p>
            <a:r>
              <a:rPr lang="en-CA" dirty="0"/>
              <a:t>Anatomy of semimembranosus</a:t>
            </a:r>
            <a:endParaRPr lang="en-US" dirty="0"/>
          </a:p>
        </p:txBody>
      </p:sp>
    </p:spTree>
    <p:extLst>
      <p:ext uri="{BB962C8B-B14F-4D97-AF65-F5344CB8AC3E}">
        <p14:creationId xmlns:p14="http://schemas.microsoft.com/office/powerpoint/2010/main" val="2716249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4C0F-D0CF-9AEB-5ACF-A7F1EC7A81E5}"/>
              </a:ext>
            </a:extLst>
          </p:cNvPr>
          <p:cNvSpPr>
            <a:spLocks noGrp="1"/>
          </p:cNvSpPr>
          <p:nvPr>
            <p:ph type="title"/>
          </p:nvPr>
        </p:nvSpPr>
        <p:spPr/>
        <p:txBody>
          <a:bodyPr>
            <a:normAutofit/>
          </a:bodyPr>
          <a:lstStyle/>
          <a:p>
            <a:r>
              <a:rPr lang="en-US" sz="3600" dirty="0">
                <a:solidFill>
                  <a:srgbClr val="E75F13"/>
                </a:solidFill>
              </a:rPr>
              <a:t>Biceps Femoris BUY-seps </a:t>
            </a:r>
            <a:r>
              <a:rPr lang="en-US" sz="3600" dirty="0" err="1">
                <a:solidFill>
                  <a:srgbClr val="E75F13"/>
                </a:solidFill>
              </a:rPr>
              <a:t>fe</a:t>
            </a:r>
            <a:r>
              <a:rPr lang="en-US" sz="3600" dirty="0">
                <a:solidFill>
                  <a:srgbClr val="E75F13"/>
                </a:solidFill>
              </a:rPr>
              <a:t>-MORE-is</a:t>
            </a:r>
            <a:br>
              <a:rPr lang="en-US" dirty="0"/>
            </a:br>
            <a:r>
              <a:rPr lang="en-US" sz="2200" dirty="0"/>
              <a:t>Etymology Latin biceps, two-headed + femoris, of the femur</a:t>
            </a:r>
            <a:endParaRPr lang="en-CA" sz="2200" dirty="0"/>
          </a:p>
        </p:txBody>
      </p:sp>
      <p:sp>
        <p:nvSpPr>
          <p:cNvPr id="3" name="Content Placeholder 2">
            <a:extLst>
              <a:ext uri="{FF2B5EF4-FFF2-40B4-BE49-F238E27FC236}">
                <a16:creationId xmlns:a16="http://schemas.microsoft.com/office/drawing/2014/main" id="{463CEA46-1C06-5065-32AC-3A53FD523E88}"/>
              </a:ext>
            </a:extLst>
          </p:cNvPr>
          <p:cNvSpPr>
            <a:spLocks noGrp="1"/>
          </p:cNvSpPr>
          <p:nvPr>
            <p:ph idx="1"/>
          </p:nvPr>
        </p:nvSpPr>
        <p:spPr/>
        <p:txBody>
          <a:bodyPr>
            <a:normAutofit/>
          </a:bodyPr>
          <a:lstStyle/>
          <a:p>
            <a:r>
              <a:rPr lang="en-CA" b="1" dirty="0"/>
              <a:t>Attachments. </a:t>
            </a:r>
            <a:r>
              <a:rPr lang="en-US" dirty="0"/>
              <a:t>Superiorly, the long head to the ischial tuberosity, the short head to the lower half of the lateral lip of </a:t>
            </a:r>
            <a:r>
              <a:rPr lang="en-CA" dirty="0" err="1"/>
              <a:t>linea</a:t>
            </a:r>
            <a:r>
              <a:rPr lang="en-CA" dirty="0"/>
              <a:t> aspera. </a:t>
            </a:r>
            <a:r>
              <a:rPr lang="en-US" dirty="0"/>
              <a:t>Inferiorly, to the head of the fibula</a:t>
            </a:r>
          </a:p>
          <a:p>
            <a:r>
              <a:rPr lang="en-CA" b="1" dirty="0"/>
              <a:t>Palpation. </a:t>
            </a:r>
            <a:r>
              <a:rPr lang="en-CA" dirty="0"/>
              <a:t>See semitendinosus</a:t>
            </a:r>
          </a:p>
          <a:p>
            <a:r>
              <a:rPr lang="en-CA" b="1" dirty="0"/>
              <a:t>Action. </a:t>
            </a:r>
            <a:r>
              <a:rPr lang="en-US" dirty="0"/>
              <a:t>Flexes knee and rotates flexed knee laterally; long head extends hip</a:t>
            </a:r>
          </a:p>
          <a:p>
            <a:r>
              <a:rPr lang="en-CA" b="1" dirty="0"/>
              <a:t>Referral Areas. </a:t>
            </a:r>
            <a:r>
              <a:rPr lang="en-US" dirty="0"/>
              <a:t>Over the back of the leg from the buttock to the mid-calf</a:t>
            </a:r>
            <a:endParaRPr lang="en-CA" dirty="0"/>
          </a:p>
        </p:txBody>
      </p:sp>
    </p:spTree>
    <p:extLst>
      <p:ext uri="{BB962C8B-B14F-4D97-AF65-F5344CB8AC3E}">
        <p14:creationId xmlns:p14="http://schemas.microsoft.com/office/powerpoint/2010/main" val="3271137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B81156-B71B-F65E-763C-D8B90D1BDF31}"/>
              </a:ext>
            </a:extLst>
          </p:cNvPr>
          <p:cNvPicPr>
            <a:picLocks noChangeAspect="1"/>
          </p:cNvPicPr>
          <p:nvPr/>
        </p:nvPicPr>
        <p:blipFill>
          <a:blip r:embed="rId2"/>
          <a:stretch>
            <a:fillRect/>
          </a:stretch>
        </p:blipFill>
        <p:spPr>
          <a:xfrm>
            <a:off x="5463933" y="812799"/>
            <a:ext cx="5918445" cy="5294757"/>
          </a:xfrm>
          <a:prstGeom prst="rect">
            <a:avLst/>
          </a:prstGeom>
          <a:noFill/>
        </p:spPr>
      </p:pic>
      <p:sp>
        <p:nvSpPr>
          <p:cNvPr id="13" name="Text Placeholder 3">
            <a:extLst>
              <a:ext uri="{FF2B5EF4-FFF2-40B4-BE49-F238E27FC236}">
                <a16:creationId xmlns:a16="http://schemas.microsoft.com/office/drawing/2014/main" id="{3585836F-585C-1F49-0E60-8CC453742829}"/>
              </a:ext>
            </a:extLst>
          </p:cNvPr>
          <p:cNvSpPr>
            <a:spLocks noGrp="1"/>
          </p:cNvSpPr>
          <p:nvPr>
            <p:ph type="body" sz="half" idx="2"/>
          </p:nvPr>
        </p:nvSpPr>
        <p:spPr>
          <a:xfrm>
            <a:off x="643465" y="3043050"/>
            <a:ext cx="3517567" cy="3064505"/>
          </a:xfrm>
        </p:spPr>
        <p:txBody>
          <a:bodyPr/>
          <a:lstStyle/>
          <a:p>
            <a:r>
              <a:rPr lang="en-CA" dirty="0"/>
              <a:t>Anatomy of biceps femoris</a:t>
            </a:r>
            <a:endParaRPr lang="en-US" dirty="0"/>
          </a:p>
        </p:txBody>
      </p:sp>
    </p:spTree>
    <p:extLst>
      <p:ext uri="{BB962C8B-B14F-4D97-AF65-F5344CB8AC3E}">
        <p14:creationId xmlns:p14="http://schemas.microsoft.com/office/powerpoint/2010/main" val="1996297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AE647C-4B7C-48A0-7834-E92DF3468260}"/>
              </a:ext>
            </a:extLst>
          </p:cNvPr>
          <p:cNvSpPr>
            <a:spLocks noGrp="1"/>
          </p:cNvSpPr>
          <p:nvPr>
            <p:ph idx="1"/>
          </p:nvPr>
        </p:nvSpPr>
        <p:spPr/>
        <p:txBody>
          <a:bodyPr>
            <a:normAutofit lnSpcReduction="10000"/>
          </a:bodyPr>
          <a:lstStyle/>
          <a:p>
            <a:r>
              <a:rPr lang="en-CA" b="1" dirty="0">
                <a:solidFill>
                  <a:srgbClr val="E75F13"/>
                </a:solidFill>
              </a:rPr>
              <a:t>Manual Therapy for Hamstrings</a:t>
            </a:r>
          </a:p>
          <a:p>
            <a:r>
              <a:rPr lang="en-CA" b="1" i="1" dirty="0"/>
              <a:t>Stripping. </a:t>
            </a:r>
            <a:r>
              <a:rPr lang="en-CA" dirty="0"/>
              <a:t>The client lies prone. </a:t>
            </a:r>
            <a:r>
              <a:rPr lang="en-US" dirty="0"/>
              <a:t>The therapist stands beside the client at the calves. Place the fingertips, heel of the hand, forearm, or knuckles on the medial aspect of the hamstrings just </a:t>
            </a:r>
            <a:r>
              <a:rPr lang="en-CA" dirty="0"/>
              <a:t>superior to the knee.</a:t>
            </a:r>
          </a:p>
          <a:p>
            <a:pPr marL="0" indent="0">
              <a:buNone/>
            </a:pPr>
            <a:r>
              <a:rPr lang="en-US" dirty="0"/>
              <a:t>Pressing firmly into the tissue, slide along the muscle to its attachment on the ischial tuberosity</a:t>
            </a:r>
            <a:r>
              <a:rPr lang="en-CA" dirty="0"/>
              <a:t>.</a:t>
            </a:r>
          </a:p>
          <a:p>
            <a:r>
              <a:rPr lang="en-US" dirty="0"/>
              <a:t>Beginning in the center, repeat this procedure.</a:t>
            </a:r>
          </a:p>
          <a:p>
            <a:r>
              <a:rPr lang="en-US" dirty="0"/>
              <a:t>Repeat the same procedure on the lateral aspect.</a:t>
            </a:r>
          </a:p>
          <a:p>
            <a:r>
              <a:rPr lang="en-CA" b="1" dirty="0"/>
              <a:t>Caution. </a:t>
            </a:r>
            <a:r>
              <a:rPr lang="en-US" dirty="0"/>
              <a:t>At the beginning of the above procedure, avoid pressure into the popliteal space behind the knee.</a:t>
            </a:r>
            <a:endParaRPr lang="en-CA" dirty="0"/>
          </a:p>
        </p:txBody>
      </p:sp>
    </p:spTree>
    <p:extLst>
      <p:ext uri="{BB962C8B-B14F-4D97-AF65-F5344CB8AC3E}">
        <p14:creationId xmlns:p14="http://schemas.microsoft.com/office/powerpoint/2010/main" val="4048996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1DD298-4FD3-80E9-7EBA-6A4A812107E9}"/>
              </a:ext>
            </a:extLst>
          </p:cNvPr>
          <p:cNvPicPr>
            <a:picLocks noChangeAspect="1"/>
          </p:cNvPicPr>
          <p:nvPr/>
        </p:nvPicPr>
        <p:blipFill>
          <a:blip r:embed="rId2"/>
          <a:stretch>
            <a:fillRect/>
          </a:stretch>
        </p:blipFill>
        <p:spPr>
          <a:xfrm>
            <a:off x="6854945" y="812799"/>
            <a:ext cx="3136421" cy="5294757"/>
          </a:xfrm>
          <a:prstGeom prst="rect">
            <a:avLst/>
          </a:prstGeom>
          <a:noFill/>
        </p:spPr>
      </p:pic>
      <p:sp>
        <p:nvSpPr>
          <p:cNvPr id="13" name="Text Placeholder 3">
            <a:extLst>
              <a:ext uri="{FF2B5EF4-FFF2-40B4-BE49-F238E27FC236}">
                <a16:creationId xmlns:a16="http://schemas.microsoft.com/office/drawing/2014/main" id="{618A60F7-B653-1C89-219A-0EAA32924D01}"/>
              </a:ext>
            </a:extLst>
          </p:cNvPr>
          <p:cNvSpPr>
            <a:spLocks noGrp="1"/>
          </p:cNvSpPr>
          <p:nvPr>
            <p:ph type="body" sz="half" idx="2"/>
          </p:nvPr>
        </p:nvSpPr>
        <p:spPr>
          <a:xfrm>
            <a:off x="643465" y="3043050"/>
            <a:ext cx="3517567" cy="3064505"/>
          </a:xfrm>
        </p:spPr>
        <p:txBody>
          <a:bodyPr/>
          <a:lstStyle/>
          <a:p>
            <a:r>
              <a:rPr lang="en-US" dirty="0"/>
              <a:t>Stripping of medial hamstrings with the fingertips</a:t>
            </a:r>
          </a:p>
        </p:txBody>
      </p:sp>
    </p:spTree>
    <p:extLst>
      <p:ext uri="{BB962C8B-B14F-4D97-AF65-F5344CB8AC3E}">
        <p14:creationId xmlns:p14="http://schemas.microsoft.com/office/powerpoint/2010/main" val="2879077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FF7103-29F3-EB66-2F67-EAF9B108C266}"/>
              </a:ext>
            </a:extLst>
          </p:cNvPr>
          <p:cNvPicPr>
            <a:picLocks noChangeAspect="1"/>
          </p:cNvPicPr>
          <p:nvPr/>
        </p:nvPicPr>
        <p:blipFill>
          <a:blip r:embed="rId2"/>
          <a:stretch>
            <a:fillRect/>
          </a:stretch>
        </p:blipFill>
        <p:spPr>
          <a:xfrm>
            <a:off x="5534650" y="812799"/>
            <a:ext cx="5777012" cy="5294757"/>
          </a:xfrm>
          <a:prstGeom prst="rect">
            <a:avLst/>
          </a:prstGeom>
          <a:noFill/>
        </p:spPr>
      </p:pic>
      <p:sp>
        <p:nvSpPr>
          <p:cNvPr id="13" name="Text Placeholder 3">
            <a:extLst>
              <a:ext uri="{FF2B5EF4-FFF2-40B4-BE49-F238E27FC236}">
                <a16:creationId xmlns:a16="http://schemas.microsoft.com/office/drawing/2014/main" id="{35B29194-3A63-30EA-9F6A-5A77B79D2BA0}"/>
              </a:ext>
            </a:extLst>
          </p:cNvPr>
          <p:cNvSpPr>
            <a:spLocks noGrp="1"/>
          </p:cNvSpPr>
          <p:nvPr>
            <p:ph type="body" sz="half" idx="2"/>
          </p:nvPr>
        </p:nvSpPr>
        <p:spPr>
          <a:xfrm>
            <a:off x="643465" y="3043050"/>
            <a:ext cx="3517567" cy="3064505"/>
          </a:xfrm>
        </p:spPr>
        <p:txBody>
          <a:bodyPr/>
          <a:lstStyle/>
          <a:p>
            <a:r>
              <a:rPr lang="en-US" dirty="0"/>
              <a:t>Stripping of hamstrings with the forearm</a:t>
            </a:r>
          </a:p>
        </p:txBody>
      </p:sp>
    </p:spTree>
    <p:extLst>
      <p:ext uri="{BB962C8B-B14F-4D97-AF65-F5344CB8AC3E}">
        <p14:creationId xmlns:p14="http://schemas.microsoft.com/office/powerpoint/2010/main" val="391418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7F65E2-B25F-4EA8-5899-D3686ED72A5A}"/>
              </a:ext>
            </a:extLst>
          </p:cNvPr>
          <p:cNvPicPr>
            <a:picLocks noChangeAspect="1"/>
          </p:cNvPicPr>
          <p:nvPr/>
        </p:nvPicPr>
        <p:blipFill>
          <a:blip r:embed="rId2"/>
          <a:stretch>
            <a:fillRect/>
          </a:stretch>
        </p:blipFill>
        <p:spPr>
          <a:xfrm>
            <a:off x="6673327" y="812799"/>
            <a:ext cx="3499658" cy="5294757"/>
          </a:xfrm>
          <a:prstGeom prst="rect">
            <a:avLst/>
          </a:prstGeom>
          <a:noFill/>
        </p:spPr>
      </p:pic>
      <p:sp>
        <p:nvSpPr>
          <p:cNvPr id="13" name="Text Placeholder 3">
            <a:extLst>
              <a:ext uri="{FF2B5EF4-FFF2-40B4-BE49-F238E27FC236}">
                <a16:creationId xmlns:a16="http://schemas.microsoft.com/office/drawing/2014/main" id="{D015FDB6-C455-B8CA-B44C-0B65E0615348}"/>
              </a:ext>
            </a:extLst>
          </p:cNvPr>
          <p:cNvSpPr>
            <a:spLocks noGrp="1"/>
          </p:cNvSpPr>
          <p:nvPr>
            <p:ph type="body" sz="half" idx="2"/>
          </p:nvPr>
        </p:nvSpPr>
        <p:spPr>
          <a:xfrm>
            <a:off x="643465" y="3043050"/>
            <a:ext cx="3517567" cy="3064505"/>
          </a:xfrm>
        </p:spPr>
        <p:txBody>
          <a:bodyPr/>
          <a:lstStyle/>
          <a:p>
            <a:r>
              <a:rPr lang="en-US" dirty="0"/>
              <a:t>Stripping of lateral hamstrings with the fingertips</a:t>
            </a:r>
          </a:p>
        </p:txBody>
      </p:sp>
    </p:spTree>
    <p:extLst>
      <p:ext uri="{BB962C8B-B14F-4D97-AF65-F5344CB8AC3E}">
        <p14:creationId xmlns:p14="http://schemas.microsoft.com/office/powerpoint/2010/main" val="4088874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EE123F-5868-9F05-FD9F-3B9366FE0CE6}"/>
              </a:ext>
            </a:extLst>
          </p:cNvPr>
          <p:cNvSpPr>
            <a:spLocks noGrp="1"/>
          </p:cNvSpPr>
          <p:nvPr>
            <p:ph idx="1"/>
          </p:nvPr>
        </p:nvSpPr>
        <p:spPr/>
        <p:txBody>
          <a:bodyPr/>
          <a:lstStyle/>
          <a:p>
            <a:r>
              <a:rPr lang="en-CA" b="1" i="1" dirty="0"/>
              <a:t>Compression and Cross-fiber Friction</a:t>
            </a:r>
          </a:p>
          <a:p>
            <a:r>
              <a:rPr lang="en-US" dirty="0"/>
              <a:t>Place the thumbs on the attachment of the hamstrings to the ischial tuberosity.</a:t>
            </a:r>
          </a:p>
          <a:p>
            <a:r>
              <a:rPr lang="en-US" dirty="0"/>
              <a:t>Press superiorly into the tissue and hold for release. Alternatively, move the thumbs from side to side until you feel a softening and relaxation in the tissue.</a:t>
            </a:r>
            <a:endParaRPr lang="en-CA" dirty="0"/>
          </a:p>
        </p:txBody>
      </p:sp>
    </p:spTree>
    <p:extLst>
      <p:ext uri="{BB962C8B-B14F-4D97-AF65-F5344CB8AC3E}">
        <p14:creationId xmlns:p14="http://schemas.microsoft.com/office/powerpoint/2010/main" val="2275841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BB370C-EDD1-6277-B152-DFDF658D13AF}"/>
              </a:ext>
            </a:extLst>
          </p:cNvPr>
          <p:cNvPicPr>
            <a:picLocks noChangeAspect="1"/>
          </p:cNvPicPr>
          <p:nvPr/>
        </p:nvPicPr>
        <p:blipFill>
          <a:blip r:embed="rId2"/>
          <a:stretch>
            <a:fillRect/>
          </a:stretch>
        </p:blipFill>
        <p:spPr>
          <a:xfrm>
            <a:off x="5458984" y="1250339"/>
            <a:ext cx="5928344" cy="4419676"/>
          </a:xfrm>
          <a:prstGeom prst="rect">
            <a:avLst/>
          </a:prstGeom>
          <a:noFill/>
        </p:spPr>
      </p:pic>
      <p:sp>
        <p:nvSpPr>
          <p:cNvPr id="13" name="Text Placeholder 3">
            <a:extLst>
              <a:ext uri="{FF2B5EF4-FFF2-40B4-BE49-F238E27FC236}">
                <a16:creationId xmlns:a16="http://schemas.microsoft.com/office/drawing/2014/main" id="{EE6822A2-A438-165B-6D61-D7427B0178CA}"/>
              </a:ext>
            </a:extLst>
          </p:cNvPr>
          <p:cNvSpPr>
            <a:spLocks noGrp="1"/>
          </p:cNvSpPr>
          <p:nvPr>
            <p:ph type="body" sz="half" idx="2"/>
          </p:nvPr>
        </p:nvSpPr>
        <p:spPr>
          <a:xfrm>
            <a:off x="643465" y="3043050"/>
            <a:ext cx="3517567" cy="3064505"/>
          </a:xfrm>
        </p:spPr>
        <p:txBody>
          <a:bodyPr/>
          <a:lstStyle/>
          <a:p>
            <a:r>
              <a:rPr lang="en-US" dirty="0"/>
              <a:t>Compression of hamstring attachments against the ischial tuberosity</a:t>
            </a:r>
          </a:p>
        </p:txBody>
      </p:sp>
    </p:spTree>
    <p:extLst>
      <p:ext uri="{BB962C8B-B14F-4D97-AF65-F5344CB8AC3E}">
        <p14:creationId xmlns:p14="http://schemas.microsoft.com/office/powerpoint/2010/main" val="120581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96B5-193E-2D66-EBE0-4E126BF463E5}"/>
              </a:ext>
            </a:extLst>
          </p:cNvPr>
          <p:cNvSpPr>
            <a:spLocks noGrp="1"/>
          </p:cNvSpPr>
          <p:nvPr>
            <p:ph type="title"/>
          </p:nvPr>
        </p:nvSpPr>
        <p:spPr/>
        <p:txBody>
          <a:bodyPr>
            <a:normAutofit/>
          </a:bodyPr>
          <a:lstStyle/>
          <a:p>
            <a:r>
              <a:rPr lang="en-US" sz="2000" dirty="0"/>
              <a:t>The Lateral Thigh: </a:t>
            </a:r>
            <a:br>
              <a:rPr lang="en-US" sz="2000" dirty="0"/>
            </a:br>
            <a:r>
              <a:rPr lang="en-US" sz="2400" dirty="0">
                <a:solidFill>
                  <a:schemeClr val="tx1"/>
                </a:solidFill>
              </a:rPr>
              <a:t>Tensor Fasciae Latae and the Iliotibial Band </a:t>
            </a:r>
            <a:br>
              <a:rPr lang="en-US" sz="2200" dirty="0">
                <a:solidFill>
                  <a:srgbClr val="E75F13"/>
                </a:solidFill>
              </a:rPr>
            </a:br>
            <a:endParaRPr lang="en-CA" sz="2200" dirty="0">
              <a:solidFill>
                <a:srgbClr val="E75F13"/>
              </a:solidFill>
            </a:endParaRPr>
          </a:p>
        </p:txBody>
      </p:sp>
      <p:sp>
        <p:nvSpPr>
          <p:cNvPr id="3" name="Content Placeholder 2">
            <a:extLst>
              <a:ext uri="{FF2B5EF4-FFF2-40B4-BE49-F238E27FC236}">
                <a16:creationId xmlns:a16="http://schemas.microsoft.com/office/drawing/2014/main" id="{1DF12275-507E-7110-6B31-D7B5ECBE6904}"/>
              </a:ext>
            </a:extLst>
          </p:cNvPr>
          <p:cNvSpPr>
            <a:spLocks noGrp="1"/>
          </p:cNvSpPr>
          <p:nvPr>
            <p:ph idx="1"/>
          </p:nvPr>
        </p:nvSpPr>
        <p:spPr/>
        <p:txBody>
          <a:bodyPr/>
          <a:lstStyle/>
          <a:p>
            <a:r>
              <a:rPr lang="en-CA" b="1" i="1" dirty="0"/>
              <a:t>Overview</a:t>
            </a:r>
          </a:p>
          <a:p>
            <a:r>
              <a:rPr lang="en-US" dirty="0"/>
              <a:t>The iliotibial band is a fibrous reinforcement (thickening) of the fascia </a:t>
            </a:r>
            <a:r>
              <a:rPr lang="en-US" dirty="0" err="1"/>
              <a:t>lata</a:t>
            </a:r>
            <a:r>
              <a:rPr lang="en-US" dirty="0"/>
              <a:t> (the deep fascia of the thigh) on the lateral surface of the thigh, extending from the crest of the ilium to the lateral condyle of the tibia. Tensor fasciae </a:t>
            </a:r>
            <a:r>
              <a:rPr lang="en-US" dirty="0" err="1"/>
              <a:t>latae</a:t>
            </a:r>
            <a:r>
              <a:rPr lang="en-US" dirty="0"/>
              <a:t> attaches to it and tenses the deep fascia. Together they serve as a flexor, abductor, and medial rotator of the hip. Tensor fasciae </a:t>
            </a:r>
            <a:r>
              <a:rPr lang="en-US" dirty="0" err="1"/>
              <a:t>latae</a:t>
            </a:r>
            <a:r>
              <a:rPr lang="en-US" dirty="0"/>
              <a:t> and gluteus maximus are the two muscles that insert on and control the iliotibial band.</a:t>
            </a:r>
            <a:endParaRPr lang="en-CA" dirty="0"/>
          </a:p>
        </p:txBody>
      </p:sp>
    </p:spTree>
    <p:extLst>
      <p:ext uri="{BB962C8B-B14F-4D97-AF65-F5344CB8AC3E}">
        <p14:creationId xmlns:p14="http://schemas.microsoft.com/office/powerpoint/2010/main" val="122871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D00-B6F6-E690-D379-5717EAD66917}"/>
              </a:ext>
            </a:extLst>
          </p:cNvPr>
          <p:cNvSpPr>
            <a:spLocks noGrp="1"/>
          </p:cNvSpPr>
          <p:nvPr>
            <p:ph type="title"/>
          </p:nvPr>
        </p:nvSpPr>
        <p:spPr/>
        <p:txBody>
          <a:bodyPr>
            <a:normAutofit/>
          </a:bodyPr>
          <a:lstStyle/>
          <a:p>
            <a:r>
              <a:rPr lang="en-CA" sz="3200" dirty="0">
                <a:solidFill>
                  <a:srgbClr val="E75F13"/>
                </a:solidFill>
              </a:rPr>
              <a:t>Tensor Fasciae Latae and the Iliotibial Band (ITB) </a:t>
            </a:r>
            <a:br>
              <a:rPr lang="en-CA" sz="3200" dirty="0">
                <a:solidFill>
                  <a:srgbClr val="E75F13"/>
                </a:solidFill>
              </a:rPr>
            </a:br>
            <a:endParaRPr lang="en-CA" sz="3200" dirty="0">
              <a:solidFill>
                <a:srgbClr val="E75F13"/>
              </a:solidFill>
            </a:endParaRPr>
          </a:p>
        </p:txBody>
      </p:sp>
      <p:sp>
        <p:nvSpPr>
          <p:cNvPr id="3" name="Content Placeholder 2">
            <a:extLst>
              <a:ext uri="{FF2B5EF4-FFF2-40B4-BE49-F238E27FC236}">
                <a16:creationId xmlns:a16="http://schemas.microsoft.com/office/drawing/2014/main" id="{D1F844A4-016B-EC82-6BE6-C1FDB23F327E}"/>
              </a:ext>
            </a:extLst>
          </p:cNvPr>
          <p:cNvSpPr>
            <a:spLocks noGrp="1"/>
          </p:cNvSpPr>
          <p:nvPr>
            <p:ph idx="1"/>
          </p:nvPr>
        </p:nvSpPr>
        <p:spPr/>
        <p:txBody>
          <a:bodyPr>
            <a:normAutofit/>
          </a:bodyPr>
          <a:lstStyle/>
          <a:p>
            <a:r>
              <a:rPr lang="en-CA" b="1" dirty="0"/>
              <a:t>Attachments. </a:t>
            </a:r>
            <a:r>
              <a:rPr lang="en-US" dirty="0"/>
              <a:t>Superiorly (tensor fasciae </a:t>
            </a:r>
            <a:r>
              <a:rPr lang="en-US" dirty="0" err="1"/>
              <a:t>latae</a:t>
            </a:r>
            <a:r>
              <a:rPr lang="en-US" dirty="0"/>
              <a:t>), to the anterior superior iliac spine and the adjacent lateral and posterior surface of the ilium. Inferiorly, to the iliotibial band of fascia </a:t>
            </a:r>
            <a:r>
              <a:rPr lang="en-US" dirty="0" err="1"/>
              <a:t>lata</a:t>
            </a:r>
            <a:r>
              <a:rPr lang="en-US" dirty="0"/>
              <a:t>, which attaches to the lateral condyle of the tibia.</a:t>
            </a:r>
          </a:p>
          <a:p>
            <a:pPr marL="0" indent="0">
              <a:buNone/>
            </a:pPr>
            <a:r>
              <a:rPr lang="en-CA" b="1" dirty="0"/>
              <a:t>Palpation. </a:t>
            </a:r>
            <a:r>
              <a:rPr lang="en-US" dirty="0"/>
              <a:t>Tensor fasciae </a:t>
            </a:r>
            <a:r>
              <a:rPr lang="en-US" dirty="0" err="1"/>
              <a:t>latae</a:t>
            </a:r>
            <a:r>
              <a:rPr lang="en-US" dirty="0"/>
              <a:t> can be palpated just below the anterior superior iliac spine, moving posteriorly into the iliotibial band (ITB). The ITB can be followed from there, and from gluteus maximus, down the side of the thigh to the lateral condyle of the tibia. Its architecture is parallel.</a:t>
            </a:r>
          </a:p>
          <a:p>
            <a:r>
              <a:rPr lang="en-CA" b="1" dirty="0"/>
              <a:t>Action. </a:t>
            </a:r>
            <a:r>
              <a:rPr lang="en-US" dirty="0"/>
              <a:t>Tenses fascia </a:t>
            </a:r>
            <a:r>
              <a:rPr lang="en-US" dirty="0" err="1"/>
              <a:t>lata</a:t>
            </a:r>
            <a:r>
              <a:rPr lang="en-US" dirty="0"/>
              <a:t>; flexes, abducts and medially rotates hip; also contributes to the lateral stability of the knee.</a:t>
            </a:r>
          </a:p>
          <a:p>
            <a:r>
              <a:rPr lang="en-CA" b="1" dirty="0"/>
              <a:t>Referral Areas. </a:t>
            </a:r>
            <a:r>
              <a:rPr lang="en-US" dirty="0"/>
              <a:t>To the lateral aspect of the thigh.</a:t>
            </a:r>
            <a:endParaRPr lang="en-CA" dirty="0"/>
          </a:p>
        </p:txBody>
      </p:sp>
    </p:spTree>
    <p:extLst>
      <p:ext uri="{BB962C8B-B14F-4D97-AF65-F5344CB8AC3E}">
        <p14:creationId xmlns:p14="http://schemas.microsoft.com/office/powerpoint/2010/main" val="1945328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9E163F3-D432-C235-9BE2-699FEC3A9A27}"/>
              </a:ext>
            </a:extLst>
          </p:cNvPr>
          <p:cNvSpPr>
            <a:spLocks noGrp="1"/>
          </p:cNvSpPr>
          <p:nvPr>
            <p:ph type="body" sz="half" idx="2"/>
          </p:nvPr>
        </p:nvSpPr>
        <p:spPr/>
        <p:txBody>
          <a:bodyPr/>
          <a:lstStyle/>
          <a:p>
            <a:r>
              <a:rPr lang="en-US" dirty="0"/>
              <a:t>Anatomy of tensor fasciae </a:t>
            </a:r>
            <a:r>
              <a:rPr lang="en-US" dirty="0" err="1"/>
              <a:t>latae</a:t>
            </a:r>
            <a:r>
              <a:rPr lang="en-US" dirty="0"/>
              <a:t> and the iliotibial band</a:t>
            </a:r>
            <a:endParaRPr lang="en-CA" dirty="0"/>
          </a:p>
        </p:txBody>
      </p:sp>
      <p:pic>
        <p:nvPicPr>
          <p:cNvPr id="6" name="Picture 5">
            <a:extLst>
              <a:ext uri="{FF2B5EF4-FFF2-40B4-BE49-F238E27FC236}">
                <a16:creationId xmlns:a16="http://schemas.microsoft.com/office/drawing/2014/main" id="{9F95747D-4DE3-846E-85ED-6BDDC7967A21}"/>
              </a:ext>
            </a:extLst>
          </p:cNvPr>
          <p:cNvPicPr>
            <a:picLocks noChangeAspect="1"/>
          </p:cNvPicPr>
          <p:nvPr/>
        </p:nvPicPr>
        <p:blipFill>
          <a:blip r:embed="rId2"/>
          <a:stretch>
            <a:fillRect/>
          </a:stretch>
        </p:blipFill>
        <p:spPr>
          <a:xfrm>
            <a:off x="5325528" y="740425"/>
            <a:ext cx="5860026" cy="5367130"/>
          </a:xfrm>
          <a:prstGeom prst="rect">
            <a:avLst/>
          </a:prstGeom>
        </p:spPr>
      </p:pic>
    </p:spTree>
    <p:extLst>
      <p:ext uri="{BB962C8B-B14F-4D97-AF65-F5344CB8AC3E}">
        <p14:creationId xmlns:p14="http://schemas.microsoft.com/office/powerpoint/2010/main" val="2181972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6EDC3-721D-C333-BE6F-215CABBD713F}"/>
              </a:ext>
            </a:extLst>
          </p:cNvPr>
          <p:cNvSpPr>
            <a:spLocks noGrp="1"/>
          </p:cNvSpPr>
          <p:nvPr>
            <p:ph idx="1"/>
          </p:nvPr>
        </p:nvSpPr>
        <p:spPr/>
        <p:txBody>
          <a:bodyPr/>
          <a:lstStyle/>
          <a:p>
            <a:r>
              <a:rPr lang="en-US" b="1" dirty="0">
                <a:solidFill>
                  <a:srgbClr val="E75F13"/>
                </a:solidFill>
              </a:rPr>
              <a:t>Manual Therapy for Tensor Fasciae Latae</a:t>
            </a:r>
          </a:p>
          <a:p>
            <a:r>
              <a:rPr lang="en-CA" b="1" i="1" dirty="0"/>
              <a:t>Compression</a:t>
            </a:r>
          </a:p>
          <a:p>
            <a:r>
              <a:rPr lang="en-CA" dirty="0"/>
              <a:t>The client lies supine. </a:t>
            </a:r>
            <a:r>
              <a:rPr lang="en-US" dirty="0"/>
              <a:t>The therapist stands beside the client at the knee.</a:t>
            </a:r>
          </a:p>
          <a:p>
            <a:r>
              <a:rPr lang="en-US" dirty="0"/>
              <a:t>Place the fingertips on the tensor fasciae </a:t>
            </a:r>
            <a:r>
              <a:rPr lang="en-US" dirty="0" err="1"/>
              <a:t>latae</a:t>
            </a:r>
            <a:r>
              <a:rPr lang="en-US" dirty="0"/>
              <a:t> between the greater trochanter and the crest of the ilium.</a:t>
            </a:r>
          </a:p>
          <a:p>
            <a:r>
              <a:rPr lang="en-US" dirty="0"/>
              <a:t>Press firmly into the tissue, searching for tender areas. Hold for release</a:t>
            </a:r>
            <a:endParaRPr lang="en-CA" dirty="0"/>
          </a:p>
        </p:txBody>
      </p:sp>
    </p:spTree>
    <p:extLst>
      <p:ext uri="{BB962C8B-B14F-4D97-AF65-F5344CB8AC3E}">
        <p14:creationId xmlns:p14="http://schemas.microsoft.com/office/powerpoint/2010/main" val="1826247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9CBCA3-E38D-E810-376C-8B95ADEB9FC1}"/>
              </a:ext>
            </a:extLst>
          </p:cNvPr>
          <p:cNvPicPr>
            <a:picLocks noChangeAspect="1"/>
          </p:cNvPicPr>
          <p:nvPr/>
        </p:nvPicPr>
        <p:blipFill>
          <a:blip r:embed="rId2"/>
          <a:stretch>
            <a:fillRect/>
          </a:stretch>
        </p:blipFill>
        <p:spPr>
          <a:xfrm>
            <a:off x="5458984" y="1227866"/>
            <a:ext cx="5928344" cy="4464623"/>
          </a:xfrm>
          <a:prstGeom prst="rect">
            <a:avLst/>
          </a:prstGeom>
          <a:noFill/>
        </p:spPr>
      </p:pic>
      <p:sp>
        <p:nvSpPr>
          <p:cNvPr id="13" name="Text Placeholder 3">
            <a:extLst>
              <a:ext uri="{FF2B5EF4-FFF2-40B4-BE49-F238E27FC236}">
                <a16:creationId xmlns:a16="http://schemas.microsoft.com/office/drawing/2014/main" id="{CF66C150-3532-CB16-7A58-9EB21C66238B}"/>
              </a:ext>
            </a:extLst>
          </p:cNvPr>
          <p:cNvSpPr>
            <a:spLocks noGrp="1"/>
          </p:cNvSpPr>
          <p:nvPr>
            <p:ph type="body" sz="half" idx="2"/>
          </p:nvPr>
        </p:nvSpPr>
        <p:spPr>
          <a:xfrm>
            <a:off x="643465" y="3043050"/>
            <a:ext cx="3517567" cy="3064505"/>
          </a:xfrm>
        </p:spPr>
        <p:txBody>
          <a:bodyPr/>
          <a:lstStyle/>
          <a:p>
            <a:r>
              <a:rPr lang="en-US" dirty="0"/>
              <a:t>Compression of tensor fasciae </a:t>
            </a:r>
            <a:r>
              <a:rPr lang="en-US" dirty="0" err="1"/>
              <a:t>latae</a:t>
            </a:r>
            <a:r>
              <a:rPr lang="en-US" dirty="0"/>
              <a:t> with the fingertips</a:t>
            </a:r>
          </a:p>
        </p:txBody>
      </p:sp>
    </p:spTree>
    <p:extLst>
      <p:ext uri="{BB962C8B-B14F-4D97-AF65-F5344CB8AC3E}">
        <p14:creationId xmlns:p14="http://schemas.microsoft.com/office/powerpoint/2010/main" val="2339440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2C6FF-65B4-E24C-C655-AB4C23CF9DC0}"/>
              </a:ext>
            </a:extLst>
          </p:cNvPr>
          <p:cNvSpPr>
            <a:spLocks noGrp="1"/>
          </p:cNvSpPr>
          <p:nvPr>
            <p:ph idx="1"/>
          </p:nvPr>
        </p:nvSpPr>
        <p:spPr/>
        <p:txBody>
          <a:bodyPr/>
          <a:lstStyle/>
          <a:p>
            <a:r>
              <a:rPr lang="en-CA" b="1" i="1" dirty="0"/>
              <a:t>Stripping</a:t>
            </a:r>
          </a:p>
          <a:p>
            <a:r>
              <a:rPr lang="en-CA" dirty="0"/>
              <a:t>The client lies supine.</a:t>
            </a:r>
          </a:p>
          <a:p>
            <a:r>
              <a:rPr lang="en-US" dirty="0"/>
              <a:t>The therapist stands beside the client at the chest.</a:t>
            </a:r>
          </a:p>
          <a:p>
            <a:r>
              <a:rPr lang="en-US" dirty="0"/>
              <a:t>Place the fingertips, thumb, or knuckles on the tensor fasciae </a:t>
            </a:r>
            <a:r>
              <a:rPr lang="en-US" dirty="0" err="1"/>
              <a:t>latae</a:t>
            </a:r>
            <a:r>
              <a:rPr lang="en-US" dirty="0"/>
              <a:t> just below the iliac crest.</a:t>
            </a:r>
          </a:p>
          <a:p>
            <a:r>
              <a:rPr lang="en-US" dirty="0"/>
              <a:t>Pressing firmly into the tissue, glide along the muscle past the greater trochanter.</a:t>
            </a:r>
          </a:p>
          <a:p>
            <a:r>
              <a:rPr lang="en-US" dirty="0"/>
              <a:t>Continue the stroke with the next technique for the ITB.</a:t>
            </a:r>
            <a:endParaRPr lang="en-CA" dirty="0"/>
          </a:p>
        </p:txBody>
      </p:sp>
    </p:spTree>
    <p:extLst>
      <p:ext uri="{BB962C8B-B14F-4D97-AF65-F5344CB8AC3E}">
        <p14:creationId xmlns:p14="http://schemas.microsoft.com/office/powerpoint/2010/main" val="4012168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6B51E1-D0F1-713D-3039-2917013E494A}"/>
              </a:ext>
            </a:extLst>
          </p:cNvPr>
          <p:cNvPicPr>
            <a:picLocks noChangeAspect="1"/>
          </p:cNvPicPr>
          <p:nvPr/>
        </p:nvPicPr>
        <p:blipFill>
          <a:blip r:embed="rId2"/>
          <a:stretch>
            <a:fillRect/>
          </a:stretch>
        </p:blipFill>
        <p:spPr>
          <a:xfrm>
            <a:off x="5458984" y="2363498"/>
            <a:ext cx="5928344" cy="2193358"/>
          </a:xfrm>
          <a:prstGeom prst="rect">
            <a:avLst/>
          </a:prstGeom>
          <a:noFill/>
        </p:spPr>
      </p:pic>
      <p:sp>
        <p:nvSpPr>
          <p:cNvPr id="13" name="Text Placeholder 3">
            <a:extLst>
              <a:ext uri="{FF2B5EF4-FFF2-40B4-BE49-F238E27FC236}">
                <a16:creationId xmlns:a16="http://schemas.microsoft.com/office/drawing/2014/main" id="{B0F3BD0D-B254-3F1E-0FFE-034E21C3F098}"/>
              </a:ext>
            </a:extLst>
          </p:cNvPr>
          <p:cNvSpPr>
            <a:spLocks noGrp="1"/>
          </p:cNvSpPr>
          <p:nvPr>
            <p:ph type="body" sz="half" idx="2"/>
          </p:nvPr>
        </p:nvSpPr>
        <p:spPr>
          <a:xfrm>
            <a:off x="643465" y="3043050"/>
            <a:ext cx="3517567" cy="3064505"/>
          </a:xfrm>
        </p:spPr>
        <p:txBody>
          <a:bodyPr/>
          <a:lstStyle/>
          <a:p>
            <a:r>
              <a:rPr lang="en-US" dirty="0"/>
              <a:t>Stripping of tensor fasciae </a:t>
            </a:r>
            <a:r>
              <a:rPr lang="en-US" dirty="0" err="1"/>
              <a:t>latae</a:t>
            </a:r>
            <a:r>
              <a:rPr lang="en-US" dirty="0"/>
              <a:t> with the knuckles (A) and the thumb (B)</a:t>
            </a:r>
          </a:p>
        </p:txBody>
      </p:sp>
    </p:spTree>
    <p:extLst>
      <p:ext uri="{BB962C8B-B14F-4D97-AF65-F5344CB8AC3E}">
        <p14:creationId xmlns:p14="http://schemas.microsoft.com/office/powerpoint/2010/main" val="2188496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FD8080-E9DD-FEBF-8720-CE747A5A7B86}"/>
              </a:ext>
            </a:extLst>
          </p:cNvPr>
          <p:cNvSpPr>
            <a:spLocks noGrp="1"/>
          </p:cNvSpPr>
          <p:nvPr>
            <p:ph idx="1"/>
          </p:nvPr>
        </p:nvSpPr>
        <p:spPr/>
        <p:txBody>
          <a:bodyPr/>
          <a:lstStyle/>
          <a:p>
            <a:r>
              <a:rPr lang="en-US" b="1" dirty="0">
                <a:solidFill>
                  <a:srgbClr val="E75F13"/>
                </a:solidFill>
              </a:rPr>
              <a:t>Manual Therapy for the Iliotibial Band (ITB)</a:t>
            </a:r>
          </a:p>
          <a:p>
            <a:r>
              <a:rPr lang="en-CA" b="1" i="1" dirty="0"/>
              <a:t>Stripping</a:t>
            </a:r>
          </a:p>
          <a:p>
            <a:r>
              <a:rPr lang="en-CA" dirty="0"/>
              <a:t>The client lies supine.</a:t>
            </a:r>
          </a:p>
          <a:p>
            <a:r>
              <a:rPr lang="en-US" dirty="0"/>
              <a:t>The therapist stands beside the client at the waist.</a:t>
            </a:r>
          </a:p>
          <a:p>
            <a:r>
              <a:rPr lang="en-US" dirty="0"/>
              <a:t>Place the heel of the hand or knuckles on the ITB just below the greater trochanter.</a:t>
            </a:r>
          </a:p>
          <a:p>
            <a:r>
              <a:rPr lang="en-US" dirty="0"/>
              <a:t>Pressing firmly into the tissue, glide along the muscle to the lateral condyle of the tibia</a:t>
            </a:r>
            <a:endParaRPr lang="en-CA" dirty="0"/>
          </a:p>
        </p:txBody>
      </p:sp>
    </p:spTree>
    <p:extLst>
      <p:ext uri="{BB962C8B-B14F-4D97-AF65-F5344CB8AC3E}">
        <p14:creationId xmlns:p14="http://schemas.microsoft.com/office/powerpoint/2010/main" val="1192463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FA15AB-AC4F-C4E0-0808-21B0CC0500E7}"/>
              </a:ext>
            </a:extLst>
          </p:cNvPr>
          <p:cNvPicPr>
            <a:picLocks noChangeAspect="1"/>
          </p:cNvPicPr>
          <p:nvPr/>
        </p:nvPicPr>
        <p:blipFill>
          <a:blip r:embed="rId2"/>
          <a:stretch>
            <a:fillRect/>
          </a:stretch>
        </p:blipFill>
        <p:spPr>
          <a:xfrm>
            <a:off x="5458984" y="2029401"/>
            <a:ext cx="5928344" cy="2861553"/>
          </a:xfrm>
          <a:prstGeom prst="rect">
            <a:avLst/>
          </a:prstGeom>
          <a:noFill/>
        </p:spPr>
      </p:pic>
      <p:sp>
        <p:nvSpPr>
          <p:cNvPr id="13" name="Text Placeholder 3">
            <a:extLst>
              <a:ext uri="{FF2B5EF4-FFF2-40B4-BE49-F238E27FC236}">
                <a16:creationId xmlns:a16="http://schemas.microsoft.com/office/drawing/2014/main" id="{33EA0972-FC6B-0862-4564-57384E1C8444}"/>
              </a:ext>
            </a:extLst>
          </p:cNvPr>
          <p:cNvSpPr>
            <a:spLocks noGrp="1"/>
          </p:cNvSpPr>
          <p:nvPr>
            <p:ph type="body" sz="half" idx="2"/>
          </p:nvPr>
        </p:nvSpPr>
        <p:spPr>
          <a:xfrm>
            <a:off x="643465" y="3043050"/>
            <a:ext cx="3517567" cy="3064505"/>
          </a:xfrm>
        </p:spPr>
        <p:txBody>
          <a:bodyPr/>
          <a:lstStyle/>
          <a:p>
            <a:r>
              <a:rPr lang="en-US" dirty="0"/>
              <a:t>Stripping of iliotibial band with client supine</a:t>
            </a:r>
          </a:p>
        </p:txBody>
      </p:sp>
    </p:spTree>
    <p:extLst>
      <p:ext uri="{BB962C8B-B14F-4D97-AF65-F5344CB8AC3E}">
        <p14:creationId xmlns:p14="http://schemas.microsoft.com/office/powerpoint/2010/main" val="1181284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FEB391-2A17-3B59-78E5-E1BE1B1A97CA}"/>
              </a:ext>
            </a:extLst>
          </p:cNvPr>
          <p:cNvSpPr>
            <a:spLocks noGrp="1"/>
          </p:cNvSpPr>
          <p:nvPr>
            <p:ph idx="1"/>
          </p:nvPr>
        </p:nvSpPr>
        <p:spPr/>
        <p:txBody>
          <a:bodyPr/>
          <a:lstStyle/>
          <a:p>
            <a:r>
              <a:rPr lang="en-CA" b="1" i="1" dirty="0"/>
              <a:t>Stripping</a:t>
            </a:r>
          </a:p>
          <a:p>
            <a:r>
              <a:rPr lang="en-US" dirty="0"/>
              <a:t>The client lies on her or his side, with the lower leg straight, and the upper leg flexed at the hip and the </a:t>
            </a:r>
            <a:r>
              <a:rPr lang="en-CA" dirty="0"/>
              <a:t>knee. </a:t>
            </a:r>
            <a:r>
              <a:rPr lang="en-US" dirty="0"/>
              <a:t>The therapist stands behind the client at the pelvis.</a:t>
            </a:r>
          </a:p>
          <a:p>
            <a:r>
              <a:rPr lang="en-US" dirty="0"/>
              <a:t>Place the heel of the hand or knuckles on the ITB just below the greater trochanter.</a:t>
            </a:r>
          </a:p>
          <a:p>
            <a:r>
              <a:rPr lang="en-US" dirty="0"/>
              <a:t>Pressing firmly into the tissue, slide along the muscle to the lateral condyle of the tibia</a:t>
            </a:r>
            <a:endParaRPr lang="en-CA" dirty="0"/>
          </a:p>
        </p:txBody>
      </p:sp>
    </p:spTree>
    <p:extLst>
      <p:ext uri="{BB962C8B-B14F-4D97-AF65-F5344CB8AC3E}">
        <p14:creationId xmlns:p14="http://schemas.microsoft.com/office/powerpoint/2010/main" val="1923737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970D3F-5CE5-EF0A-DBFD-E145BF348703}"/>
              </a:ext>
            </a:extLst>
          </p:cNvPr>
          <p:cNvPicPr>
            <a:picLocks noChangeAspect="1"/>
          </p:cNvPicPr>
          <p:nvPr/>
        </p:nvPicPr>
        <p:blipFill>
          <a:blip r:embed="rId2"/>
          <a:stretch>
            <a:fillRect/>
          </a:stretch>
        </p:blipFill>
        <p:spPr>
          <a:xfrm>
            <a:off x="5458984" y="1407649"/>
            <a:ext cx="5928344" cy="4105056"/>
          </a:xfrm>
          <a:prstGeom prst="rect">
            <a:avLst/>
          </a:prstGeom>
          <a:noFill/>
        </p:spPr>
      </p:pic>
      <p:sp>
        <p:nvSpPr>
          <p:cNvPr id="13" name="Text Placeholder 3">
            <a:extLst>
              <a:ext uri="{FF2B5EF4-FFF2-40B4-BE49-F238E27FC236}">
                <a16:creationId xmlns:a16="http://schemas.microsoft.com/office/drawing/2014/main" id="{CBD3BF06-F0F1-B83A-8732-D1E4D8A20837}"/>
              </a:ext>
            </a:extLst>
          </p:cNvPr>
          <p:cNvSpPr>
            <a:spLocks noGrp="1"/>
          </p:cNvSpPr>
          <p:nvPr>
            <p:ph type="body" sz="half" idx="2"/>
          </p:nvPr>
        </p:nvSpPr>
        <p:spPr>
          <a:xfrm>
            <a:off x="643465" y="3043050"/>
            <a:ext cx="3517567" cy="3064505"/>
          </a:xfrm>
        </p:spPr>
        <p:txBody>
          <a:bodyPr/>
          <a:lstStyle/>
          <a:p>
            <a:r>
              <a:rPr lang="en-US" dirty="0"/>
              <a:t>Stripping of iliotibial band with client </a:t>
            </a:r>
            <a:r>
              <a:rPr lang="en-US" dirty="0" err="1"/>
              <a:t>sidelying</a:t>
            </a:r>
            <a:endParaRPr lang="en-US" dirty="0"/>
          </a:p>
        </p:txBody>
      </p:sp>
    </p:spTree>
    <p:extLst>
      <p:ext uri="{BB962C8B-B14F-4D97-AF65-F5344CB8AC3E}">
        <p14:creationId xmlns:p14="http://schemas.microsoft.com/office/powerpoint/2010/main" val="3590500000"/>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47</TotalTime>
  <Words>1145</Words>
  <Application>Microsoft Office PowerPoint</Application>
  <PresentationFormat>Widescreen</PresentationFormat>
  <Paragraphs>70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Bookman Old Style</vt:lpstr>
      <vt:lpstr>Calibri</vt:lpstr>
      <vt:lpstr>Franklin Gothic Book</vt:lpstr>
      <vt:lpstr>Custom</vt:lpstr>
      <vt:lpstr>Massage Techniques 9B</vt:lpstr>
      <vt:lpstr>Muscles of the Posterior Thigh (Hamstrings) </vt:lpstr>
      <vt:lpstr>Semitendinosus SEM-i-ten-di-NO-sus Etymology Latin semi, half + tendinosus, tendinous</vt:lpstr>
      <vt:lpstr>PowerPoint Presentation</vt:lpstr>
      <vt:lpstr>Semimembranosus SEM-i-mem-bra-NO-sus Etymology Latin semi, half + membranosus, membranous</vt:lpstr>
      <vt:lpstr>PowerPoint Presentation</vt:lpstr>
      <vt:lpstr>Biceps Femoris BUY-seps fe-MORE-is Etymology Latin biceps, two-headed + femoris, of the femur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Lateral Thigh:  Tensor Fasciae Latae and the Iliotibial Band  </vt:lpstr>
      <vt:lpstr>Tensor Fasciae Latae and the Iliotibial Band (ITB)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2026-05-06T01:32:16Z</dcterms:created>
  <dcterms:modified xsi:type="dcterms:W3CDTF">2026-05-06T02:19:41Z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