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4"/>
  </p:sldMasterIdLst>
  <p:sldIdLst>
    <p:sldId id="257" r:id="rId5"/>
    <p:sldId id="262" r:id="rId6"/>
    <p:sldId id="259" r:id="rId7"/>
    <p:sldId id="263" r:id="rId8"/>
    <p:sldId id="260" r:id="rId9"/>
    <p:sldId id="265" r:id="rId10"/>
    <p:sldId id="261" r:id="rId11"/>
    <p:sldId id="281" r:id="rId12"/>
    <p:sldId id="264" r:id="rId13"/>
    <p:sldId id="267" r:id="rId14"/>
    <p:sldId id="266" r:id="rId15"/>
    <p:sldId id="268" r:id="rId16"/>
    <p:sldId id="282" r:id="rId17"/>
    <p:sldId id="269" r:id="rId18"/>
    <p:sldId id="283" r:id="rId19"/>
    <p:sldId id="284" r:id="rId20"/>
    <p:sldId id="270" r:id="rId21"/>
    <p:sldId id="271" r:id="rId22"/>
    <p:sldId id="272" r:id="rId23"/>
    <p:sldId id="273" r:id="rId24"/>
    <p:sldId id="285" r:id="rId25"/>
    <p:sldId id="274" r:id="rId26"/>
    <p:sldId id="286" r:id="rId27"/>
    <p:sldId id="275" r:id="rId28"/>
    <p:sldId id="290" r:id="rId29"/>
    <p:sldId id="287" r:id="rId30"/>
    <p:sldId id="289" r:id="rId31"/>
    <p:sldId id="288"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3F75"/>
    <a:srgbClr val="9BA8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1520F6-F176-4614-9DFA-CEB73135BA5C}" v="4" dt="2026-05-06T02:25:51.1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1" autoAdjust="0"/>
    <p:restoredTop sz="94660"/>
  </p:normalViewPr>
  <p:slideViewPr>
    <p:cSldViewPr snapToGrid="0">
      <p:cViewPr varScale="1">
        <p:scale>
          <a:sx n="120" d="100"/>
          <a:sy n="120" d="100"/>
        </p:scale>
        <p:origin x="12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mid ghazvini" userId="1bbb9b6cc34e1cfb" providerId="LiveId" clId="{559E99A4-7663-4329-AD66-B723B2FE766D}"/>
    <pc:docChg chg="custSel addSld modSld sldOrd">
      <pc:chgData name="hamid ghazvini" userId="1bbb9b6cc34e1cfb" providerId="LiveId" clId="{559E99A4-7663-4329-AD66-B723B2FE766D}" dt="2026-05-06T02:26:41.189" v="126" actId="20577"/>
      <pc:docMkLst>
        <pc:docMk/>
      </pc:docMkLst>
      <pc:sldChg chg="addSp delSp modSp new mod">
        <pc:chgData name="hamid ghazvini" userId="1bbb9b6cc34e1cfb" providerId="LiveId" clId="{559E99A4-7663-4329-AD66-B723B2FE766D}" dt="2026-05-06T02:22:39.005" v="14" actId="20577"/>
        <pc:sldMkLst>
          <pc:docMk/>
          <pc:sldMk cId="1056720720" sldId="287"/>
        </pc:sldMkLst>
        <pc:spChg chg="del">
          <ac:chgData name="hamid ghazvini" userId="1bbb9b6cc34e1cfb" providerId="LiveId" clId="{559E99A4-7663-4329-AD66-B723B2FE766D}" dt="2026-05-06T02:21:12.362" v="3" actId="21"/>
          <ac:spMkLst>
            <pc:docMk/>
            <pc:sldMk cId="1056720720" sldId="287"/>
            <ac:spMk id="2" creationId="{C9415B4A-62C4-783A-24AA-53370E5AE8FF}"/>
          </ac:spMkLst>
        </pc:spChg>
        <pc:spChg chg="del">
          <ac:chgData name="hamid ghazvini" userId="1bbb9b6cc34e1cfb" providerId="LiveId" clId="{559E99A4-7663-4329-AD66-B723B2FE766D}" dt="2026-05-06T02:21:08.709" v="2" actId="21"/>
          <ac:spMkLst>
            <pc:docMk/>
            <pc:sldMk cId="1056720720" sldId="287"/>
            <ac:spMk id="3" creationId="{11D05F15-7E49-71B5-8D16-6DBD894D5116}"/>
          </ac:spMkLst>
        </pc:spChg>
        <pc:spChg chg="del">
          <ac:chgData name="hamid ghazvini" userId="1bbb9b6cc34e1cfb" providerId="LiveId" clId="{559E99A4-7663-4329-AD66-B723B2FE766D}" dt="2026-05-06T02:21:32.836" v="5" actId="26606"/>
          <ac:spMkLst>
            <pc:docMk/>
            <pc:sldMk cId="1056720720" sldId="287"/>
            <ac:spMk id="4" creationId="{2F7E7F16-3C17-4D6A-BC38-F8DDD77B9F9A}"/>
          </ac:spMkLst>
        </pc:spChg>
        <pc:spChg chg="add del">
          <ac:chgData name="hamid ghazvini" userId="1bbb9b6cc34e1cfb" providerId="LiveId" clId="{559E99A4-7663-4329-AD66-B723B2FE766D}" dt="2026-05-06T02:21:40.918" v="6" actId="21"/>
          <ac:spMkLst>
            <pc:docMk/>
            <pc:sldMk cId="1056720720" sldId="287"/>
            <ac:spMk id="11" creationId="{9756A03D-363E-081D-D6E7-26F7F55CA65A}"/>
          </ac:spMkLst>
        </pc:spChg>
        <pc:spChg chg="add mod">
          <ac:chgData name="hamid ghazvini" userId="1bbb9b6cc34e1cfb" providerId="LiveId" clId="{559E99A4-7663-4329-AD66-B723B2FE766D}" dt="2026-05-06T02:22:39.005" v="14" actId="20577"/>
          <ac:spMkLst>
            <pc:docMk/>
            <pc:sldMk cId="1056720720" sldId="287"/>
            <ac:spMk id="13" creationId="{99FCFA3B-A6D4-4F6F-D10A-6802D360C4D6}"/>
          </ac:spMkLst>
        </pc:spChg>
        <pc:picChg chg="add mod">
          <ac:chgData name="hamid ghazvini" userId="1bbb9b6cc34e1cfb" providerId="LiveId" clId="{559E99A4-7663-4329-AD66-B723B2FE766D}" dt="2026-05-06T02:21:32.836" v="5" actId="26606"/>
          <ac:picMkLst>
            <pc:docMk/>
            <pc:sldMk cId="1056720720" sldId="287"/>
            <ac:picMk id="6" creationId="{350FFE21-2A71-4811-9BA6-BD384D6FF71B}"/>
          </ac:picMkLst>
        </pc:picChg>
      </pc:sldChg>
      <pc:sldChg chg="addSp delSp modSp new mod">
        <pc:chgData name="hamid ghazvini" userId="1bbb9b6cc34e1cfb" providerId="LiveId" clId="{559E99A4-7663-4329-AD66-B723B2FE766D}" dt="2026-05-06T02:22:22.910" v="12"/>
        <pc:sldMkLst>
          <pc:docMk/>
          <pc:sldMk cId="2765301100" sldId="288"/>
        </pc:sldMkLst>
        <pc:spChg chg="del">
          <ac:chgData name="hamid ghazvini" userId="1bbb9b6cc34e1cfb" providerId="LiveId" clId="{559E99A4-7663-4329-AD66-B723B2FE766D}" dt="2026-05-06T02:21:50.298" v="8" actId="21"/>
          <ac:spMkLst>
            <pc:docMk/>
            <pc:sldMk cId="2765301100" sldId="288"/>
            <ac:spMk id="2" creationId="{5D99695D-304F-B9F1-C9D8-116BE3E8FCA4}"/>
          </ac:spMkLst>
        </pc:spChg>
        <pc:spChg chg="del">
          <ac:chgData name="hamid ghazvini" userId="1bbb9b6cc34e1cfb" providerId="LiveId" clId="{559E99A4-7663-4329-AD66-B723B2FE766D}" dt="2026-05-06T02:21:47.074" v="7" actId="21"/>
          <ac:spMkLst>
            <pc:docMk/>
            <pc:sldMk cId="2765301100" sldId="288"/>
            <ac:spMk id="3" creationId="{60CA264E-4854-4C85-0910-29DBFC94F57D}"/>
          </ac:spMkLst>
        </pc:spChg>
        <pc:spChg chg="del">
          <ac:chgData name="hamid ghazvini" userId="1bbb9b6cc34e1cfb" providerId="LiveId" clId="{559E99A4-7663-4329-AD66-B723B2FE766D}" dt="2026-05-06T02:22:03.655" v="10" actId="26606"/>
          <ac:spMkLst>
            <pc:docMk/>
            <pc:sldMk cId="2765301100" sldId="288"/>
            <ac:spMk id="4" creationId="{ECE116E6-8EA0-5752-3D22-39BC075D570D}"/>
          </ac:spMkLst>
        </pc:spChg>
        <pc:spChg chg="add del">
          <ac:chgData name="hamid ghazvini" userId="1bbb9b6cc34e1cfb" providerId="LiveId" clId="{559E99A4-7663-4329-AD66-B723B2FE766D}" dt="2026-05-06T02:22:08.105" v="11" actId="21"/>
          <ac:spMkLst>
            <pc:docMk/>
            <pc:sldMk cId="2765301100" sldId="288"/>
            <ac:spMk id="11" creationId="{783816D7-0CDA-91C4-1230-D66E6DCF024B}"/>
          </ac:spMkLst>
        </pc:spChg>
        <pc:spChg chg="add mod">
          <ac:chgData name="hamid ghazvini" userId="1bbb9b6cc34e1cfb" providerId="LiveId" clId="{559E99A4-7663-4329-AD66-B723B2FE766D}" dt="2026-05-06T02:22:22.910" v="12"/>
          <ac:spMkLst>
            <pc:docMk/>
            <pc:sldMk cId="2765301100" sldId="288"/>
            <ac:spMk id="13" creationId="{3ED6035F-E940-EC15-D890-946A87FD8955}"/>
          </ac:spMkLst>
        </pc:spChg>
        <pc:picChg chg="add mod">
          <ac:chgData name="hamid ghazvini" userId="1bbb9b6cc34e1cfb" providerId="LiveId" clId="{559E99A4-7663-4329-AD66-B723B2FE766D}" dt="2026-05-06T02:22:03.655" v="10" actId="26606"/>
          <ac:picMkLst>
            <pc:docMk/>
            <pc:sldMk cId="2765301100" sldId="288"/>
            <ac:picMk id="6" creationId="{4B0D58A8-30CD-E33C-066D-16D50FBBD375}"/>
          </ac:picMkLst>
        </pc:picChg>
      </pc:sldChg>
      <pc:sldChg chg="delSp modSp new mod ord">
        <pc:chgData name="hamid ghazvini" userId="1bbb9b6cc34e1cfb" providerId="LiveId" clId="{559E99A4-7663-4329-AD66-B723B2FE766D}" dt="2026-05-06T02:24:19.605" v="47"/>
        <pc:sldMkLst>
          <pc:docMk/>
          <pc:sldMk cId="1603981001" sldId="289"/>
        </pc:sldMkLst>
        <pc:spChg chg="del">
          <ac:chgData name="hamid ghazvini" userId="1bbb9b6cc34e1cfb" providerId="LiveId" clId="{559E99A4-7663-4329-AD66-B723B2FE766D}" dt="2026-05-06T02:23:31.269" v="22" actId="21"/>
          <ac:spMkLst>
            <pc:docMk/>
            <pc:sldMk cId="1603981001" sldId="289"/>
            <ac:spMk id="2" creationId="{8DBB58D2-A196-2C8E-093F-BDDEB46AEFA3}"/>
          </ac:spMkLst>
        </pc:spChg>
        <pc:spChg chg="mod">
          <ac:chgData name="hamid ghazvini" userId="1bbb9b6cc34e1cfb" providerId="LiveId" clId="{559E99A4-7663-4329-AD66-B723B2FE766D}" dt="2026-05-06T02:24:09.637" v="45" actId="20577"/>
          <ac:spMkLst>
            <pc:docMk/>
            <pc:sldMk cId="1603981001" sldId="289"/>
            <ac:spMk id="3" creationId="{1235B301-DA35-BB66-021A-212D4469F1C7}"/>
          </ac:spMkLst>
        </pc:spChg>
      </pc:sldChg>
      <pc:sldChg chg="modSp new mod ord">
        <pc:chgData name="hamid ghazvini" userId="1bbb9b6cc34e1cfb" providerId="LiveId" clId="{559E99A4-7663-4329-AD66-B723B2FE766D}" dt="2026-05-06T02:26:41.189" v="126" actId="20577"/>
        <pc:sldMkLst>
          <pc:docMk/>
          <pc:sldMk cId="3268389530" sldId="290"/>
        </pc:sldMkLst>
        <pc:spChg chg="mod">
          <ac:chgData name="hamid ghazvini" userId="1bbb9b6cc34e1cfb" providerId="LiveId" clId="{559E99A4-7663-4329-AD66-B723B2FE766D}" dt="2026-05-06T02:25:27.410" v="78" actId="20577"/>
          <ac:spMkLst>
            <pc:docMk/>
            <pc:sldMk cId="3268389530" sldId="290"/>
            <ac:spMk id="2" creationId="{B2814BA9-C7F3-33CB-1778-EC2EE423DA67}"/>
          </ac:spMkLst>
        </pc:spChg>
        <pc:spChg chg="mod">
          <ac:chgData name="hamid ghazvini" userId="1bbb9b6cc34e1cfb" providerId="LiveId" clId="{559E99A4-7663-4329-AD66-B723B2FE766D}" dt="2026-05-06T02:26:41.189" v="126" actId="20577"/>
          <ac:spMkLst>
            <pc:docMk/>
            <pc:sldMk cId="3268389530" sldId="290"/>
            <ac:spMk id="3" creationId="{FB6596F3-42B6-C803-DA04-FC6E1B68948A}"/>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5/5/2026</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833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5/5/2026</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92670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5/5/2026</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04162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5/5/2026</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6663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5/5/2026</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6819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5/5/2026</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1186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5/5/2026</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01422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5/5/2026</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933282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5/5/2026</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2326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5/5/2026</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72269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5/5/2026</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61827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5/5/2026</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98223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47" r:id="rId3"/>
    <p:sldLayoutId id="2147483743" r:id="rId4"/>
    <p:sldLayoutId id="2147483738" r:id="rId5"/>
    <p:sldLayoutId id="2147483732" r:id="rId6"/>
    <p:sldLayoutId id="2147483733" r:id="rId7"/>
    <p:sldLayoutId id="2147483734" r:id="rId8"/>
    <p:sldLayoutId id="2147483735" r:id="rId9"/>
    <p:sldLayoutId id="2147483736" r:id="rId10"/>
    <p:sldLayoutId id="2147483737" r:id="rId11"/>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emf"/><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242DDF3-7D42-89E0-FE3E-F246757BA976}"/>
              </a:ext>
            </a:extLst>
          </p:cNvPr>
          <p:cNvPicPr>
            <a:picLocks noChangeAspect="1"/>
          </p:cNvPicPr>
          <p:nvPr/>
        </p:nvPicPr>
        <p:blipFill>
          <a:blip r:embed="rId2">
            <a:extLst>
              <a:ext uri="{28A0092B-C50C-407E-A947-70E740481C1C}">
                <a14:useLocalDpi xmlns:a14="http://schemas.microsoft.com/office/drawing/2010/main" val="0"/>
              </a:ext>
            </a:extLst>
          </a:blip>
          <a:srcRect t="23140" b="997"/>
          <a:stretch>
            <a:fillRect/>
          </a:stretch>
        </p:blipFill>
        <p:spPr>
          <a:xfrm>
            <a:off x="15" y="10"/>
            <a:ext cx="12191985" cy="4578340"/>
          </a:xfrm>
          <a:prstGeom prst="rect">
            <a:avLst/>
          </a:prstGeom>
          <a:noFill/>
        </p:spPr>
      </p:pic>
      <p:sp>
        <p:nvSpPr>
          <p:cNvPr id="2" name="Title 1">
            <a:extLst>
              <a:ext uri="{FF2B5EF4-FFF2-40B4-BE49-F238E27FC236}">
                <a16:creationId xmlns:a16="http://schemas.microsoft.com/office/drawing/2014/main" id="{78FD68DA-43BA-4508-8DE2-BA9BB7B2FA5B}"/>
              </a:ext>
            </a:extLst>
          </p:cNvPr>
          <p:cNvSpPr>
            <a:spLocks noGrp="1"/>
          </p:cNvSpPr>
          <p:nvPr>
            <p:ph type="title"/>
          </p:nvPr>
        </p:nvSpPr>
        <p:spPr>
          <a:xfrm>
            <a:off x="1097279" y="4799362"/>
            <a:ext cx="10113645" cy="743682"/>
          </a:xfrm>
        </p:spPr>
        <p:txBody>
          <a:bodyPr anchor="b">
            <a:normAutofit/>
          </a:bodyPr>
          <a:lstStyle/>
          <a:p>
            <a:r>
              <a:rPr lang="en-US" dirty="0"/>
              <a:t>Massage Techniques 9A</a:t>
            </a:r>
            <a:endParaRPr lang="en-US"/>
          </a:p>
        </p:txBody>
      </p:sp>
      <p:sp>
        <p:nvSpPr>
          <p:cNvPr id="3" name="Subtitle 2">
            <a:extLst>
              <a:ext uri="{FF2B5EF4-FFF2-40B4-BE49-F238E27FC236}">
                <a16:creationId xmlns:a16="http://schemas.microsoft.com/office/drawing/2014/main" id="{A8E9CFF2-3777-4FF4-A759-8491175B0B7C}"/>
              </a:ext>
            </a:extLst>
          </p:cNvPr>
          <p:cNvSpPr>
            <a:spLocks noGrp="1"/>
          </p:cNvSpPr>
          <p:nvPr>
            <p:ph type="body" sz="half" idx="2"/>
          </p:nvPr>
        </p:nvSpPr>
        <p:spPr>
          <a:xfrm>
            <a:off x="1097279" y="5715000"/>
            <a:ext cx="10113264" cy="609600"/>
          </a:xfrm>
        </p:spPr>
        <p:txBody>
          <a:bodyPr>
            <a:normAutofit/>
          </a:bodyPr>
          <a:lstStyle/>
          <a:p>
            <a:r>
              <a:rPr lang="en-US"/>
              <a:t>The Thigh</a:t>
            </a:r>
          </a:p>
        </p:txBody>
      </p:sp>
    </p:spTree>
    <p:extLst>
      <p:ext uri="{BB962C8B-B14F-4D97-AF65-F5344CB8AC3E}">
        <p14:creationId xmlns:p14="http://schemas.microsoft.com/office/powerpoint/2010/main" val="4043737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3D666206-CD80-3495-AFA8-85A897034441}"/>
              </a:ext>
            </a:extLst>
          </p:cNvPr>
          <p:cNvSpPr>
            <a:spLocks noGrp="1"/>
          </p:cNvSpPr>
          <p:nvPr>
            <p:ph type="title"/>
          </p:nvPr>
        </p:nvSpPr>
        <p:spPr>
          <a:xfrm>
            <a:off x="643466" y="786383"/>
            <a:ext cx="3517567" cy="2093975"/>
          </a:xfrm>
        </p:spPr>
        <p:txBody>
          <a:bodyPr/>
          <a:lstStyle/>
          <a:p>
            <a:r>
              <a:rPr lang="en-CA" b="1" dirty="0"/>
              <a:t>The Thigh</a:t>
            </a:r>
            <a:endParaRPr lang="en-US" dirty="0"/>
          </a:p>
        </p:txBody>
      </p:sp>
      <p:pic>
        <p:nvPicPr>
          <p:cNvPr id="5" name="Picture 4">
            <a:extLst>
              <a:ext uri="{FF2B5EF4-FFF2-40B4-BE49-F238E27FC236}">
                <a16:creationId xmlns:a16="http://schemas.microsoft.com/office/drawing/2014/main" id="{36A8CE28-FEB1-31C8-0A5A-54A533C45179}"/>
              </a:ext>
            </a:extLst>
          </p:cNvPr>
          <p:cNvPicPr>
            <a:picLocks noChangeAspect="1"/>
          </p:cNvPicPr>
          <p:nvPr/>
        </p:nvPicPr>
        <p:blipFill>
          <a:blip r:embed="rId2"/>
          <a:stretch>
            <a:fillRect/>
          </a:stretch>
        </p:blipFill>
        <p:spPr>
          <a:xfrm>
            <a:off x="5458984" y="1407649"/>
            <a:ext cx="5928344" cy="4105056"/>
          </a:xfrm>
          <a:prstGeom prst="rect">
            <a:avLst/>
          </a:prstGeom>
          <a:noFill/>
        </p:spPr>
      </p:pic>
    </p:spTree>
    <p:extLst>
      <p:ext uri="{BB962C8B-B14F-4D97-AF65-F5344CB8AC3E}">
        <p14:creationId xmlns:p14="http://schemas.microsoft.com/office/powerpoint/2010/main" val="662238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D976B-FBC3-430B-A13D-C12181C52A41}"/>
              </a:ext>
            </a:extLst>
          </p:cNvPr>
          <p:cNvSpPr>
            <a:spLocks noGrp="1"/>
          </p:cNvSpPr>
          <p:nvPr>
            <p:ph type="title"/>
          </p:nvPr>
        </p:nvSpPr>
        <p:spPr/>
        <p:txBody>
          <a:bodyPr>
            <a:normAutofit/>
          </a:bodyPr>
          <a:lstStyle/>
          <a:p>
            <a:r>
              <a:rPr lang="en-CA" sz="3200" dirty="0">
                <a:solidFill>
                  <a:srgbClr val="ED3F75"/>
                </a:solidFill>
              </a:rPr>
              <a:t>Overview of the Region</a:t>
            </a:r>
          </a:p>
        </p:txBody>
      </p:sp>
      <p:sp>
        <p:nvSpPr>
          <p:cNvPr id="3" name="Content Placeholder 2">
            <a:extLst>
              <a:ext uri="{FF2B5EF4-FFF2-40B4-BE49-F238E27FC236}">
                <a16:creationId xmlns:a16="http://schemas.microsoft.com/office/drawing/2014/main" id="{38B06887-413A-E241-A61A-9C99483668B5}"/>
              </a:ext>
            </a:extLst>
          </p:cNvPr>
          <p:cNvSpPr>
            <a:spLocks noGrp="1"/>
          </p:cNvSpPr>
          <p:nvPr>
            <p:ph idx="1"/>
          </p:nvPr>
        </p:nvSpPr>
        <p:spPr/>
        <p:txBody>
          <a:bodyPr>
            <a:normAutofit/>
          </a:bodyPr>
          <a:lstStyle/>
          <a:p>
            <a:r>
              <a:rPr lang="en-US" dirty="0"/>
              <a:t>The powerful muscles of the thigh can be divided into four basic groups: anterior (</a:t>
            </a:r>
            <a:r>
              <a:rPr lang="en-US" b="1" dirty="0"/>
              <a:t>quadriceps </a:t>
            </a:r>
            <a:r>
              <a:rPr lang="en-US" dirty="0"/>
              <a:t>and </a:t>
            </a:r>
            <a:r>
              <a:rPr lang="en-US" b="1" dirty="0"/>
              <a:t>sartorius</a:t>
            </a:r>
            <a:r>
              <a:rPr lang="en-US" dirty="0"/>
              <a:t>), posterior </a:t>
            </a:r>
            <a:r>
              <a:rPr lang="en-US" b="1" dirty="0"/>
              <a:t>(hamstrings), </a:t>
            </a:r>
            <a:r>
              <a:rPr lang="en-US" dirty="0"/>
              <a:t>lateral (</a:t>
            </a:r>
            <a:r>
              <a:rPr lang="en-US" b="1" dirty="0"/>
              <a:t>tensor fasciae </a:t>
            </a:r>
            <a:r>
              <a:rPr lang="en-US" b="1" dirty="0" err="1"/>
              <a:t>latae</a:t>
            </a:r>
            <a:r>
              <a:rPr lang="en-US" b="1" dirty="0"/>
              <a:t> </a:t>
            </a:r>
            <a:r>
              <a:rPr lang="en-US" dirty="0"/>
              <a:t>and </a:t>
            </a:r>
            <a:r>
              <a:rPr lang="en-US" b="1" dirty="0"/>
              <a:t>iliotibial band</a:t>
            </a:r>
            <a:r>
              <a:rPr lang="en-US" dirty="0"/>
              <a:t>), and medial </a:t>
            </a:r>
            <a:r>
              <a:rPr lang="en-US" b="1" dirty="0"/>
              <a:t>(hip adductors). </a:t>
            </a:r>
            <a:r>
              <a:rPr lang="en-US" dirty="0"/>
              <a:t>Although some pain in the thigh is referred from superior muscles in and around the pelvis and from the lower leg, pain may also originate in the thigh muscles themselves.</a:t>
            </a:r>
          </a:p>
          <a:p>
            <a:r>
              <a:rPr lang="en-US" dirty="0"/>
              <a:t>The muscles of the thigh are one of the principal contributors to knee pain, as their primary function is to move and stabilize the knee joint. Their importance in maintaining posture is considerable, both in their control of the knee and in the influence of </a:t>
            </a:r>
            <a:r>
              <a:rPr lang="en-US" b="1" dirty="0"/>
              <a:t>rectus femoris </a:t>
            </a:r>
            <a:r>
              <a:rPr lang="en-US" dirty="0"/>
              <a:t>and the hip adductors on the position of the pelvis. Rectus femoris attaches at the </a:t>
            </a:r>
            <a:r>
              <a:rPr lang="en-US" b="1" dirty="0"/>
              <a:t>ASIS, </a:t>
            </a:r>
            <a:r>
              <a:rPr lang="en-US" dirty="0"/>
              <a:t>and </a:t>
            </a:r>
            <a:r>
              <a:rPr lang="en-US" b="1" dirty="0"/>
              <a:t>adductor longus, adductor brevis, pectineus, </a:t>
            </a:r>
            <a:r>
              <a:rPr lang="en-US" dirty="0"/>
              <a:t>and </a:t>
            </a:r>
            <a:r>
              <a:rPr lang="en-US" b="1" dirty="0" err="1"/>
              <a:t>gracilis</a:t>
            </a:r>
            <a:r>
              <a:rPr lang="en-US" b="1" dirty="0"/>
              <a:t> </a:t>
            </a:r>
            <a:r>
              <a:rPr lang="en-US" dirty="0"/>
              <a:t>all have attachments to various anterior aspects of the </a:t>
            </a:r>
            <a:r>
              <a:rPr lang="en-US" b="1" dirty="0"/>
              <a:t>pubis. </a:t>
            </a:r>
            <a:r>
              <a:rPr lang="en-US" dirty="0"/>
              <a:t>Therefore, all these muscles can contribute to an anterior pelvic rotation. </a:t>
            </a:r>
            <a:endParaRPr lang="en-CA" dirty="0"/>
          </a:p>
        </p:txBody>
      </p:sp>
    </p:spTree>
    <p:extLst>
      <p:ext uri="{BB962C8B-B14F-4D97-AF65-F5344CB8AC3E}">
        <p14:creationId xmlns:p14="http://schemas.microsoft.com/office/powerpoint/2010/main" val="41222702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46181F9-72D8-861E-6CF7-A8A0C6FEE469}"/>
              </a:ext>
            </a:extLst>
          </p:cNvPr>
          <p:cNvPicPr>
            <a:picLocks noChangeAspect="1"/>
          </p:cNvPicPr>
          <p:nvPr/>
        </p:nvPicPr>
        <p:blipFill>
          <a:blip r:embed="rId2"/>
          <a:stretch>
            <a:fillRect/>
          </a:stretch>
        </p:blipFill>
        <p:spPr>
          <a:xfrm>
            <a:off x="5458984" y="1408957"/>
            <a:ext cx="5928344" cy="4102441"/>
          </a:xfrm>
          <a:prstGeom prst="rect">
            <a:avLst/>
          </a:prstGeom>
          <a:noFill/>
        </p:spPr>
      </p:pic>
      <p:sp>
        <p:nvSpPr>
          <p:cNvPr id="13" name="Text Placeholder 3">
            <a:extLst>
              <a:ext uri="{FF2B5EF4-FFF2-40B4-BE49-F238E27FC236}">
                <a16:creationId xmlns:a16="http://schemas.microsoft.com/office/drawing/2014/main" id="{6F612B21-DFBF-1995-7151-45B634970CCD}"/>
              </a:ext>
            </a:extLst>
          </p:cNvPr>
          <p:cNvSpPr>
            <a:spLocks noGrp="1"/>
          </p:cNvSpPr>
          <p:nvPr>
            <p:ph type="body" sz="half" idx="2"/>
          </p:nvPr>
        </p:nvSpPr>
        <p:spPr>
          <a:xfrm>
            <a:off x="643465" y="3043050"/>
            <a:ext cx="3517567" cy="3064505"/>
          </a:xfrm>
        </p:spPr>
        <p:txBody>
          <a:bodyPr/>
          <a:lstStyle/>
          <a:p>
            <a:r>
              <a:rPr lang="en-US" dirty="0"/>
              <a:t>Skeletal features of the thigh</a:t>
            </a:r>
          </a:p>
        </p:txBody>
      </p:sp>
    </p:spTree>
    <p:extLst>
      <p:ext uri="{BB962C8B-B14F-4D97-AF65-F5344CB8AC3E}">
        <p14:creationId xmlns:p14="http://schemas.microsoft.com/office/powerpoint/2010/main" val="2734177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834DE62-20F6-DF2A-1411-6037EBD13599}"/>
              </a:ext>
            </a:extLst>
          </p:cNvPr>
          <p:cNvSpPr>
            <a:spLocks noGrp="1"/>
          </p:cNvSpPr>
          <p:nvPr>
            <p:ph idx="1"/>
          </p:nvPr>
        </p:nvSpPr>
        <p:spPr/>
        <p:txBody>
          <a:bodyPr/>
          <a:lstStyle/>
          <a:p>
            <a:r>
              <a:rPr lang="en-US" dirty="0"/>
              <a:t>The hamstrings, on the other hand, attach to the ischial tuberosity and can pull the pelvis into posterior rotation. When we say that quadriceps and hamstrings are antagonists, we usually think of their opposing functions in flexing and extending the knee, but they are also antagonists in the positioning of the pelvis.</a:t>
            </a:r>
          </a:p>
          <a:p>
            <a:endParaRPr lang="en-CA" dirty="0"/>
          </a:p>
        </p:txBody>
      </p:sp>
    </p:spTree>
    <p:extLst>
      <p:ext uri="{BB962C8B-B14F-4D97-AF65-F5344CB8AC3E}">
        <p14:creationId xmlns:p14="http://schemas.microsoft.com/office/powerpoint/2010/main" val="13637106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208465F-B961-6B14-39D6-6F045CC66086}"/>
              </a:ext>
            </a:extLst>
          </p:cNvPr>
          <p:cNvPicPr>
            <a:picLocks noChangeAspect="1"/>
          </p:cNvPicPr>
          <p:nvPr/>
        </p:nvPicPr>
        <p:blipFill>
          <a:blip r:embed="rId2"/>
          <a:stretch>
            <a:fillRect/>
          </a:stretch>
        </p:blipFill>
        <p:spPr>
          <a:xfrm>
            <a:off x="5458984" y="1288297"/>
            <a:ext cx="5928344" cy="4343761"/>
          </a:xfrm>
          <a:prstGeom prst="rect">
            <a:avLst/>
          </a:prstGeom>
          <a:noFill/>
        </p:spPr>
      </p:pic>
      <p:sp>
        <p:nvSpPr>
          <p:cNvPr id="13" name="Text Placeholder 3">
            <a:extLst>
              <a:ext uri="{FF2B5EF4-FFF2-40B4-BE49-F238E27FC236}">
                <a16:creationId xmlns:a16="http://schemas.microsoft.com/office/drawing/2014/main" id="{55ED3831-ABA3-D2BF-D655-13285CD45056}"/>
              </a:ext>
            </a:extLst>
          </p:cNvPr>
          <p:cNvSpPr>
            <a:spLocks noGrp="1"/>
          </p:cNvSpPr>
          <p:nvPr>
            <p:ph type="body" sz="half" idx="2"/>
          </p:nvPr>
        </p:nvSpPr>
        <p:spPr>
          <a:xfrm>
            <a:off x="643465" y="3043050"/>
            <a:ext cx="3517567" cy="3064505"/>
          </a:xfrm>
        </p:spPr>
        <p:txBody>
          <a:bodyPr/>
          <a:lstStyle/>
          <a:p>
            <a:r>
              <a:rPr lang="en-US" dirty="0"/>
              <a:t>Muscles of the thigh, lateral view</a:t>
            </a:r>
          </a:p>
        </p:txBody>
      </p:sp>
    </p:spTree>
    <p:extLst>
      <p:ext uri="{BB962C8B-B14F-4D97-AF65-F5344CB8AC3E}">
        <p14:creationId xmlns:p14="http://schemas.microsoft.com/office/powerpoint/2010/main" val="35322386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F7659A-C3A2-2A66-5A18-4837874A6C16}"/>
              </a:ext>
            </a:extLst>
          </p:cNvPr>
          <p:cNvSpPr>
            <a:spLocks noGrp="1"/>
          </p:cNvSpPr>
          <p:nvPr>
            <p:ph idx="1"/>
          </p:nvPr>
        </p:nvSpPr>
        <p:spPr/>
        <p:txBody>
          <a:bodyPr>
            <a:normAutofit lnSpcReduction="10000"/>
          </a:bodyPr>
          <a:lstStyle/>
          <a:p>
            <a:r>
              <a:rPr lang="en-US" dirty="0"/>
              <a:t>The relative tension of the muscles of the thigh also determines the position of the </a:t>
            </a:r>
            <a:r>
              <a:rPr lang="en-US" b="1" dirty="0"/>
              <a:t>head of the femur </a:t>
            </a:r>
            <a:r>
              <a:rPr lang="en-US" dirty="0"/>
              <a:t>in the </a:t>
            </a:r>
            <a:r>
              <a:rPr lang="en-US" b="1" dirty="0"/>
              <a:t>acetabulum, </a:t>
            </a:r>
            <a:r>
              <a:rPr lang="en-US" dirty="0"/>
              <a:t>and thus the position and movement of the femur in standing and walking. In addition, since the muscles of the </a:t>
            </a:r>
            <a:r>
              <a:rPr lang="en-US" b="1" dirty="0"/>
              <a:t>quadriceps </a:t>
            </a:r>
            <a:r>
              <a:rPr lang="en-US" dirty="0"/>
              <a:t>group attach to the </a:t>
            </a:r>
            <a:r>
              <a:rPr lang="en-US" b="1" dirty="0"/>
              <a:t>tibia </a:t>
            </a:r>
            <a:r>
              <a:rPr lang="en-US" dirty="0"/>
              <a:t>via a common tendon enclosing the </a:t>
            </a:r>
            <a:r>
              <a:rPr lang="en-US" b="1" dirty="0"/>
              <a:t>patella, </a:t>
            </a:r>
            <a:r>
              <a:rPr lang="en-US" dirty="0"/>
              <a:t>these muscles determine the position of the patella. Together, the quadriceps and hamstrings dictate the position and balance of stress in the knee joint.</a:t>
            </a:r>
          </a:p>
          <a:p>
            <a:r>
              <a:rPr lang="en-US" dirty="0"/>
              <a:t>Careful observation of the gait of the client in the initial examination will reveal much information about the muscles of the thigh, because they affect the position and movement of the hips and knees throughout the gait </a:t>
            </a:r>
            <a:r>
              <a:rPr lang="en-CA" dirty="0"/>
              <a:t>cycle.</a:t>
            </a:r>
          </a:p>
          <a:p>
            <a:r>
              <a:rPr lang="en-US" dirty="0"/>
              <a:t>Note that the connective tissue structure attaching quadriceps to the tibia and enclosing the patella is generally referred to as the patellar tendon above the </a:t>
            </a:r>
            <a:r>
              <a:rPr lang="en-US" i="1" dirty="0"/>
              <a:t>patella </a:t>
            </a:r>
            <a:r>
              <a:rPr lang="en-US" dirty="0"/>
              <a:t>and as the </a:t>
            </a:r>
            <a:r>
              <a:rPr lang="en-US" i="1" dirty="0"/>
              <a:t>patellar ligament </a:t>
            </a:r>
            <a:r>
              <a:rPr lang="en-US" dirty="0"/>
              <a:t>below the patella.</a:t>
            </a:r>
            <a:endParaRPr lang="en-CA" dirty="0"/>
          </a:p>
        </p:txBody>
      </p:sp>
    </p:spTree>
    <p:extLst>
      <p:ext uri="{BB962C8B-B14F-4D97-AF65-F5344CB8AC3E}">
        <p14:creationId xmlns:p14="http://schemas.microsoft.com/office/powerpoint/2010/main" val="3323557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BD6FC8-FBE9-482A-7BCC-8375DCFC5362}"/>
              </a:ext>
            </a:extLst>
          </p:cNvPr>
          <p:cNvSpPr>
            <a:spLocks noGrp="1"/>
          </p:cNvSpPr>
          <p:nvPr>
            <p:ph idx="1"/>
          </p:nvPr>
        </p:nvSpPr>
        <p:spPr/>
        <p:txBody>
          <a:bodyPr>
            <a:normAutofit/>
          </a:bodyPr>
          <a:lstStyle/>
          <a:p>
            <a:r>
              <a:rPr lang="en-CA" b="1" i="1" dirty="0"/>
              <a:t>Caution</a:t>
            </a:r>
          </a:p>
          <a:p>
            <a:r>
              <a:rPr lang="en-US" dirty="0"/>
              <a:t>Be familiar with the femoral triangle, a triangular space at the upper part of the thigh, bounded by sartorius laterally, ad-</a:t>
            </a:r>
            <a:r>
              <a:rPr lang="en-US" dirty="0" err="1"/>
              <a:t>ductor</a:t>
            </a:r>
            <a:r>
              <a:rPr lang="en-US" dirty="0"/>
              <a:t> longus medially, and the inguinal ligament superiorly (see Plate 9-2). Deep to these muscles it is bounded laterally by iliopsoas and medially by pectineus. The femoral triangle contains the femoral vessels and the branches of the femoral nerve. When working on the anterior and medial thigh, take care not to exert pressure on </a:t>
            </a:r>
            <a:r>
              <a:rPr lang="en-CA" dirty="0"/>
              <a:t>these structures.</a:t>
            </a:r>
          </a:p>
        </p:txBody>
      </p:sp>
    </p:spTree>
    <p:extLst>
      <p:ext uri="{BB962C8B-B14F-4D97-AF65-F5344CB8AC3E}">
        <p14:creationId xmlns:p14="http://schemas.microsoft.com/office/powerpoint/2010/main" val="33352761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B1E9A81-4B0B-2351-3408-C1FCB6CE616A}"/>
              </a:ext>
            </a:extLst>
          </p:cNvPr>
          <p:cNvPicPr>
            <a:picLocks noChangeAspect="1"/>
          </p:cNvPicPr>
          <p:nvPr/>
        </p:nvPicPr>
        <p:blipFill>
          <a:blip r:embed="rId2"/>
          <a:stretch>
            <a:fillRect/>
          </a:stretch>
        </p:blipFill>
        <p:spPr>
          <a:xfrm>
            <a:off x="5458984" y="1429067"/>
            <a:ext cx="5928344" cy="4062221"/>
          </a:xfrm>
          <a:prstGeom prst="rect">
            <a:avLst/>
          </a:prstGeom>
          <a:noFill/>
        </p:spPr>
      </p:pic>
      <p:sp>
        <p:nvSpPr>
          <p:cNvPr id="13" name="Text Placeholder 3">
            <a:extLst>
              <a:ext uri="{FF2B5EF4-FFF2-40B4-BE49-F238E27FC236}">
                <a16:creationId xmlns:a16="http://schemas.microsoft.com/office/drawing/2014/main" id="{24CE379A-535E-021D-949B-F430B9F91BAD}"/>
              </a:ext>
            </a:extLst>
          </p:cNvPr>
          <p:cNvSpPr>
            <a:spLocks noGrp="1"/>
          </p:cNvSpPr>
          <p:nvPr>
            <p:ph type="body" sz="half" idx="2"/>
          </p:nvPr>
        </p:nvSpPr>
        <p:spPr>
          <a:xfrm>
            <a:off x="643465" y="3043050"/>
            <a:ext cx="3517567" cy="3064505"/>
          </a:xfrm>
        </p:spPr>
        <p:txBody>
          <a:bodyPr/>
          <a:lstStyle/>
          <a:p>
            <a:r>
              <a:rPr lang="en-US" dirty="0"/>
              <a:t>Muscles of the thigh, anterior view</a:t>
            </a:r>
          </a:p>
        </p:txBody>
      </p:sp>
    </p:spTree>
    <p:extLst>
      <p:ext uri="{BB962C8B-B14F-4D97-AF65-F5344CB8AC3E}">
        <p14:creationId xmlns:p14="http://schemas.microsoft.com/office/powerpoint/2010/main" val="15146111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8538EA5-EBE1-B4D8-E9DE-F526304FD9DB}"/>
              </a:ext>
            </a:extLst>
          </p:cNvPr>
          <p:cNvPicPr>
            <a:picLocks noChangeAspect="1"/>
          </p:cNvPicPr>
          <p:nvPr/>
        </p:nvPicPr>
        <p:blipFill>
          <a:blip r:embed="rId2"/>
          <a:stretch>
            <a:fillRect/>
          </a:stretch>
        </p:blipFill>
        <p:spPr>
          <a:xfrm>
            <a:off x="5458984" y="1313434"/>
            <a:ext cx="5928344" cy="4293486"/>
          </a:xfrm>
          <a:prstGeom prst="rect">
            <a:avLst/>
          </a:prstGeom>
          <a:noFill/>
        </p:spPr>
      </p:pic>
      <p:sp>
        <p:nvSpPr>
          <p:cNvPr id="13" name="Text Placeholder 3">
            <a:extLst>
              <a:ext uri="{FF2B5EF4-FFF2-40B4-BE49-F238E27FC236}">
                <a16:creationId xmlns:a16="http://schemas.microsoft.com/office/drawing/2014/main" id="{26BE0843-9824-7208-A5A3-0EF006E61093}"/>
              </a:ext>
            </a:extLst>
          </p:cNvPr>
          <p:cNvSpPr>
            <a:spLocks noGrp="1"/>
          </p:cNvSpPr>
          <p:nvPr>
            <p:ph type="body" sz="half" idx="2"/>
          </p:nvPr>
        </p:nvSpPr>
        <p:spPr>
          <a:xfrm>
            <a:off x="643465" y="3043050"/>
            <a:ext cx="3517567" cy="3064505"/>
          </a:xfrm>
        </p:spPr>
        <p:txBody>
          <a:bodyPr/>
          <a:lstStyle/>
          <a:p>
            <a:r>
              <a:rPr lang="en-US" dirty="0"/>
              <a:t>Muscles of the thigh, posterior view</a:t>
            </a:r>
          </a:p>
        </p:txBody>
      </p:sp>
    </p:spTree>
    <p:extLst>
      <p:ext uri="{BB962C8B-B14F-4D97-AF65-F5344CB8AC3E}">
        <p14:creationId xmlns:p14="http://schemas.microsoft.com/office/powerpoint/2010/main" val="8079039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6C30CBF-ECC0-E606-BD78-A1013C9C011D}"/>
              </a:ext>
            </a:extLst>
          </p:cNvPr>
          <p:cNvPicPr>
            <a:picLocks noChangeAspect="1"/>
          </p:cNvPicPr>
          <p:nvPr/>
        </p:nvPicPr>
        <p:blipFill>
          <a:blip r:embed="rId2"/>
          <a:stretch>
            <a:fillRect/>
          </a:stretch>
        </p:blipFill>
        <p:spPr>
          <a:xfrm>
            <a:off x="5458984" y="1504479"/>
            <a:ext cx="5928344" cy="3911396"/>
          </a:xfrm>
          <a:prstGeom prst="rect">
            <a:avLst/>
          </a:prstGeom>
          <a:noFill/>
        </p:spPr>
      </p:pic>
      <p:sp>
        <p:nvSpPr>
          <p:cNvPr id="13" name="Text Placeholder 3">
            <a:extLst>
              <a:ext uri="{FF2B5EF4-FFF2-40B4-BE49-F238E27FC236}">
                <a16:creationId xmlns:a16="http://schemas.microsoft.com/office/drawing/2014/main" id="{EFED2A7A-326D-E99D-6F02-BDBDEC4F7152}"/>
              </a:ext>
            </a:extLst>
          </p:cNvPr>
          <p:cNvSpPr>
            <a:spLocks noGrp="1"/>
          </p:cNvSpPr>
          <p:nvPr>
            <p:ph type="body" sz="half" idx="2"/>
          </p:nvPr>
        </p:nvSpPr>
        <p:spPr>
          <a:xfrm>
            <a:off x="643465" y="3043050"/>
            <a:ext cx="3517567" cy="3064505"/>
          </a:xfrm>
        </p:spPr>
        <p:txBody>
          <a:bodyPr/>
          <a:lstStyle/>
          <a:p>
            <a:r>
              <a:rPr lang="en-US" dirty="0"/>
              <a:t>Adductors of the hip, medial and lateral views</a:t>
            </a:r>
          </a:p>
          <a:p>
            <a:endParaRPr lang="en-US" dirty="0"/>
          </a:p>
        </p:txBody>
      </p:sp>
    </p:spTree>
    <p:extLst>
      <p:ext uri="{BB962C8B-B14F-4D97-AF65-F5344CB8AC3E}">
        <p14:creationId xmlns:p14="http://schemas.microsoft.com/office/powerpoint/2010/main" val="32516892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8319BA1-2881-76DE-8565-F29C00AFF7DE}"/>
              </a:ext>
            </a:extLst>
          </p:cNvPr>
          <p:cNvPicPr>
            <a:picLocks noChangeAspect="1"/>
          </p:cNvPicPr>
          <p:nvPr/>
        </p:nvPicPr>
        <p:blipFill>
          <a:blip r:embed="rId2"/>
          <a:stretch>
            <a:fillRect/>
          </a:stretch>
        </p:blipFill>
        <p:spPr>
          <a:xfrm>
            <a:off x="5458984" y="1253104"/>
            <a:ext cx="5928344" cy="4414146"/>
          </a:xfrm>
          <a:prstGeom prst="rect">
            <a:avLst/>
          </a:prstGeom>
          <a:noFill/>
        </p:spPr>
      </p:pic>
      <p:sp>
        <p:nvSpPr>
          <p:cNvPr id="13" name="Text Placeholder 3">
            <a:extLst>
              <a:ext uri="{FF2B5EF4-FFF2-40B4-BE49-F238E27FC236}">
                <a16:creationId xmlns:a16="http://schemas.microsoft.com/office/drawing/2014/main" id="{82775C49-4BB9-3ED0-38AB-28F0C6404ECF}"/>
              </a:ext>
            </a:extLst>
          </p:cNvPr>
          <p:cNvSpPr>
            <a:spLocks noGrp="1"/>
          </p:cNvSpPr>
          <p:nvPr>
            <p:ph type="body" sz="half" idx="2"/>
          </p:nvPr>
        </p:nvSpPr>
        <p:spPr>
          <a:xfrm>
            <a:off x="643465" y="3043050"/>
            <a:ext cx="3517567" cy="3064505"/>
          </a:xfrm>
        </p:spPr>
        <p:txBody>
          <a:bodyPr/>
          <a:lstStyle/>
          <a:p>
            <a:r>
              <a:rPr lang="en-US" dirty="0"/>
              <a:t>Surface anatomy of the thigh</a:t>
            </a:r>
          </a:p>
        </p:txBody>
      </p:sp>
    </p:spTree>
    <p:extLst>
      <p:ext uri="{BB962C8B-B14F-4D97-AF65-F5344CB8AC3E}">
        <p14:creationId xmlns:p14="http://schemas.microsoft.com/office/powerpoint/2010/main" val="6789682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C4E2C-2117-F4EB-6B47-A58D23EBC7C2}"/>
              </a:ext>
            </a:extLst>
          </p:cNvPr>
          <p:cNvSpPr>
            <a:spLocks noGrp="1"/>
          </p:cNvSpPr>
          <p:nvPr>
            <p:ph type="title"/>
          </p:nvPr>
        </p:nvSpPr>
        <p:spPr/>
        <p:txBody>
          <a:bodyPr>
            <a:normAutofit/>
          </a:bodyPr>
          <a:lstStyle/>
          <a:p>
            <a:r>
              <a:rPr lang="en-US" sz="2200" dirty="0"/>
              <a:t>Muscles of the Anterior Thigh</a:t>
            </a:r>
            <a:br>
              <a:rPr lang="en-US" dirty="0"/>
            </a:br>
            <a:r>
              <a:rPr lang="en-US" sz="3600" dirty="0">
                <a:solidFill>
                  <a:srgbClr val="ED3F75"/>
                </a:solidFill>
              </a:rPr>
              <a:t>Quadriceps Femoris </a:t>
            </a:r>
            <a:br>
              <a:rPr lang="en-US" sz="3600" dirty="0">
                <a:solidFill>
                  <a:srgbClr val="ED3F75"/>
                </a:solidFill>
              </a:rPr>
            </a:br>
            <a:endParaRPr lang="en-CA" sz="3600" dirty="0">
              <a:solidFill>
                <a:srgbClr val="ED3F75"/>
              </a:solidFill>
            </a:endParaRPr>
          </a:p>
        </p:txBody>
      </p:sp>
      <p:sp>
        <p:nvSpPr>
          <p:cNvPr id="3" name="Content Placeholder 2">
            <a:extLst>
              <a:ext uri="{FF2B5EF4-FFF2-40B4-BE49-F238E27FC236}">
                <a16:creationId xmlns:a16="http://schemas.microsoft.com/office/drawing/2014/main" id="{9F723A5C-EC21-1FE1-9829-0A8673433F92}"/>
              </a:ext>
            </a:extLst>
          </p:cNvPr>
          <p:cNvSpPr>
            <a:spLocks noGrp="1"/>
          </p:cNvSpPr>
          <p:nvPr>
            <p:ph idx="1"/>
          </p:nvPr>
        </p:nvSpPr>
        <p:spPr/>
        <p:txBody>
          <a:bodyPr>
            <a:normAutofit/>
          </a:bodyPr>
          <a:lstStyle/>
          <a:p>
            <a:r>
              <a:rPr lang="en-CA" b="1" dirty="0"/>
              <a:t>Comment. </a:t>
            </a:r>
            <a:r>
              <a:rPr lang="en-US" dirty="0"/>
              <a:t>Three of the muscles (the </a:t>
            </a:r>
            <a:r>
              <a:rPr lang="en-US" dirty="0" err="1"/>
              <a:t>vasti</a:t>
            </a:r>
            <a:r>
              <a:rPr lang="en-US" dirty="0"/>
              <a:t>) of the quadriceps group cross only the knee joint, while one (rectus femoris) crosses both the hip and the knee joint. All have a common inferior attachment via the patellar tendon.</a:t>
            </a:r>
          </a:p>
          <a:p>
            <a:r>
              <a:rPr lang="en-CA" b="1" dirty="0"/>
              <a:t>Attachments. </a:t>
            </a:r>
            <a:r>
              <a:rPr lang="en-US" dirty="0"/>
              <a:t>Inferiorly, by four heads: rectus femoris, vastus lateralis, vastus intermedius, and vastus medialis to the patella, and thence by ligamentum patellae (patellar ligament) to the tibial tuberosity; vastus medialis also to the medial condyle of the tibia. </a:t>
            </a:r>
            <a:r>
              <a:rPr lang="en-CA" dirty="0"/>
              <a:t>Superiorly, as follows:</a:t>
            </a:r>
          </a:p>
          <a:p>
            <a:r>
              <a:rPr lang="en-US" dirty="0"/>
              <a:t>Rectus femoris: to the anterior inferior spine of ilium and upper margin of acetabulum. Vastus lateralis: to the lateral lip of the </a:t>
            </a:r>
            <a:r>
              <a:rPr lang="en-US" dirty="0" err="1"/>
              <a:t>linea</a:t>
            </a:r>
            <a:r>
              <a:rPr lang="en-US" dirty="0"/>
              <a:t> aspera as far as the greater trochanter. Vastus medialis: to the medial lip of the </a:t>
            </a:r>
            <a:r>
              <a:rPr lang="en-US" dirty="0" err="1"/>
              <a:t>linea</a:t>
            </a:r>
            <a:r>
              <a:rPr lang="en-US" dirty="0"/>
              <a:t> aspera. Vastus intermedius: to the upper three-fourths of the anterior surface of the shaft of the femur</a:t>
            </a:r>
            <a:endParaRPr lang="en-CA" dirty="0"/>
          </a:p>
        </p:txBody>
      </p:sp>
    </p:spTree>
    <p:extLst>
      <p:ext uri="{BB962C8B-B14F-4D97-AF65-F5344CB8AC3E}">
        <p14:creationId xmlns:p14="http://schemas.microsoft.com/office/powerpoint/2010/main" val="8695197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5899D0B-83A7-3A52-469F-F7BD7AD5C36A}"/>
              </a:ext>
            </a:extLst>
          </p:cNvPr>
          <p:cNvSpPr>
            <a:spLocks noGrp="1"/>
          </p:cNvSpPr>
          <p:nvPr>
            <p:ph type="body" sz="half" idx="2"/>
          </p:nvPr>
        </p:nvSpPr>
        <p:spPr/>
        <p:txBody>
          <a:bodyPr/>
          <a:lstStyle/>
          <a:p>
            <a:r>
              <a:rPr lang="en-CA" dirty="0"/>
              <a:t>Anatomy of quadriceps femoris</a:t>
            </a:r>
          </a:p>
        </p:txBody>
      </p:sp>
      <p:pic>
        <p:nvPicPr>
          <p:cNvPr id="6" name="Picture 5">
            <a:extLst>
              <a:ext uri="{FF2B5EF4-FFF2-40B4-BE49-F238E27FC236}">
                <a16:creationId xmlns:a16="http://schemas.microsoft.com/office/drawing/2014/main" id="{8D1998F4-151B-A1E5-75A1-EB4DEBB51E59}"/>
              </a:ext>
            </a:extLst>
          </p:cNvPr>
          <p:cNvPicPr>
            <a:picLocks noChangeAspect="1"/>
          </p:cNvPicPr>
          <p:nvPr/>
        </p:nvPicPr>
        <p:blipFill>
          <a:blip r:embed="rId2"/>
          <a:stretch>
            <a:fillRect/>
          </a:stretch>
        </p:blipFill>
        <p:spPr>
          <a:xfrm>
            <a:off x="6096000" y="311391"/>
            <a:ext cx="3932903" cy="6390861"/>
          </a:xfrm>
          <a:prstGeom prst="rect">
            <a:avLst/>
          </a:prstGeom>
        </p:spPr>
      </p:pic>
    </p:spTree>
    <p:extLst>
      <p:ext uri="{BB962C8B-B14F-4D97-AF65-F5344CB8AC3E}">
        <p14:creationId xmlns:p14="http://schemas.microsoft.com/office/powerpoint/2010/main" val="12603521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4CF241-03D5-8CFD-BD54-44293558CFAD}"/>
              </a:ext>
            </a:extLst>
          </p:cNvPr>
          <p:cNvSpPr>
            <a:spLocks noGrp="1"/>
          </p:cNvSpPr>
          <p:nvPr>
            <p:ph idx="1"/>
          </p:nvPr>
        </p:nvSpPr>
        <p:spPr/>
        <p:txBody>
          <a:bodyPr>
            <a:normAutofit/>
          </a:bodyPr>
          <a:lstStyle/>
          <a:p>
            <a:r>
              <a:rPr lang="en-CA" b="1" dirty="0"/>
              <a:t>Palpation. </a:t>
            </a:r>
            <a:r>
              <a:rPr lang="en-US" dirty="0"/>
              <a:t>Palpation is easy,  but distinguishing the muscles very challenging. All are easily palpated at the attachment to the superior patella. Rectus femoris (architecture bipennate) can be followed up to its superior attachment just below the anterior superior iliac spine. Vastus lateralis and medialis (architecture unipennate) can be followed to their superior attachments to the femur laterally and medially. Vastus intermedius is not palpable.</a:t>
            </a:r>
          </a:p>
          <a:p>
            <a:r>
              <a:rPr lang="en-CA" b="1" dirty="0"/>
              <a:t>Action. </a:t>
            </a:r>
            <a:r>
              <a:rPr lang="en-US" dirty="0"/>
              <a:t>Extends the knee; flexes the hip by the action of rectus femoris</a:t>
            </a:r>
          </a:p>
          <a:p>
            <a:r>
              <a:rPr lang="en-CA" b="1" dirty="0"/>
              <a:t>Referral Areas. </a:t>
            </a:r>
            <a:r>
              <a:rPr lang="en-US" dirty="0"/>
              <a:t>Vastus medialis and intermedius: to the anterior thigh and the knee. Vastus lateralis: to the lateral thigh and the knee</a:t>
            </a:r>
            <a:endParaRPr lang="en-CA" dirty="0"/>
          </a:p>
        </p:txBody>
      </p:sp>
    </p:spTree>
    <p:extLst>
      <p:ext uri="{BB962C8B-B14F-4D97-AF65-F5344CB8AC3E}">
        <p14:creationId xmlns:p14="http://schemas.microsoft.com/office/powerpoint/2010/main" val="15065968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45D904-32F1-81D1-1361-1B2B879885F4}"/>
              </a:ext>
            </a:extLst>
          </p:cNvPr>
          <p:cNvSpPr>
            <a:spLocks noGrp="1"/>
          </p:cNvSpPr>
          <p:nvPr>
            <p:ph idx="1"/>
          </p:nvPr>
        </p:nvSpPr>
        <p:spPr/>
        <p:txBody>
          <a:bodyPr>
            <a:normAutofit lnSpcReduction="10000"/>
          </a:bodyPr>
          <a:lstStyle/>
          <a:p>
            <a:r>
              <a:rPr lang="en-CA" b="1" dirty="0">
                <a:solidFill>
                  <a:srgbClr val="ED3F75"/>
                </a:solidFill>
              </a:rPr>
              <a:t>Manual Therapy</a:t>
            </a:r>
          </a:p>
          <a:p>
            <a:r>
              <a:rPr lang="en-CA" b="1" i="1" dirty="0"/>
              <a:t>Stripping. </a:t>
            </a:r>
            <a:r>
              <a:rPr lang="en-CA" dirty="0"/>
              <a:t>The client lies supine. </a:t>
            </a:r>
            <a:r>
              <a:rPr lang="en-US" dirty="0"/>
              <a:t>The therapist stands beside the client at the lower legs. Place the heel of the hand, the thumb, or the fingertips on the quadriceps tendon where it attaches to the patella on the medial side.</a:t>
            </a:r>
          </a:p>
          <a:p>
            <a:r>
              <a:rPr lang="en-US" dirty="0"/>
              <a:t>Pressing firmly into the tissue, slide along vastus medialis to its attachment on the upper femur.</a:t>
            </a:r>
          </a:p>
          <a:p>
            <a:r>
              <a:rPr lang="en-US" dirty="0"/>
              <a:t>Beginning again at the kneecap in the center, repeat this procedure, continuing the stroke along rectus femoris to its attachment at the ASIS. Repeat the same procedure laterally on vastus lateralis.</a:t>
            </a:r>
          </a:p>
          <a:p>
            <a:r>
              <a:rPr lang="en-US" dirty="0"/>
              <a:t>Note: Vastus intermedius lies deep to the other quadriceps muscles and is therefore treated through </a:t>
            </a:r>
            <a:r>
              <a:rPr lang="en-CA" dirty="0"/>
              <a:t>them.</a:t>
            </a:r>
          </a:p>
        </p:txBody>
      </p:sp>
    </p:spTree>
    <p:extLst>
      <p:ext uri="{BB962C8B-B14F-4D97-AF65-F5344CB8AC3E}">
        <p14:creationId xmlns:p14="http://schemas.microsoft.com/office/powerpoint/2010/main" val="18665770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E584B4F-708F-6889-E8FC-2D206B268687}"/>
              </a:ext>
            </a:extLst>
          </p:cNvPr>
          <p:cNvPicPr>
            <a:picLocks noChangeAspect="1"/>
          </p:cNvPicPr>
          <p:nvPr/>
        </p:nvPicPr>
        <p:blipFill>
          <a:blip r:embed="rId2"/>
          <a:stretch>
            <a:fillRect/>
          </a:stretch>
        </p:blipFill>
        <p:spPr>
          <a:xfrm>
            <a:off x="5458984" y="1085538"/>
            <a:ext cx="5928344" cy="4749279"/>
          </a:xfrm>
          <a:prstGeom prst="rect">
            <a:avLst/>
          </a:prstGeom>
          <a:noFill/>
        </p:spPr>
      </p:pic>
      <p:sp>
        <p:nvSpPr>
          <p:cNvPr id="13" name="Text Placeholder 3">
            <a:extLst>
              <a:ext uri="{FF2B5EF4-FFF2-40B4-BE49-F238E27FC236}">
                <a16:creationId xmlns:a16="http://schemas.microsoft.com/office/drawing/2014/main" id="{41683EBF-7024-CD0C-3550-38B951375249}"/>
              </a:ext>
            </a:extLst>
          </p:cNvPr>
          <p:cNvSpPr>
            <a:spLocks noGrp="1"/>
          </p:cNvSpPr>
          <p:nvPr>
            <p:ph type="body" sz="half" idx="2"/>
          </p:nvPr>
        </p:nvSpPr>
        <p:spPr>
          <a:xfrm>
            <a:off x="643465" y="3043050"/>
            <a:ext cx="3517567" cy="3064505"/>
          </a:xfrm>
        </p:spPr>
        <p:txBody>
          <a:bodyPr/>
          <a:lstStyle/>
          <a:p>
            <a:r>
              <a:rPr lang="en-US" dirty="0"/>
              <a:t>Stripping of vastus medialis with the fingertips</a:t>
            </a:r>
          </a:p>
        </p:txBody>
      </p:sp>
    </p:spTree>
    <p:extLst>
      <p:ext uri="{BB962C8B-B14F-4D97-AF65-F5344CB8AC3E}">
        <p14:creationId xmlns:p14="http://schemas.microsoft.com/office/powerpoint/2010/main" val="2382917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01BAE8E-E5F2-5D6D-9D1E-398451DED628}"/>
              </a:ext>
            </a:extLst>
          </p:cNvPr>
          <p:cNvSpPr>
            <a:spLocks noGrp="1"/>
          </p:cNvSpPr>
          <p:nvPr>
            <p:ph type="body" sz="half" idx="2"/>
          </p:nvPr>
        </p:nvSpPr>
        <p:spPr/>
        <p:txBody>
          <a:bodyPr/>
          <a:lstStyle/>
          <a:p>
            <a:r>
              <a:rPr lang="en-CA" dirty="0"/>
              <a:t>Stripping of vastus medialis</a:t>
            </a:r>
          </a:p>
          <a:p>
            <a:endParaRPr lang="en-CA" dirty="0"/>
          </a:p>
          <a:p>
            <a:r>
              <a:rPr lang="en-US" dirty="0"/>
              <a:t>Stripping of rectus femoris with the thumb</a:t>
            </a:r>
            <a:endParaRPr lang="en-CA" dirty="0"/>
          </a:p>
        </p:txBody>
      </p:sp>
      <p:pic>
        <p:nvPicPr>
          <p:cNvPr id="6" name="Picture 5">
            <a:extLst>
              <a:ext uri="{FF2B5EF4-FFF2-40B4-BE49-F238E27FC236}">
                <a16:creationId xmlns:a16="http://schemas.microsoft.com/office/drawing/2014/main" id="{47C4C47F-40C4-8643-E0D5-95AA21D98507}"/>
              </a:ext>
            </a:extLst>
          </p:cNvPr>
          <p:cNvPicPr>
            <a:picLocks noChangeAspect="1"/>
          </p:cNvPicPr>
          <p:nvPr/>
        </p:nvPicPr>
        <p:blipFill>
          <a:blip r:embed="rId2"/>
          <a:stretch>
            <a:fillRect/>
          </a:stretch>
        </p:blipFill>
        <p:spPr>
          <a:xfrm>
            <a:off x="4857135" y="964095"/>
            <a:ext cx="2477729" cy="4929809"/>
          </a:xfrm>
          <a:prstGeom prst="rect">
            <a:avLst/>
          </a:prstGeom>
        </p:spPr>
      </p:pic>
      <p:pic>
        <p:nvPicPr>
          <p:cNvPr id="8" name="Picture 7">
            <a:extLst>
              <a:ext uri="{FF2B5EF4-FFF2-40B4-BE49-F238E27FC236}">
                <a16:creationId xmlns:a16="http://schemas.microsoft.com/office/drawing/2014/main" id="{E48C39C3-942C-38FB-B15B-EEED48D95ED4}"/>
              </a:ext>
            </a:extLst>
          </p:cNvPr>
          <p:cNvPicPr>
            <a:picLocks noChangeAspect="1"/>
          </p:cNvPicPr>
          <p:nvPr/>
        </p:nvPicPr>
        <p:blipFill>
          <a:blip r:embed="rId3"/>
          <a:stretch>
            <a:fillRect/>
          </a:stretch>
        </p:blipFill>
        <p:spPr>
          <a:xfrm>
            <a:off x="7738534" y="2024061"/>
            <a:ext cx="3810000" cy="2809875"/>
          </a:xfrm>
          <a:prstGeom prst="rect">
            <a:avLst/>
          </a:prstGeom>
        </p:spPr>
      </p:pic>
    </p:spTree>
    <p:extLst>
      <p:ext uri="{BB962C8B-B14F-4D97-AF65-F5344CB8AC3E}">
        <p14:creationId xmlns:p14="http://schemas.microsoft.com/office/powerpoint/2010/main" val="10759604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EF2DA27-09D8-D0C1-4081-DC0A79EB4C56}"/>
              </a:ext>
            </a:extLst>
          </p:cNvPr>
          <p:cNvSpPr>
            <a:spLocks noGrp="1"/>
          </p:cNvSpPr>
          <p:nvPr>
            <p:ph type="body" sz="half" idx="2"/>
          </p:nvPr>
        </p:nvSpPr>
        <p:spPr/>
        <p:txBody>
          <a:bodyPr/>
          <a:lstStyle/>
          <a:p>
            <a:r>
              <a:rPr lang="en-CA" dirty="0"/>
              <a:t>Stripping of rectus femoris</a:t>
            </a:r>
          </a:p>
          <a:p>
            <a:endParaRPr lang="en-CA" dirty="0"/>
          </a:p>
          <a:p>
            <a:r>
              <a:rPr lang="en-US" dirty="0"/>
              <a:t>Stripping of vastus lateralis with the fingertips</a:t>
            </a:r>
            <a:endParaRPr lang="en-CA" dirty="0"/>
          </a:p>
        </p:txBody>
      </p:sp>
      <p:pic>
        <p:nvPicPr>
          <p:cNvPr id="6" name="Picture 5">
            <a:extLst>
              <a:ext uri="{FF2B5EF4-FFF2-40B4-BE49-F238E27FC236}">
                <a16:creationId xmlns:a16="http://schemas.microsoft.com/office/drawing/2014/main" id="{9BD7B9CC-D1F8-919D-D88A-197C770B44DE}"/>
              </a:ext>
            </a:extLst>
          </p:cNvPr>
          <p:cNvPicPr>
            <a:picLocks noChangeAspect="1"/>
          </p:cNvPicPr>
          <p:nvPr/>
        </p:nvPicPr>
        <p:blipFill>
          <a:blip r:embed="rId2"/>
          <a:stretch>
            <a:fillRect/>
          </a:stretch>
        </p:blipFill>
        <p:spPr>
          <a:xfrm>
            <a:off x="5112774" y="1113182"/>
            <a:ext cx="1966452" cy="4631635"/>
          </a:xfrm>
          <a:prstGeom prst="rect">
            <a:avLst/>
          </a:prstGeom>
        </p:spPr>
      </p:pic>
      <p:pic>
        <p:nvPicPr>
          <p:cNvPr id="8" name="Picture 7">
            <a:extLst>
              <a:ext uri="{FF2B5EF4-FFF2-40B4-BE49-F238E27FC236}">
                <a16:creationId xmlns:a16="http://schemas.microsoft.com/office/drawing/2014/main" id="{3648BCD7-127F-1F92-C738-B144C29FED7C}"/>
              </a:ext>
            </a:extLst>
          </p:cNvPr>
          <p:cNvPicPr>
            <a:picLocks noChangeAspect="1"/>
          </p:cNvPicPr>
          <p:nvPr/>
        </p:nvPicPr>
        <p:blipFill>
          <a:blip r:embed="rId3"/>
          <a:stretch>
            <a:fillRect/>
          </a:stretch>
        </p:blipFill>
        <p:spPr>
          <a:xfrm>
            <a:off x="7615631" y="1833370"/>
            <a:ext cx="3932903" cy="3220278"/>
          </a:xfrm>
          <a:prstGeom prst="rect">
            <a:avLst/>
          </a:prstGeom>
        </p:spPr>
      </p:pic>
    </p:spTree>
    <p:extLst>
      <p:ext uri="{BB962C8B-B14F-4D97-AF65-F5344CB8AC3E}">
        <p14:creationId xmlns:p14="http://schemas.microsoft.com/office/powerpoint/2010/main" val="1939862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755A140-C891-D845-D00E-FCA2B59DF1AB}"/>
              </a:ext>
            </a:extLst>
          </p:cNvPr>
          <p:cNvPicPr>
            <a:picLocks noChangeAspect="1"/>
          </p:cNvPicPr>
          <p:nvPr/>
        </p:nvPicPr>
        <p:blipFill>
          <a:blip r:embed="rId2"/>
          <a:stretch>
            <a:fillRect/>
          </a:stretch>
        </p:blipFill>
        <p:spPr>
          <a:xfrm>
            <a:off x="7156427" y="812799"/>
            <a:ext cx="2533458" cy="5294757"/>
          </a:xfrm>
          <a:prstGeom prst="rect">
            <a:avLst/>
          </a:prstGeom>
          <a:noFill/>
        </p:spPr>
      </p:pic>
      <p:sp>
        <p:nvSpPr>
          <p:cNvPr id="13" name="Text Placeholder 3">
            <a:extLst>
              <a:ext uri="{FF2B5EF4-FFF2-40B4-BE49-F238E27FC236}">
                <a16:creationId xmlns:a16="http://schemas.microsoft.com/office/drawing/2014/main" id="{DC095391-3C67-3026-72C2-A7116BEBF98E}"/>
              </a:ext>
            </a:extLst>
          </p:cNvPr>
          <p:cNvSpPr>
            <a:spLocks noGrp="1"/>
          </p:cNvSpPr>
          <p:nvPr>
            <p:ph type="body" sz="half" idx="2"/>
          </p:nvPr>
        </p:nvSpPr>
        <p:spPr>
          <a:xfrm>
            <a:off x="643465" y="3043050"/>
            <a:ext cx="3517567" cy="3064505"/>
          </a:xfrm>
        </p:spPr>
        <p:txBody>
          <a:bodyPr/>
          <a:lstStyle/>
          <a:p>
            <a:r>
              <a:rPr lang="en-CA" dirty="0"/>
              <a:t>Stripping of vastus lateralis</a:t>
            </a:r>
            <a:endParaRPr lang="en-US" dirty="0"/>
          </a:p>
        </p:txBody>
      </p:sp>
    </p:spTree>
    <p:extLst>
      <p:ext uri="{BB962C8B-B14F-4D97-AF65-F5344CB8AC3E}">
        <p14:creationId xmlns:p14="http://schemas.microsoft.com/office/powerpoint/2010/main" val="26782378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59C89B-A173-EFEC-8FCF-72B63234B392}"/>
              </a:ext>
            </a:extLst>
          </p:cNvPr>
          <p:cNvSpPr>
            <a:spLocks noGrp="1"/>
          </p:cNvSpPr>
          <p:nvPr>
            <p:ph idx="1"/>
          </p:nvPr>
        </p:nvSpPr>
        <p:spPr/>
        <p:txBody>
          <a:bodyPr/>
          <a:lstStyle/>
          <a:p>
            <a:r>
              <a:rPr lang="en-US" b="1" i="1" dirty="0"/>
              <a:t>Cross-fiber Friction for the Patellar Tendon and Ligament</a:t>
            </a:r>
          </a:p>
          <a:p>
            <a:r>
              <a:rPr lang="en-CA" dirty="0"/>
              <a:t>The client lies supine. </a:t>
            </a:r>
            <a:r>
              <a:rPr lang="en-US" dirty="0"/>
              <a:t>The therapist stands beside the client at the legs. Place the thumb on the patellar tendon (superior to the patella).</a:t>
            </a:r>
          </a:p>
          <a:p>
            <a:r>
              <a:rPr lang="en-US" dirty="0"/>
              <a:t>Press firmly into the tissue, and move the thumb back and forth across the tendon until you feel a softening and relaxation in the tissue.</a:t>
            </a:r>
          </a:p>
          <a:p>
            <a:r>
              <a:rPr lang="en-US" dirty="0"/>
              <a:t>Repeat this procedure on the patellar ligament (inferior to the patella).</a:t>
            </a:r>
            <a:endParaRPr lang="en-CA" dirty="0"/>
          </a:p>
        </p:txBody>
      </p:sp>
    </p:spTree>
    <p:extLst>
      <p:ext uri="{BB962C8B-B14F-4D97-AF65-F5344CB8AC3E}">
        <p14:creationId xmlns:p14="http://schemas.microsoft.com/office/powerpoint/2010/main" val="40980810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D0AD0DC-0844-CDFB-6D47-7515902D7089}"/>
              </a:ext>
            </a:extLst>
          </p:cNvPr>
          <p:cNvPicPr>
            <a:picLocks noChangeAspect="1"/>
          </p:cNvPicPr>
          <p:nvPr/>
        </p:nvPicPr>
        <p:blipFill>
          <a:blip r:embed="rId2"/>
          <a:stretch>
            <a:fillRect/>
          </a:stretch>
        </p:blipFill>
        <p:spPr>
          <a:xfrm>
            <a:off x="5458984" y="1400158"/>
            <a:ext cx="5928344" cy="4120038"/>
          </a:xfrm>
          <a:prstGeom prst="rect">
            <a:avLst/>
          </a:prstGeom>
          <a:noFill/>
        </p:spPr>
      </p:pic>
      <p:sp>
        <p:nvSpPr>
          <p:cNvPr id="13" name="Text Placeholder 3">
            <a:extLst>
              <a:ext uri="{FF2B5EF4-FFF2-40B4-BE49-F238E27FC236}">
                <a16:creationId xmlns:a16="http://schemas.microsoft.com/office/drawing/2014/main" id="{EFF45BF6-02CB-89E5-F164-DE60CB4C4FFF}"/>
              </a:ext>
            </a:extLst>
          </p:cNvPr>
          <p:cNvSpPr>
            <a:spLocks noGrp="1"/>
          </p:cNvSpPr>
          <p:nvPr>
            <p:ph type="body" sz="half" idx="2"/>
          </p:nvPr>
        </p:nvSpPr>
        <p:spPr>
          <a:xfrm>
            <a:off x="643465" y="3043050"/>
            <a:ext cx="3517567" cy="3064505"/>
          </a:xfrm>
        </p:spPr>
        <p:txBody>
          <a:bodyPr/>
          <a:lstStyle/>
          <a:p>
            <a:r>
              <a:rPr lang="en-US" dirty="0"/>
              <a:t>Cross-fiber friction of the patellar tendon (A) and ligament (B)</a:t>
            </a:r>
          </a:p>
        </p:txBody>
      </p:sp>
    </p:spTree>
    <p:extLst>
      <p:ext uri="{BB962C8B-B14F-4D97-AF65-F5344CB8AC3E}">
        <p14:creationId xmlns:p14="http://schemas.microsoft.com/office/powerpoint/2010/main" val="27604250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EFE01F-1227-3940-A3A0-5E38B4410FF0}"/>
              </a:ext>
            </a:extLst>
          </p:cNvPr>
          <p:cNvSpPr>
            <a:spLocks noGrp="1"/>
          </p:cNvSpPr>
          <p:nvPr>
            <p:ph idx="1"/>
          </p:nvPr>
        </p:nvSpPr>
        <p:spPr/>
        <p:txBody>
          <a:bodyPr>
            <a:normAutofit/>
          </a:bodyPr>
          <a:lstStyle/>
          <a:p>
            <a:r>
              <a:rPr lang="en-US" b="1" i="1" dirty="0"/>
              <a:t>Cross-fiber Friction on Deep Surface of Patella</a:t>
            </a:r>
          </a:p>
          <a:p>
            <a:r>
              <a:rPr lang="en-US" dirty="0"/>
              <a:t>With one hand, displace the patella away from yourself. Place the fingertips of the other hand under the patella. Pressing upward into the patella, move your fingertips back and forth until you feel a softening and relaxation in the tissue.</a:t>
            </a:r>
          </a:p>
          <a:p>
            <a:r>
              <a:rPr lang="en-US" dirty="0"/>
              <a:t>Repeat the procedure medially.</a:t>
            </a:r>
          </a:p>
          <a:p>
            <a:r>
              <a:rPr lang="en-CA" b="1" i="1" dirty="0"/>
              <a:t>Caution. </a:t>
            </a:r>
            <a:r>
              <a:rPr lang="en-US" dirty="0"/>
              <a:t>The above procedure should not be performed on a client who has had recent knee surgery, or is scheduled for such surgery. If a client has had knee surgery in the past, or complains of knee pain, question the client thoroughly before proceeding. When in doubt, have the client obtain permission from her or his physician before proceeding.</a:t>
            </a:r>
            <a:endParaRPr lang="en-CA" dirty="0"/>
          </a:p>
        </p:txBody>
      </p:sp>
    </p:spTree>
    <p:extLst>
      <p:ext uri="{BB962C8B-B14F-4D97-AF65-F5344CB8AC3E}">
        <p14:creationId xmlns:p14="http://schemas.microsoft.com/office/powerpoint/2010/main" val="14870684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4444ECA-F5FE-E677-76ED-A6D6B2CF5766}"/>
              </a:ext>
            </a:extLst>
          </p:cNvPr>
          <p:cNvPicPr>
            <a:picLocks noChangeAspect="1"/>
          </p:cNvPicPr>
          <p:nvPr/>
        </p:nvPicPr>
        <p:blipFill>
          <a:blip r:embed="rId2"/>
          <a:stretch>
            <a:fillRect/>
          </a:stretch>
        </p:blipFill>
        <p:spPr>
          <a:xfrm>
            <a:off x="5458984" y="1407649"/>
            <a:ext cx="5928344" cy="4105056"/>
          </a:xfrm>
          <a:prstGeom prst="rect">
            <a:avLst/>
          </a:prstGeom>
          <a:noFill/>
        </p:spPr>
      </p:pic>
      <p:sp>
        <p:nvSpPr>
          <p:cNvPr id="13" name="Text Placeholder 3">
            <a:extLst>
              <a:ext uri="{FF2B5EF4-FFF2-40B4-BE49-F238E27FC236}">
                <a16:creationId xmlns:a16="http://schemas.microsoft.com/office/drawing/2014/main" id="{DE558BC9-D0F9-AE21-1198-200A9732FF84}"/>
              </a:ext>
            </a:extLst>
          </p:cNvPr>
          <p:cNvSpPr>
            <a:spLocks noGrp="1"/>
          </p:cNvSpPr>
          <p:nvPr>
            <p:ph type="body" sz="half" idx="2"/>
          </p:nvPr>
        </p:nvSpPr>
        <p:spPr>
          <a:xfrm>
            <a:off x="643465" y="3043050"/>
            <a:ext cx="3517567" cy="3064505"/>
          </a:xfrm>
        </p:spPr>
        <p:txBody>
          <a:bodyPr/>
          <a:lstStyle/>
          <a:p>
            <a:r>
              <a:rPr lang="en-US" dirty="0"/>
              <a:t>Cross-fiber friction underneath the patella laterally (A) and medially (B)</a:t>
            </a:r>
          </a:p>
        </p:txBody>
      </p:sp>
    </p:spTree>
    <p:extLst>
      <p:ext uri="{BB962C8B-B14F-4D97-AF65-F5344CB8AC3E}">
        <p14:creationId xmlns:p14="http://schemas.microsoft.com/office/powerpoint/2010/main" val="35469387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14BA9-C7F3-33CB-1778-EC2EE423DA67}"/>
              </a:ext>
            </a:extLst>
          </p:cNvPr>
          <p:cNvSpPr>
            <a:spLocks noGrp="1"/>
          </p:cNvSpPr>
          <p:nvPr>
            <p:ph type="title"/>
          </p:nvPr>
        </p:nvSpPr>
        <p:spPr/>
        <p:txBody>
          <a:bodyPr>
            <a:normAutofit/>
          </a:bodyPr>
          <a:lstStyle/>
          <a:p>
            <a:r>
              <a:rPr lang="en-US" sz="3200" dirty="0">
                <a:solidFill>
                  <a:srgbClr val="ED3F75"/>
                </a:solidFill>
              </a:rPr>
              <a:t>Sartorius </a:t>
            </a:r>
            <a:r>
              <a:rPr lang="en-US" sz="3200" dirty="0" err="1">
                <a:solidFill>
                  <a:srgbClr val="ED3F75"/>
                </a:solidFill>
              </a:rPr>
              <a:t>sar</a:t>
            </a:r>
            <a:r>
              <a:rPr lang="en-US" sz="3200" dirty="0">
                <a:solidFill>
                  <a:srgbClr val="ED3F75"/>
                </a:solidFill>
              </a:rPr>
              <a:t>-TORE-ee-us</a:t>
            </a:r>
            <a:br>
              <a:rPr lang="en-US" dirty="0"/>
            </a:br>
            <a:r>
              <a:rPr lang="en-US" sz="2200" dirty="0"/>
              <a:t>Etymology Latin sartor, tailor (from the cross-legged position)</a:t>
            </a:r>
            <a:endParaRPr lang="en-CA" sz="2200" dirty="0"/>
          </a:p>
        </p:txBody>
      </p:sp>
      <p:sp>
        <p:nvSpPr>
          <p:cNvPr id="3" name="Content Placeholder 2">
            <a:extLst>
              <a:ext uri="{FF2B5EF4-FFF2-40B4-BE49-F238E27FC236}">
                <a16:creationId xmlns:a16="http://schemas.microsoft.com/office/drawing/2014/main" id="{FB6596F3-42B6-C803-DA04-FC6E1B68948A}"/>
              </a:ext>
            </a:extLst>
          </p:cNvPr>
          <p:cNvSpPr>
            <a:spLocks noGrp="1"/>
          </p:cNvSpPr>
          <p:nvPr>
            <p:ph idx="1"/>
          </p:nvPr>
        </p:nvSpPr>
        <p:spPr/>
        <p:txBody>
          <a:bodyPr>
            <a:normAutofit/>
          </a:bodyPr>
          <a:lstStyle/>
          <a:p>
            <a:r>
              <a:rPr lang="en-CA" b="1"/>
              <a:t>Overview. </a:t>
            </a:r>
            <a:r>
              <a:rPr lang="en-US"/>
              <a:t>A </a:t>
            </a:r>
            <a:r>
              <a:rPr lang="en-US" dirty="0"/>
              <a:t>tight </a:t>
            </a:r>
            <a:r>
              <a:rPr lang="en-US"/>
              <a:t>sartorius muscle </a:t>
            </a:r>
            <a:r>
              <a:rPr lang="en-US" dirty="0"/>
              <a:t>will often interfere with the stretching of piriformis. If you attempt to stretch piriformis and the client reports feeling the stretch in the anterior thigh, release sartorius before proceeding.</a:t>
            </a:r>
          </a:p>
          <a:p>
            <a:r>
              <a:rPr lang="en-CA" b="1" dirty="0"/>
              <a:t>Attachments. </a:t>
            </a:r>
            <a:r>
              <a:rPr lang="en-US" dirty="0"/>
              <a:t>Superiorly, to the anterior superior iliac spine. Inferiorly, to the medial border of the tuberosity of the tibia</a:t>
            </a:r>
          </a:p>
          <a:p>
            <a:r>
              <a:rPr lang="en-CA" b="1" dirty="0"/>
              <a:t>Palpation. </a:t>
            </a:r>
            <a:r>
              <a:rPr lang="en-US" dirty="0"/>
              <a:t>Sartorius, although superficial, is very difficult to palpate except on those who have developed it to an unusual degree (i.e., bodybuilders). Its architecture is parallel.</a:t>
            </a:r>
          </a:p>
          <a:p>
            <a:r>
              <a:rPr lang="en-CA" b="1" dirty="0"/>
              <a:t>Action. </a:t>
            </a:r>
            <a:r>
              <a:rPr lang="en-US" dirty="0"/>
              <a:t>Flexes hip and knee, rotates knee medially and hip laterally</a:t>
            </a:r>
            <a:endParaRPr lang="en-CA" dirty="0"/>
          </a:p>
        </p:txBody>
      </p:sp>
    </p:spTree>
    <p:extLst>
      <p:ext uri="{BB962C8B-B14F-4D97-AF65-F5344CB8AC3E}">
        <p14:creationId xmlns:p14="http://schemas.microsoft.com/office/powerpoint/2010/main" val="32683895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50FFE21-2A71-4811-9BA6-BD384D6FF71B}"/>
              </a:ext>
            </a:extLst>
          </p:cNvPr>
          <p:cNvPicPr>
            <a:picLocks noChangeAspect="1"/>
          </p:cNvPicPr>
          <p:nvPr/>
        </p:nvPicPr>
        <p:blipFill>
          <a:blip r:embed="rId2"/>
          <a:stretch>
            <a:fillRect/>
          </a:stretch>
        </p:blipFill>
        <p:spPr>
          <a:xfrm>
            <a:off x="5458984" y="1258132"/>
            <a:ext cx="5928344" cy="4404091"/>
          </a:xfrm>
          <a:prstGeom prst="rect">
            <a:avLst/>
          </a:prstGeom>
          <a:noFill/>
        </p:spPr>
      </p:pic>
      <p:sp>
        <p:nvSpPr>
          <p:cNvPr id="13" name="Text Placeholder 3">
            <a:extLst>
              <a:ext uri="{FF2B5EF4-FFF2-40B4-BE49-F238E27FC236}">
                <a16:creationId xmlns:a16="http://schemas.microsoft.com/office/drawing/2014/main" id="{99FCFA3B-A6D4-4F6F-D10A-6802D360C4D6}"/>
              </a:ext>
            </a:extLst>
          </p:cNvPr>
          <p:cNvSpPr>
            <a:spLocks noGrp="1"/>
          </p:cNvSpPr>
          <p:nvPr>
            <p:ph type="body" sz="half" idx="2"/>
          </p:nvPr>
        </p:nvSpPr>
        <p:spPr>
          <a:xfrm>
            <a:off x="643465" y="3043050"/>
            <a:ext cx="3517567" cy="3064505"/>
          </a:xfrm>
        </p:spPr>
        <p:txBody>
          <a:bodyPr/>
          <a:lstStyle/>
          <a:p>
            <a:r>
              <a:rPr lang="en-CA" dirty="0"/>
              <a:t>Anatomy of sartorius</a:t>
            </a:r>
          </a:p>
          <a:p>
            <a:endParaRPr lang="en-US" dirty="0"/>
          </a:p>
        </p:txBody>
      </p:sp>
    </p:spTree>
    <p:extLst>
      <p:ext uri="{BB962C8B-B14F-4D97-AF65-F5344CB8AC3E}">
        <p14:creationId xmlns:p14="http://schemas.microsoft.com/office/powerpoint/2010/main" val="10567207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35B301-DA35-BB66-021A-212D4469F1C7}"/>
              </a:ext>
            </a:extLst>
          </p:cNvPr>
          <p:cNvSpPr>
            <a:spLocks noGrp="1"/>
          </p:cNvSpPr>
          <p:nvPr>
            <p:ph idx="1"/>
          </p:nvPr>
        </p:nvSpPr>
        <p:spPr/>
        <p:txBody>
          <a:bodyPr/>
          <a:lstStyle/>
          <a:p>
            <a:r>
              <a:rPr lang="en-CA" b="1" dirty="0">
                <a:solidFill>
                  <a:srgbClr val="ED3F75"/>
                </a:solidFill>
              </a:rPr>
              <a:t>Manual Therapy</a:t>
            </a:r>
          </a:p>
          <a:p>
            <a:r>
              <a:rPr lang="en-CA" b="1" i="1" dirty="0"/>
              <a:t>Stripping. </a:t>
            </a:r>
            <a:r>
              <a:rPr lang="en-CA" dirty="0"/>
              <a:t>The client lies supine. </a:t>
            </a:r>
            <a:r>
              <a:rPr lang="en-US" dirty="0"/>
              <a:t>The therapist stands beside the client at the legs.</a:t>
            </a:r>
          </a:p>
          <a:p>
            <a:r>
              <a:rPr lang="en-US" dirty="0"/>
              <a:t>Place the heel of the hand, thumb, or fingertips on the medial thigh just superior to the patella.</a:t>
            </a:r>
          </a:p>
          <a:p>
            <a:r>
              <a:rPr lang="en-US" dirty="0"/>
              <a:t>Pressing firmly into the tissue, slide the fingertips diagonally along the muscle across the quadriceps to its attachment on the ASIS.</a:t>
            </a:r>
            <a:endParaRPr lang="en-CA" dirty="0"/>
          </a:p>
        </p:txBody>
      </p:sp>
    </p:spTree>
    <p:extLst>
      <p:ext uri="{BB962C8B-B14F-4D97-AF65-F5344CB8AC3E}">
        <p14:creationId xmlns:p14="http://schemas.microsoft.com/office/powerpoint/2010/main" val="16039810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B0D58A8-30CD-E33C-066D-16D50FBBD375}"/>
              </a:ext>
            </a:extLst>
          </p:cNvPr>
          <p:cNvPicPr>
            <a:picLocks noChangeAspect="1"/>
          </p:cNvPicPr>
          <p:nvPr/>
        </p:nvPicPr>
        <p:blipFill>
          <a:blip r:embed="rId2"/>
          <a:stretch>
            <a:fillRect/>
          </a:stretch>
        </p:blipFill>
        <p:spPr>
          <a:xfrm>
            <a:off x="5458984" y="1250339"/>
            <a:ext cx="5928344" cy="4419676"/>
          </a:xfrm>
          <a:prstGeom prst="rect">
            <a:avLst/>
          </a:prstGeom>
          <a:noFill/>
        </p:spPr>
      </p:pic>
      <p:sp>
        <p:nvSpPr>
          <p:cNvPr id="13" name="Text Placeholder 3">
            <a:extLst>
              <a:ext uri="{FF2B5EF4-FFF2-40B4-BE49-F238E27FC236}">
                <a16:creationId xmlns:a16="http://schemas.microsoft.com/office/drawing/2014/main" id="{3ED6035F-E940-EC15-D890-946A87FD8955}"/>
              </a:ext>
            </a:extLst>
          </p:cNvPr>
          <p:cNvSpPr>
            <a:spLocks noGrp="1"/>
          </p:cNvSpPr>
          <p:nvPr>
            <p:ph type="body" sz="half" idx="2"/>
          </p:nvPr>
        </p:nvSpPr>
        <p:spPr>
          <a:xfrm>
            <a:off x="643465" y="3043050"/>
            <a:ext cx="3517567" cy="3064505"/>
          </a:xfrm>
        </p:spPr>
        <p:txBody>
          <a:bodyPr/>
          <a:lstStyle/>
          <a:p>
            <a:r>
              <a:rPr lang="en-US" dirty="0"/>
              <a:t>Stripping of sartorius with the fingertips</a:t>
            </a:r>
          </a:p>
        </p:txBody>
      </p:sp>
    </p:spTree>
    <p:extLst>
      <p:ext uri="{BB962C8B-B14F-4D97-AF65-F5344CB8AC3E}">
        <p14:creationId xmlns:p14="http://schemas.microsoft.com/office/powerpoint/2010/main" val="2765301100"/>
      </p:ext>
    </p:extLst>
  </p:cSld>
  <p:clrMapOvr>
    <a:masterClrMapping/>
  </p:clrMapOvr>
</p:sld>
</file>

<file path=ppt/theme/theme1.xml><?xml version="1.0" encoding="utf-8"?>
<a:theme xmlns:a="http://schemas.openxmlformats.org/drawingml/2006/main" name="Custom">
  <a:themeElements>
    <a:clrScheme name="Custom 37">
      <a:dk1>
        <a:srgbClr val="000000"/>
      </a:dk1>
      <a:lt1>
        <a:srgbClr val="FFFFFF"/>
      </a:lt1>
      <a:dk2>
        <a:srgbClr val="4A5356"/>
      </a:dk2>
      <a:lt2>
        <a:srgbClr val="E8E3CE"/>
      </a:lt2>
      <a:accent1>
        <a:srgbClr val="9BA8B7"/>
      </a:accent1>
      <a:accent2>
        <a:srgbClr val="E6A02E"/>
      </a:accent2>
      <a:accent3>
        <a:srgbClr val="BF6A3B"/>
      </a:accent3>
      <a:accent4>
        <a:srgbClr val="92987A"/>
      </a:accent4>
      <a:accent5>
        <a:srgbClr val="857659"/>
      </a:accent5>
      <a:accent6>
        <a:srgbClr val="A0988C"/>
      </a:accent6>
      <a:hlink>
        <a:srgbClr val="00B0F0"/>
      </a:hlink>
      <a:folHlink>
        <a:srgbClr val="738F97"/>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WO.pptx" id="{80AA9D2D-EE59-4148-A11E-A51EEE828B28}" vid="{AEAFD717-D3C8-4034-8F7E-D5220B0CCEB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9DAD249-BF80-48EF-9AFB-36A11BCDC2CE}">
  <ds:schemaRefs>
    <ds:schemaRef ds:uri="http://schemas.microsoft.com/sharepoint/v3/contenttype/forms"/>
  </ds:schemaRefs>
</ds:datastoreItem>
</file>

<file path=customXml/itemProps2.xml><?xml version="1.0" encoding="utf-8"?>
<ds:datastoreItem xmlns:ds="http://schemas.openxmlformats.org/officeDocument/2006/customXml" ds:itemID="{6F4F4D41-822D-40F2-A7AC-E4E6CB36CA7A}">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C5A59D56-2157-4202-9D02-F44E447A24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Urban monochrome</Template>
  <TotalTime>50</TotalTime>
  <Words>1398</Words>
  <Application>Microsoft Office PowerPoint</Application>
  <PresentationFormat>Widescreen</PresentationFormat>
  <Paragraphs>60</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Bookman Old Style</vt:lpstr>
      <vt:lpstr>Calibri</vt:lpstr>
      <vt:lpstr>Franklin Gothic Book</vt:lpstr>
      <vt:lpstr>Custom</vt:lpstr>
      <vt:lpstr>Massage Techniques 9A</vt:lpstr>
      <vt:lpstr>The Thigh</vt:lpstr>
      <vt:lpstr>Overview of the Region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Muscles of the Anterior Thigh Quadriceps Femoris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Sartorius sar-TORE-ee-us Etymology Latin sartor, tailor (from the cross-legged position)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hamid ghazvini</dc:creator>
  <cp:lastModifiedBy>hamid ghazvini</cp:lastModifiedBy>
  <cp:revision>1</cp:revision>
  <dcterms:created xsi:type="dcterms:W3CDTF">2026-05-06T00:47:26Z</dcterms:created>
  <dcterms:modified xsi:type="dcterms:W3CDTF">2026-05-06T02:26:45Z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