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96" r:id="rId3"/>
    <p:sldId id="297" r:id="rId4"/>
    <p:sldId id="298" r:id="rId5"/>
    <p:sldId id="299" r:id="rId6"/>
    <p:sldId id="300" r:id="rId7"/>
    <p:sldId id="301" r:id="rId8"/>
    <p:sldId id="302" r:id="rId9"/>
    <p:sldId id="303" r:id="rId10"/>
    <p:sldId id="304" r:id="rId11"/>
    <p:sldId id="305" r:id="rId12"/>
    <p:sldId id="306" r:id="rId13"/>
    <p:sldId id="311" r:id="rId14"/>
    <p:sldId id="312" r:id="rId15"/>
    <p:sldId id="313" r:id="rId16"/>
    <p:sldId id="314" r:id="rId17"/>
    <p:sldId id="256" r:id="rId18"/>
    <p:sldId id="257" r:id="rId19"/>
    <p:sldId id="258" r:id="rId20"/>
    <p:sldId id="268" r:id="rId21"/>
    <p:sldId id="269" r:id="rId22"/>
    <p:sldId id="270" r:id="rId23"/>
    <p:sldId id="259" r:id="rId24"/>
    <p:sldId id="260" r:id="rId25"/>
    <p:sldId id="261" r:id="rId26"/>
    <p:sldId id="262" r:id="rId27"/>
    <p:sldId id="271" r:id="rId28"/>
    <p:sldId id="272" r:id="rId29"/>
    <p:sldId id="273" r:id="rId30"/>
    <p:sldId id="274" r:id="rId31"/>
    <p:sldId id="265" r:id="rId32"/>
    <p:sldId id="266" r:id="rId33"/>
    <p:sldId id="307" r:id="rId34"/>
    <p:sldId id="308" r:id="rId35"/>
    <p:sldId id="309" r:id="rId36"/>
    <p:sldId id="310" r:id="rId37"/>
    <p:sldId id="276" r:id="rId38"/>
    <p:sldId id="277" r:id="rId39"/>
    <p:sldId id="290" r:id="rId40"/>
    <p:sldId id="278" r:id="rId41"/>
    <p:sldId id="279" r:id="rId42"/>
    <p:sldId id="280" r:id="rId43"/>
    <p:sldId id="281" r:id="rId44"/>
    <p:sldId id="264" r:id="rId45"/>
    <p:sldId id="282" r:id="rId46"/>
    <p:sldId id="283" r:id="rId47"/>
    <p:sldId id="284" r:id="rId48"/>
    <p:sldId id="287" r:id="rId49"/>
    <p:sldId id="289" r:id="rId50"/>
    <p:sldId id="291" r:id="rId51"/>
    <p:sldId id="292" r:id="rId52"/>
    <p:sldId id="293" r:id="rId53"/>
    <p:sldId id="294" r:id="rId54"/>
    <p:sldId id="295" r:id="rId55"/>
    <p:sldId id="286" r:id="rId56"/>
    <p:sldId id="332" r:id="rId57"/>
    <p:sldId id="333" r:id="rId58"/>
    <p:sldId id="334" r:id="rId59"/>
    <p:sldId id="339" r:id="rId60"/>
    <p:sldId id="326" r:id="rId61"/>
    <p:sldId id="327" r:id="rId62"/>
    <p:sldId id="328" r:id="rId63"/>
    <p:sldId id="329" r:id="rId64"/>
    <p:sldId id="336" r:id="rId65"/>
    <p:sldId id="335" r:id="rId66"/>
    <p:sldId id="337" r:id="rId67"/>
    <p:sldId id="338"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4/21/2026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4/21/2026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4/21/2026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06213-6379-202D-66C8-3DEE4ED85DB6}"/>
              </a:ext>
            </a:extLst>
          </p:cNvPr>
          <p:cNvSpPr>
            <a:spLocks noGrp="1"/>
          </p:cNvSpPr>
          <p:nvPr>
            <p:ph type="ctrTitle"/>
          </p:nvPr>
        </p:nvSpPr>
        <p:spPr>
          <a:xfrm>
            <a:off x="685800" y="1001487"/>
            <a:ext cx="7772400" cy="2598964"/>
          </a:xfrm>
        </p:spPr>
        <p:txBody>
          <a:bodyPr>
            <a:normAutofit/>
          </a:bodyPr>
          <a:lstStyle/>
          <a:p>
            <a:r>
              <a:rPr lang="en-CA" dirty="0"/>
              <a:t>Upper Limb SOT</a:t>
            </a:r>
            <a:br>
              <a:rPr lang="en-CA" dirty="0"/>
            </a:br>
            <a:r>
              <a:rPr lang="en-CA" dirty="0"/>
              <a:t>&amp;</a:t>
            </a:r>
            <a:br>
              <a:rPr lang="en-CA" dirty="0"/>
            </a:br>
            <a:r>
              <a:rPr lang="en-CA" dirty="0"/>
              <a:t>Dupuytren’s Contracture</a:t>
            </a:r>
          </a:p>
        </p:txBody>
      </p:sp>
      <p:sp>
        <p:nvSpPr>
          <p:cNvPr id="3" name="Subtitle 2">
            <a:extLst>
              <a:ext uri="{FF2B5EF4-FFF2-40B4-BE49-F238E27FC236}">
                <a16:creationId xmlns:a16="http://schemas.microsoft.com/office/drawing/2014/main" id="{7B646F93-DAAD-2AF7-9442-D2606278ADF1}"/>
              </a:ext>
            </a:extLst>
          </p:cNvPr>
          <p:cNvSpPr>
            <a:spLocks noGrp="1"/>
          </p:cNvSpPr>
          <p:nvPr>
            <p:ph type="subTitle" idx="1"/>
          </p:nvPr>
        </p:nvSpPr>
        <p:spPr/>
        <p:txBody>
          <a:bodyPr/>
          <a:lstStyle/>
          <a:p>
            <a:r>
              <a:rPr lang="en-CA" dirty="0"/>
              <a:t>Dr Manju Setia </a:t>
            </a:r>
            <a:r>
              <a:rPr lang="en-CA" dirty="0" err="1"/>
              <a:t>Khowal</a:t>
            </a:r>
            <a:endParaRPr lang="en-CA" dirty="0"/>
          </a:p>
          <a:p>
            <a:r>
              <a:rPr lang="en-CA" dirty="0"/>
              <a:t>RMT, BAMS</a:t>
            </a:r>
          </a:p>
        </p:txBody>
      </p:sp>
    </p:spTree>
    <p:extLst>
      <p:ext uri="{BB962C8B-B14F-4D97-AF65-F5344CB8AC3E}">
        <p14:creationId xmlns:p14="http://schemas.microsoft.com/office/powerpoint/2010/main" val="2007445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E751-08DC-9D83-1920-A250D4B21D48}"/>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6D6AECFE-2E81-9284-5345-82384D5F185E}"/>
              </a:ext>
            </a:extLst>
          </p:cNvPr>
          <p:cNvSpPr>
            <a:spLocks noGrp="1"/>
          </p:cNvSpPr>
          <p:nvPr>
            <p:ph idx="1"/>
          </p:nvPr>
        </p:nvSpPr>
        <p:spPr/>
        <p:txBody>
          <a:bodyPr/>
          <a:lstStyle/>
          <a:p>
            <a:r>
              <a:rPr lang="en-US" dirty="0"/>
              <a:t>Supraspinatus tendinitis is a common cause of shoulder pain, especially with overhead activity. It involves inflammation or irritation of the supraspinatus tendon (part of the rotator cuff).</a:t>
            </a:r>
            <a:endParaRPr lang="en-CA" dirty="0"/>
          </a:p>
        </p:txBody>
      </p:sp>
    </p:spTree>
    <p:extLst>
      <p:ext uri="{BB962C8B-B14F-4D97-AF65-F5344CB8AC3E}">
        <p14:creationId xmlns:p14="http://schemas.microsoft.com/office/powerpoint/2010/main" val="827432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71C7-D3A2-C713-7649-0B3B7C15F0C6}"/>
              </a:ext>
            </a:extLst>
          </p:cNvPr>
          <p:cNvSpPr>
            <a:spLocks noGrp="1"/>
          </p:cNvSpPr>
          <p:nvPr>
            <p:ph type="title"/>
          </p:nvPr>
        </p:nvSpPr>
        <p:spPr/>
        <p:txBody>
          <a:bodyPr/>
          <a:lstStyle/>
          <a:p>
            <a:r>
              <a:rPr lang="en-CA" dirty="0"/>
              <a:t>Supraspinatus pathology</a:t>
            </a:r>
          </a:p>
        </p:txBody>
      </p:sp>
      <p:sp>
        <p:nvSpPr>
          <p:cNvPr id="5" name="TextBox 4">
            <a:extLst>
              <a:ext uri="{FF2B5EF4-FFF2-40B4-BE49-F238E27FC236}">
                <a16:creationId xmlns:a16="http://schemas.microsoft.com/office/drawing/2014/main" id="{1A071C8D-06FB-A48E-3FAB-69D8F887F5AA}"/>
              </a:ext>
            </a:extLst>
          </p:cNvPr>
          <p:cNvSpPr txBox="1"/>
          <p:nvPr/>
        </p:nvSpPr>
        <p:spPr>
          <a:xfrm>
            <a:off x="457200" y="1859340"/>
            <a:ext cx="8229600" cy="2308324"/>
          </a:xfrm>
          <a:prstGeom prst="rect">
            <a:avLst/>
          </a:prstGeom>
          <a:noFill/>
        </p:spPr>
        <p:txBody>
          <a:bodyPr wrap="square">
            <a:spAutoFit/>
          </a:bodyPr>
          <a:lstStyle/>
          <a:p>
            <a:pPr>
              <a:buNone/>
            </a:pPr>
            <a:r>
              <a:rPr lang="en-CA" b="1"/>
              <a:t>Empty Can Test (Jobe’s Test)</a:t>
            </a:r>
          </a:p>
          <a:p>
            <a:pPr>
              <a:buNone/>
            </a:pPr>
            <a:r>
              <a:rPr lang="en-CA" b="1"/>
              <a:t>Purpose:</a:t>
            </a:r>
            <a:r>
              <a:rPr lang="en-CA"/>
              <a:t> Assess supraspinatus muscle/tendon</a:t>
            </a:r>
          </a:p>
          <a:p>
            <a:pPr>
              <a:buNone/>
            </a:pPr>
            <a:r>
              <a:rPr lang="en-CA" b="1"/>
              <a:t>Procedure:</a:t>
            </a:r>
            <a:endParaRPr lang="en-CA"/>
          </a:p>
          <a:p>
            <a:pPr>
              <a:buFont typeface="Arial" panose="020B0604020202020204" pitchFamily="34" charset="0"/>
              <a:buChar char="•"/>
            </a:pPr>
            <a:r>
              <a:rPr lang="en-CA"/>
              <a:t>Patient abducts shoulder to 90° in scapular plane (~30° forward) </a:t>
            </a:r>
          </a:p>
          <a:p>
            <a:pPr>
              <a:buFont typeface="Arial" panose="020B0604020202020204" pitchFamily="34" charset="0"/>
              <a:buChar char="•"/>
            </a:pPr>
            <a:r>
              <a:rPr lang="en-CA"/>
              <a:t>Internally rotate (thumb pointing down – “empty can”) </a:t>
            </a:r>
          </a:p>
          <a:p>
            <a:pPr>
              <a:buFont typeface="Arial" panose="020B0604020202020204" pitchFamily="34" charset="0"/>
              <a:buChar char="•"/>
            </a:pPr>
            <a:r>
              <a:rPr lang="en-CA"/>
              <a:t>Therapist applies downward resistance </a:t>
            </a:r>
          </a:p>
          <a:p>
            <a:pPr>
              <a:buNone/>
            </a:pPr>
            <a:r>
              <a:rPr lang="en-CA" b="1"/>
              <a:t>Positive Sign:</a:t>
            </a:r>
            <a:endParaRPr lang="en-CA"/>
          </a:p>
          <a:p>
            <a:pPr>
              <a:buFont typeface="Arial" panose="020B0604020202020204" pitchFamily="34" charset="0"/>
              <a:buChar char="•"/>
            </a:pPr>
            <a:r>
              <a:rPr lang="en-CA"/>
              <a:t>Pain or weakness → suggests supraspinatus tendinitis or tear</a:t>
            </a:r>
            <a:endParaRPr lang="en-CA" dirty="0"/>
          </a:p>
        </p:txBody>
      </p:sp>
      <p:pic>
        <p:nvPicPr>
          <p:cNvPr id="15362" name="Picture 2" descr="Jobe Test | Subacromial Pain Syndrome">
            <a:extLst>
              <a:ext uri="{FF2B5EF4-FFF2-40B4-BE49-F238E27FC236}">
                <a16:creationId xmlns:a16="http://schemas.microsoft.com/office/drawing/2014/main" id="{9417BCAE-4CB1-8F6C-8925-39915E6C89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6881" y="4229100"/>
            <a:ext cx="3019108" cy="208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910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9190320-C91E-CC44-260D-46E79102E863}"/>
              </a:ext>
            </a:extLst>
          </p:cNvPr>
          <p:cNvSpPr>
            <a:spLocks noGrp="1"/>
          </p:cNvSpPr>
          <p:nvPr>
            <p:ph type="title"/>
          </p:nvPr>
        </p:nvSpPr>
        <p:spPr>
          <a:xfrm>
            <a:off x="852775" y="609597"/>
            <a:ext cx="7044316" cy="1330841"/>
          </a:xfrm>
        </p:spPr>
        <p:txBody>
          <a:bodyPr>
            <a:normAutofit/>
          </a:bodyPr>
          <a:lstStyle/>
          <a:p>
            <a:endParaRPr lang="en-CA"/>
          </a:p>
        </p:txBody>
      </p:sp>
      <p:sp>
        <p:nvSpPr>
          <p:cNvPr id="3" name="Content Placeholder 2">
            <a:extLst>
              <a:ext uri="{FF2B5EF4-FFF2-40B4-BE49-F238E27FC236}">
                <a16:creationId xmlns:a16="http://schemas.microsoft.com/office/drawing/2014/main" id="{D0EA63E6-69E9-8902-4E4C-53A980FE4015}"/>
              </a:ext>
            </a:extLst>
          </p:cNvPr>
          <p:cNvSpPr>
            <a:spLocks noGrp="1"/>
          </p:cNvSpPr>
          <p:nvPr>
            <p:ph idx="1"/>
          </p:nvPr>
        </p:nvSpPr>
        <p:spPr>
          <a:xfrm>
            <a:off x="852775" y="2198362"/>
            <a:ext cx="3719225" cy="5525805"/>
          </a:xfrm>
        </p:spPr>
        <p:txBody>
          <a:bodyPr>
            <a:normAutofit/>
          </a:bodyPr>
          <a:lstStyle/>
          <a:p>
            <a:pPr marL="0" indent="0">
              <a:buNone/>
            </a:pPr>
            <a:r>
              <a:rPr lang="en-US" sz="2400" b="1" u="sng" dirty="0"/>
              <a:t>Full Can Test</a:t>
            </a:r>
          </a:p>
          <a:p>
            <a:pPr marL="0" indent="0">
              <a:buNone/>
            </a:pPr>
            <a:r>
              <a:rPr lang="en-US" sz="2400" b="1" dirty="0"/>
              <a:t>Purpose:</a:t>
            </a:r>
            <a:r>
              <a:rPr lang="en-US" sz="2400" dirty="0"/>
              <a:t> Safer alternative to Empty Can</a:t>
            </a:r>
          </a:p>
          <a:p>
            <a:pPr marL="0" indent="0">
              <a:buNone/>
            </a:pPr>
            <a:r>
              <a:rPr lang="en-US" sz="2400" b="1" dirty="0"/>
              <a:t>Procedure:</a:t>
            </a:r>
            <a:endParaRPr lang="en-US" sz="2400" dirty="0"/>
          </a:p>
          <a:p>
            <a:pPr marL="0" indent="0">
              <a:buNone/>
            </a:pPr>
            <a:r>
              <a:rPr lang="en-US" sz="2400" dirty="0"/>
              <a:t>Same position but </a:t>
            </a:r>
            <a:r>
              <a:rPr lang="en-US" sz="2400" b="1" dirty="0"/>
              <a:t>thumb pointing up</a:t>
            </a:r>
            <a:r>
              <a:rPr lang="en-US" sz="2400" dirty="0"/>
              <a:t> </a:t>
            </a:r>
          </a:p>
          <a:p>
            <a:pPr marL="0" indent="0">
              <a:buNone/>
            </a:pPr>
            <a:r>
              <a:rPr lang="en-US" sz="2400" dirty="0"/>
              <a:t>Apply downward resistance </a:t>
            </a:r>
          </a:p>
          <a:p>
            <a:pPr marL="0" indent="0">
              <a:buNone/>
            </a:pPr>
            <a:r>
              <a:rPr lang="en-US" sz="2400" b="1" dirty="0"/>
              <a:t>Positive Sign:</a:t>
            </a:r>
            <a:endParaRPr lang="en-US" sz="2400" dirty="0"/>
          </a:p>
          <a:p>
            <a:pPr marL="0" indent="0">
              <a:buNone/>
            </a:pPr>
            <a:r>
              <a:rPr lang="en-US" sz="2400" dirty="0"/>
              <a:t>Pain/weakness → supraspinatus pathology</a:t>
            </a:r>
          </a:p>
          <a:p>
            <a:endParaRPr lang="en-CA" sz="1700" dirty="0"/>
          </a:p>
        </p:txBody>
      </p:sp>
      <p:pic>
        <p:nvPicPr>
          <p:cNvPr id="1026" name="Picture 2" descr="Can Test | Subacromial Pain Syndrome ...">
            <a:extLst>
              <a:ext uri="{FF2B5EF4-FFF2-40B4-BE49-F238E27FC236}">
                <a16:creationId xmlns:a16="http://schemas.microsoft.com/office/drawing/2014/main" id="{31F07B55-5280-1880-84D2-3DFD513B9D9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525" y="3053921"/>
            <a:ext cx="3591379" cy="2846135"/>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22156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DECC17-E43A-3069-BABC-6CE01BF5F043}"/>
              </a:ext>
            </a:extLst>
          </p:cNvPr>
          <p:cNvSpPr>
            <a:spLocks noGrp="1"/>
          </p:cNvSpPr>
          <p:nvPr>
            <p:ph type="title"/>
          </p:nvPr>
        </p:nvSpPr>
        <p:spPr>
          <a:xfrm>
            <a:off x="852775" y="609597"/>
            <a:ext cx="7044316" cy="1330841"/>
          </a:xfrm>
        </p:spPr>
        <p:txBody>
          <a:bodyPr>
            <a:normAutofit/>
          </a:bodyPr>
          <a:lstStyle/>
          <a:p>
            <a:endParaRPr lang="en-CA"/>
          </a:p>
        </p:txBody>
      </p:sp>
      <p:sp>
        <p:nvSpPr>
          <p:cNvPr id="3" name="Content Placeholder 2">
            <a:extLst>
              <a:ext uri="{FF2B5EF4-FFF2-40B4-BE49-F238E27FC236}">
                <a16:creationId xmlns:a16="http://schemas.microsoft.com/office/drawing/2014/main" id="{0B4648FD-86FA-86A3-46D2-72F3D898960B}"/>
              </a:ext>
            </a:extLst>
          </p:cNvPr>
          <p:cNvSpPr>
            <a:spLocks noGrp="1"/>
          </p:cNvSpPr>
          <p:nvPr>
            <p:ph idx="1"/>
          </p:nvPr>
        </p:nvSpPr>
        <p:spPr>
          <a:xfrm>
            <a:off x="852775" y="2198362"/>
            <a:ext cx="3719225" cy="3917773"/>
          </a:xfrm>
        </p:spPr>
        <p:txBody>
          <a:bodyPr>
            <a:normAutofit/>
          </a:bodyPr>
          <a:lstStyle/>
          <a:p>
            <a:pPr marL="0" indent="0">
              <a:buNone/>
            </a:pPr>
            <a:r>
              <a:rPr lang="en-US" sz="2000" b="1" u="sng" dirty="0"/>
              <a:t>Drop Arm Test</a:t>
            </a:r>
          </a:p>
          <a:p>
            <a:pPr marL="0" indent="0">
              <a:buNone/>
            </a:pPr>
            <a:r>
              <a:rPr lang="en-US" sz="2000" b="1" dirty="0"/>
              <a:t>Purpose:</a:t>
            </a:r>
            <a:r>
              <a:rPr lang="en-US" sz="2000" dirty="0"/>
              <a:t> Detect supraspinatus tear (more severe cases)</a:t>
            </a:r>
          </a:p>
          <a:p>
            <a:pPr marL="0" indent="0">
              <a:buNone/>
            </a:pPr>
            <a:r>
              <a:rPr lang="en-US" sz="2000" b="1" dirty="0"/>
              <a:t>Procedure:</a:t>
            </a:r>
            <a:endParaRPr lang="en-US" sz="2000" dirty="0"/>
          </a:p>
          <a:p>
            <a:pPr marL="0" indent="0">
              <a:buNone/>
            </a:pPr>
            <a:r>
              <a:rPr lang="en-US" sz="2000" dirty="0"/>
              <a:t>Passively abduct arm to 90–120° </a:t>
            </a:r>
          </a:p>
          <a:p>
            <a:pPr marL="0" indent="0">
              <a:buNone/>
            </a:pPr>
            <a:r>
              <a:rPr lang="en-US" sz="2000" dirty="0"/>
              <a:t>Ask patient to slowly lower it </a:t>
            </a:r>
          </a:p>
          <a:p>
            <a:pPr marL="0" indent="0">
              <a:buNone/>
            </a:pPr>
            <a:r>
              <a:rPr lang="en-US" sz="2000" b="1" dirty="0"/>
              <a:t>Positive Sign:</a:t>
            </a:r>
            <a:endParaRPr lang="en-US" sz="2000" dirty="0"/>
          </a:p>
          <a:p>
            <a:pPr marL="0" indent="0">
              <a:buNone/>
            </a:pPr>
            <a:r>
              <a:rPr lang="en-US" sz="2000" dirty="0"/>
              <a:t>Arm drops suddenly or severe pain → rotator cuff tear</a:t>
            </a:r>
          </a:p>
          <a:p>
            <a:endParaRPr lang="en-CA" sz="1700" dirty="0"/>
          </a:p>
        </p:txBody>
      </p:sp>
      <p:pic>
        <p:nvPicPr>
          <p:cNvPr id="2050" name="Picture 2" descr="Drop Arm Test For Supraspinatus Tear">
            <a:extLst>
              <a:ext uri="{FF2B5EF4-FFF2-40B4-BE49-F238E27FC236}">
                <a16:creationId xmlns:a16="http://schemas.microsoft.com/office/drawing/2014/main" id="{5EFB716F-9AC6-B2E4-4961-225A12AA41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33257" y="2416629"/>
            <a:ext cx="3797647" cy="3671387"/>
          </a:xfrm>
          <a:prstGeom prst="rect">
            <a:avLst/>
          </a:prstGeom>
          <a:noFill/>
          <a:extLst>
            <a:ext uri="{909E8E84-426E-40DD-AFC4-6F175D3DCCD1}">
              <a14:hiddenFill xmlns:a14="http://schemas.microsoft.com/office/drawing/2010/main">
                <a:solidFill>
                  <a:srgbClr val="FFFFFF"/>
                </a:solidFill>
              </a14:hiddenFill>
            </a:ext>
          </a:extLst>
        </p:spPr>
      </p:pic>
      <p:sp>
        <p:nvSpPr>
          <p:cNvPr id="2059" name="Freeform: Shape 205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15176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83143E-E4CA-84AD-921E-7AF02A6F41F1}"/>
              </a:ext>
            </a:extLst>
          </p:cNvPr>
          <p:cNvSpPr>
            <a:spLocks noGrp="1"/>
          </p:cNvSpPr>
          <p:nvPr>
            <p:ph type="title"/>
          </p:nvPr>
        </p:nvSpPr>
        <p:spPr>
          <a:xfrm>
            <a:off x="429369" y="238539"/>
            <a:ext cx="8263890" cy="1434415"/>
          </a:xfrm>
        </p:spPr>
        <p:txBody>
          <a:bodyPr anchor="b">
            <a:normAutofit/>
          </a:bodyPr>
          <a:lstStyle/>
          <a:p>
            <a:endParaRPr lang="en-CA" sz="4700"/>
          </a:p>
        </p:txBody>
      </p:sp>
      <p:sp>
        <p:nvSpPr>
          <p:cNvPr id="308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709A500-930F-7B7D-F65E-6AE10F957F1E}"/>
              </a:ext>
            </a:extLst>
          </p:cNvPr>
          <p:cNvSpPr>
            <a:spLocks noGrp="1"/>
          </p:cNvSpPr>
          <p:nvPr>
            <p:ph idx="1"/>
          </p:nvPr>
        </p:nvSpPr>
        <p:spPr>
          <a:xfrm>
            <a:off x="429369" y="2071316"/>
            <a:ext cx="5035164" cy="4119172"/>
          </a:xfrm>
        </p:spPr>
        <p:txBody>
          <a:bodyPr anchor="t">
            <a:normAutofit/>
          </a:bodyPr>
          <a:lstStyle/>
          <a:p>
            <a:r>
              <a:rPr lang="en-US" sz="1900" b="1"/>
              <a:t>Painful Arc Test </a:t>
            </a:r>
          </a:p>
          <a:p>
            <a:pPr marL="0" indent="0">
              <a:buNone/>
            </a:pPr>
            <a:r>
              <a:rPr lang="en-US" sz="1900"/>
              <a:t>The </a:t>
            </a:r>
            <a:r>
              <a:rPr lang="en-US" sz="1900" b="1"/>
              <a:t>Painful Arc Test</a:t>
            </a:r>
            <a:r>
              <a:rPr lang="en-US" sz="1900"/>
              <a:t> is used to assess </a:t>
            </a:r>
            <a:r>
              <a:rPr lang="en-US" sz="1900" b="1"/>
              <a:t>supraspinatus tendinitis</a:t>
            </a:r>
            <a:r>
              <a:rPr lang="en-US" sz="1900"/>
              <a:t> and </a:t>
            </a:r>
            <a:r>
              <a:rPr lang="en-US" sz="1900" b="1"/>
              <a:t>subacromial impingement</a:t>
            </a:r>
            <a:r>
              <a:rPr lang="en-US" sz="1900"/>
              <a:t>.</a:t>
            </a:r>
          </a:p>
          <a:p>
            <a:pPr marL="0" indent="0">
              <a:buNone/>
            </a:pPr>
            <a:r>
              <a:rPr lang="en-US" sz="1900" b="1"/>
              <a:t>Procedure:</a:t>
            </a:r>
            <a:endParaRPr lang="en-US" sz="1900"/>
          </a:p>
          <a:p>
            <a:r>
              <a:rPr lang="en-US" sz="1900"/>
              <a:t>Patient actively abducts arm </a:t>
            </a:r>
          </a:p>
          <a:p>
            <a:pPr marL="0" indent="0">
              <a:buNone/>
            </a:pPr>
            <a:r>
              <a:rPr lang="en-US" sz="1900" b="1"/>
              <a:t>Positive Sign:</a:t>
            </a:r>
            <a:endParaRPr lang="en-US" sz="1900"/>
          </a:p>
          <a:p>
            <a:r>
              <a:rPr lang="en-US" sz="1900"/>
              <a:t>Pain between </a:t>
            </a:r>
            <a:r>
              <a:rPr lang="en-US" sz="1900" b="1"/>
              <a:t>60°–120°</a:t>
            </a:r>
            <a:r>
              <a:rPr lang="en-US" sz="1900"/>
              <a:t> → supraspinatus impingement/tendinitis </a:t>
            </a:r>
          </a:p>
          <a:p>
            <a:endParaRPr lang="en-CA" sz="1900"/>
          </a:p>
        </p:txBody>
      </p:sp>
      <p:pic>
        <p:nvPicPr>
          <p:cNvPr id="3076" name="Picture 4" descr="Shoulder Painful Arc Test • Easily Explained | OrthoFixar 2026">
            <a:extLst>
              <a:ext uri="{FF2B5EF4-FFF2-40B4-BE49-F238E27FC236}">
                <a16:creationId xmlns:a16="http://schemas.microsoft.com/office/drawing/2014/main" id="{7B5B4112-A03B-2D20-2FB9-905BCA9313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502" r="29645" b="-3"/>
          <a:stretch>
            <a:fillRect/>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662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E2FE83-F7E1-19E9-B0E6-85F767590ABC}"/>
              </a:ext>
            </a:extLst>
          </p:cNvPr>
          <p:cNvSpPr>
            <a:spLocks noGrp="1"/>
          </p:cNvSpPr>
          <p:nvPr>
            <p:ph type="title"/>
          </p:nvPr>
        </p:nvSpPr>
        <p:spPr>
          <a:xfrm>
            <a:off x="479160" y="417576"/>
            <a:ext cx="8182230" cy="1249394"/>
          </a:xfrm>
        </p:spPr>
        <p:txBody>
          <a:bodyPr vert="horz" lIns="91440" tIns="45720" rIns="91440" bIns="45720" rtlCol="0" anchor="ctr">
            <a:normAutofit fontScale="90000"/>
          </a:bodyPr>
          <a:lstStyle/>
          <a:p>
            <a:pPr defTabSz="914400">
              <a:lnSpc>
                <a:spcPct val="90000"/>
              </a:lnSpc>
            </a:pPr>
            <a:r>
              <a:rPr lang="en-US" b="1" dirty="0"/>
              <a:t>Painful Arc Test </a:t>
            </a:r>
            <a:br>
              <a:rPr lang="en-US" sz="6000" b="1" dirty="0"/>
            </a:br>
            <a:endParaRPr lang="en-US" sz="5700"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6877CA4C-4522-0655-36BD-95FA58705CAE}"/>
              </a:ext>
            </a:extLst>
          </p:cNvPr>
          <p:cNvGraphicFramePr>
            <a:graphicFrameLocks noGrp="1"/>
          </p:cNvGraphicFramePr>
          <p:nvPr>
            <p:extLst>
              <p:ext uri="{D42A27DB-BD31-4B8C-83A1-F6EECF244321}">
                <p14:modId xmlns:p14="http://schemas.microsoft.com/office/powerpoint/2010/main" val="1894561734"/>
              </p:ext>
            </p:extLst>
          </p:nvPr>
        </p:nvGraphicFramePr>
        <p:xfrm>
          <a:off x="479160" y="1149228"/>
          <a:ext cx="8312356" cy="5268554"/>
        </p:xfrm>
        <a:graphic>
          <a:graphicData uri="http://schemas.openxmlformats.org/drawingml/2006/table">
            <a:tbl>
              <a:tblPr/>
              <a:tblGrid>
                <a:gridCol w="2046723">
                  <a:extLst>
                    <a:ext uri="{9D8B030D-6E8A-4147-A177-3AD203B41FA5}">
                      <a16:colId xmlns:a16="http://schemas.microsoft.com/office/drawing/2014/main" val="3289793508"/>
                    </a:ext>
                  </a:extLst>
                </a:gridCol>
                <a:gridCol w="3029825">
                  <a:extLst>
                    <a:ext uri="{9D8B030D-6E8A-4147-A177-3AD203B41FA5}">
                      <a16:colId xmlns:a16="http://schemas.microsoft.com/office/drawing/2014/main" val="3925563454"/>
                    </a:ext>
                  </a:extLst>
                </a:gridCol>
                <a:gridCol w="3235808">
                  <a:extLst>
                    <a:ext uri="{9D8B030D-6E8A-4147-A177-3AD203B41FA5}">
                      <a16:colId xmlns:a16="http://schemas.microsoft.com/office/drawing/2014/main" val="150118431"/>
                    </a:ext>
                  </a:extLst>
                </a:gridCol>
              </a:tblGrid>
              <a:tr h="593232">
                <a:tc>
                  <a:txBody>
                    <a:bodyPr/>
                    <a:lstStyle/>
                    <a:p>
                      <a:pPr algn="l" fontAlgn="ctr">
                        <a:buNone/>
                      </a:pPr>
                      <a:r>
                        <a:rPr lang="en-CA" sz="2700" b="0" i="0" u="none" strike="noStrike">
                          <a:effectLst/>
                          <a:latin typeface="Arial" panose="020B0604020202020204" pitchFamily="34" charset="0"/>
                        </a:rPr>
                        <a:t>Range</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a:effectLst/>
                          <a:latin typeface="Arial" panose="020B0604020202020204" pitchFamily="34" charset="0"/>
                        </a:rPr>
                        <a:t>Finding</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a:effectLst/>
                          <a:latin typeface="Arial" panose="020B0604020202020204" pitchFamily="34" charset="0"/>
                        </a:rPr>
                        <a:t>Likely Condition</a:t>
                      </a:r>
                    </a:p>
                  </a:txBody>
                  <a:tcPr marL="134825" marR="134825" marT="67413" marB="67413" anchor="ctr">
                    <a:lnL>
                      <a:noFill/>
                    </a:lnL>
                    <a:lnR>
                      <a:noFill/>
                    </a:lnR>
                    <a:lnT>
                      <a:noFill/>
                    </a:lnT>
                    <a:lnB>
                      <a:noFill/>
                    </a:lnB>
                    <a:noFill/>
                  </a:tcPr>
                </a:tc>
                <a:extLst>
                  <a:ext uri="{0D108BD9-81ED-4DB2-BD59-A6C34878D82A}">
                    <a16:rowId xmlns:a16="http://schemas.microsoft.com/office/drawing/2014/main" val="2715506447"/>
                  </a:ext>
                </a:extLst>
              </a:tr>
              <a:tr h="997708">
                <a:tc>
                  <a:txBody>
                    <a:bodyPr/>
                    <a:lstStyle/>
                    <a:p>
                      <a:pPr algn="l" fontAlgn="ctr">
                        <a:buNone/>
                      </a:pPr>
                      <a:r>
                        <a:rPr lang="en-CA" sz="2700" b="0" i="0" u="none" strike="noStrike">
                          <a:effectLst/>
                          <a:latin typeface="Arial" panose="020B0604020202020204" pitchFamily="34" charset="0"/>
                        </a:rPr>
                        <a:t>0°–60°</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a:effectLst/>
                          <a:latin typeface="Arial" panose="020B0604020202020204" pitchFamily="34" charset="0"/>
                        </a:rPr>
                        <a:t>Pain</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dirty="0">
                          <a:effectLst/>
                          <a:latin typeface="Arial" panose="020B0604020202020204" pitchFamily="34" charset="0"/>
                        </a:rPr>
                        <a:t>Severe rotator cuff issue like </a:t>
                      </a:r>
                      <a:r>
                        <a:rPr lang="en-US" sz="2800" dirty="0"/>
                        <a:t>Severe rotator cuff injury Acute inflammation Possible calcific tendinitis</a:t>
                      </a:r>
                      <a:endParaRPr lang="en-CA" sz="2700" b="0" i="0" u="none" strike="noStrike" dirty="0">
                        <a:effectLst/>
                        <a:latin typeface="Arial" panose="020B0604020202020204" pitchFamily="34" charset="0"/>
                      </a:endParaRPr>
                    </a:p>
                  </a:txBody>
                  <a:tcPr marL="134825" marR="134825" marT="67413" marB="67413" anchor="ctr">
                    <a:lnL>
                      <a:noFill/>
                    </a:lnL>
                    <a:lnR>
                      <a:noFill/>
                    </a:lnR>
                    <a:lnT>
                      <a:noFill/>
                    </a:lnT>
                    <a:lnB>
                      <a:noFill/>
                    </a:lnB>
                    <a:noFill/>
                  </a:tcPr>
                </a:tc>
                <a:extLst>
                  <a:ext uri="{0D108BD9-81ED-4DB2-BD59-A6C34878D82A}">
                    <a16:rowId xmlns:a16="http://schemas.microsoft.com/office/drawing/2014/main" val="295981727"/>
                  </a:ext>
                </a:extLst>
              </a:tr>
              <a:tr h="1402184">
                <a:tc>
                  <a:txBody>
                    <a:bodyPr/>
                    <a:lstStyle/>
                    <a:p>
                      <a:pPr algn="l" fontAlgn="ctr">
                        <a:buNone/>
                      </a:pPr>
                      <a:r>
                        <a:rPr lang="en-CA" sz="2700" b="0" i="0" u="none" strike="noStrike">
                          <a:effectLst/>
                          <a:latin typeface="Arial" panose="020B0604020202020204" pitchFamily="34" charset="0"/>
                        </a:rPr>
                        <a:t>60°–120°</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dirty="0">
                          <a:effectLst/>
                          <a:latin typeface="Arial" panose="020B0604020202020204" pitchFamily="34" charset="0"/>
                        </a:rPr>
                        <a:t>Pain </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a:effectLst/>
                          <a:latin typeface="Arial" panose="020B0604020202020204" pitchFamily="34" charset="0"/>
                        </a:rPr>
                        <a:t>Supraspinatus tendinitis / impingement</a:t>
                      </a:r>
                    </a:p>
                  </a:txBody>
                  <a:tcPr marL="134825" marR="134825" marT="67413" marB="67413" anchor="ctr">
                    <a:lnL>
                      <a:noFill/>
                    </a:lnL>
                    <a:lnR>
                      <a:noFill/>
                    </a:lnR>
                    <a:lnT>
                      <a:noFill/>
                    </a:lnT>
                    <a:lnB>
                      <a:noFill/>
                    </a:lnB>
                    <a:noFill/>
                  </a:tcPr>
                </a:tc>
                <a:extLst>
                  <a:ext uri="{0D108BD9-81ED-4DB2-BD59-A6C34878D82A}">
                    <a16:rowId xmlns:a16="http://schemas.microsoft.com/office/drawing/2014/main" val="1624218084"/>
                  </a:ext>
                </a:extLst>
              </a:tr>
              <a:tr h="593232">
                <a:tc>
                  <a:txBody>
                    <a:bodyPr/>
                    <a:lstStyle/>
                    <a:p>
                      <a:pPr algn="l" fontAlgn="ctr">
                        <a:buNone/>
                      </a:pPr>
                      <a:r>
                        <a:rPr lang="en-CA" sz="2700" b="0" i="0" u="none" strike="noStrike" dirty="0">
                          <a:effectLst/>
                          <a:latin typeface="Arial" panose="020B0604020202020204" pitchFamily="34" charset="0"/>
                        </a:rPr>
                        <a:t>160°–180°</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a:effectLst/>
                          <a:latin typeface="Arial" panose="020B0604020202020204" pitchFamily="34" charset="0"/>
                        </a:rPr>
                        <a:t>Pain</a:t>
                      </a:r>
                    </a:p>
                  </a:txBody>
                  <a:tcPr marL="134825" marR="134825" marT="67413" marB="67413" anchor="ctr">
                    <a:lnL>
                      <a:noFill/>
                    </a:lnL>
                    <a:lnR>
                      <a:noFill/>
                    </a:lnR>
                    <a:lnT>
                      <a:noFill/>
                    </a:lnT>
                    <a:lnB>
                      <a:noFill/>
                    </a:lnB>
                    <a:noFill/>
                  </a:tcPr>
                </a:tc>
                <a:tc>
                  <a:txBody>
                    <a:bodyPr/>
                    <a:lstStyle/>
                    <a:p>
                      <a:pPr algn="l" fontAlgn="ctr">
                        <a:buNone/>
                      </a:pPr>
                      <a:r>
                        <a:rPr lang="en-CA" sz="2700" b="0" i="0" u="none" strike="noStrike" dirty="0">
                          <a:effectLst/>
                          <a:latin typeface="Arial" panose="020B0604020202020204" pitchFamily="34" charset="0"/>
                        </a:rPr>
                        <a:t>AC joint pathology</a:t>
                      </a:r>
                    </a:p>
                  </a:txBody>
                  <a:tcPr marL="134825" marR="134825" marT="67413" marB="67413" anchor="ctr">
                    <a:lnL>
                      <a:noFill/>
                    </a:lnL>
                    <a:lnR>
                      <a:noFill/>
                    </a:lnR>
                    <a:lnT>
                      <a:noFill/>
                    </a:lnT>
                    <a:lnB>
                      <a:noFill/>
                    </a:lnB>
                    <a:noFill/>
                  </a:tcPr>
                </a:tc>
                <a:extLst>
                  <a:ext uri="{0D108BD9-81ED-4DB2-BD59-A6C34878D82A}">
                    <a16:rowId xmlns:a16="http://schemas.microsoft.com/office/drawing/2014/main" val="2806434892"/>
                  </a:ext>
                </a:extLst>
              </a:tr>
            </a:tbl>
          </a:graphicData>
        </a:graphic>
      </p:graphicFrame>
    </p:spTree>
    <p:extLst>
      <p:ext uri="{BB962C8B-B14F-4D97-AF65-F5344CB8AC3E}">
        <p14:creationId xmlns:p14="http://schemas.microsoft.com/office/powerpoint/2010/main" val="684201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Freeform: Shape 5128">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ED98442-33A6-897E-CEE5-F9A9DAD78DFF}"/>
              </a:ext>
            </a:extLst>
          </p:cNvPr>
          <p:cNvSpPr>
            <a:spLocks noGrp="1"/>
          </p:cNvSpPr>
          <p:nvPr>
            <p:ph type="title"/>
          </p:nvPr>
        </p:nvSpPr>
        <p:spPr>
          <a:xfrm>
            <a:off x="852775" y="609597"/>
            <a:ext cx="7044316" cy="1330841"/>
          </a:xfrm>
        </p:spPr>
        <p:txBody>
          <a:bodyPr>
            <a:normAutofit/>
          </a:bodyPr>
          <a:lstStyle/>
          <a:p>
            <a:endParaRPr lang="en-CA"/>
          </a:p>
        </p:txBody>
      </p:sp>
      <p:sp>
        <p:nvSpPr>
          <p:cNvPr id="3" name="Content Placeholder 2">
            <a:extLst>
              <a:ext uri="{FF2B5EF4-FFF2-40B4-BE49-F238E27FC236}">
                <a16:creationId xmlns:a16="http://schemas.microsoft.com/office/drawing/2014/main" id="{D6B03045-F5B6-12B1-42AE-DC3A78F3ECBE}"/>
              </a:ext>
            </a:extLst>
          </p:cNvPr>
          <p:cNvSpPr>
            <a:spLocks noGrp="1"/>
          </p:cNvSpPr>
          <p:nvPr>
            <p:ph idx="1"/>
          </p:nvPr>
        </p:nvSpPr>
        <p:spPr>
          <a:xfrm>
            <a:off x="852775" y="2198362"/>
            <a:ext cx="3719225" cy="4694021"/>
          </a:xfrm>
        </p:spPr>
        <p:txBody>
          <a:bodyPr>
            <a:normAutofit/>
          </a:bodyPr>
          <a:lstStyle/>
          <a:p>
            <a:pPr marL="0" indent="0">
              <a:buNone/>
            </a:pPr>
            <a:r>
              <a:rPr lang="en-CA" sz="2000" b="1" dirty="0"/>
              <a:t>Hawkins–Kennedy Test</a:t>
            </a:r>
          </a:p>
          <a:p>
            <a:r>
              <a:rPr lang="en-CA" sz="2000" b="1" dirty="0"/>
              <a:t>Purpose:</a:t>
            </a:r>
            <a:r>
              <a:rPr lang="en-CA" sz="2000" dirty="0"/>
              <a:t> Subacromial impingement (supraspinatus involvement)</a:t>
            </a:r>
          </a:p>
          <a:p>
            <a:r>
              <a:rPr lang="en-CA" sz="2000" b="1" dirty="0"/>
              <a:t>Procedure:</a:t>
            </a:r>
            <a:endParaRPr lang="en-CA" sz="2000" dirty="0"/>
          </a:p>
          <a:p>
            <a:r>
              <a:rPr lang="en-CA" sz="2000" dirty="0"/>
              <a:t>Flex shoulder to 90° </a:t>
            </a:r>
          </a:p>
          <a:p>
            <a:r>
              <a:rPr lang="en-CA" sz="2000" dirty="0"/>
              <a:t>Elbow flexed 90° </a:t>
            </a:r>
          </a:p>
          <a:p>
            <a:r>
              <a:rPr lang="en-CA" sz="2000" dirty="0"/>
              <a:t>Internally rotate shoulder </a:t>
            </a:r>
          </a:p>
          <a:p>
            <a:r>
              <a:rPr lang="en-CA" sz="2000" b="1" dirty="0"/>
              <a:t>Positive Sign:</a:t>
            </a:r>
            <a:endParaRPr lang="en-CA" sz="2000" dirty="0"/>
          </a:p>
          <a:p>
            <a:r>
              <a:rPr lang="en-CA" sz="2000" dirty="0"/>
              <a:t>Pain → impingement of supraspinatus tendon</a:t>
            </a:r>
          </a:p>
          <a:p>
            <a:endParaRPr lang="en-CA" sz="1700" dirty="0"/>
          </a:p>
        </p:txBody>
      </p:sp>
      <p:pic>
        <p:nvPicPr>
          <p:cNvPr id="5122" name="Picture 2" descr="Special tests for the upper limb: Video ...">
            <a:extLst>
              <a:ext uri="{FF2B5EF4-FFF2-40B4-BE49-F238E27FC236}">
                <a16:creationId xmlns:a16="http://schemas.microsoft.com/office/drawing/2014/main" id="{64F77895-39E2-4A41-CA45-71ED7073A9F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525" y="2671433"/>
            <a:ext cx="3591379" cy="2760538"/>
          </a:xfrm>
          <a:prstGeom prst="rect">
            <a:avLst/>
          </a:prstGeom>
          <a:noFill/>
          <a:extLst>
            <a:ext uri="{909E8E84-426E-40DD-AFC4-6F175D3DCCD1}">
              <a14:hiddenFill xmlns:a14="http://schemas.microsoft.com/office/drawing/2010/main">
                <a:solidFill>
                  <a:srgbClr val="FFFFFF"/>
                </a:solidFill>
              </a14:hiddenFill>
            </a:ext>
          </a:extLst>
        </p:spPr>
      </p:pic>
      <p:sp>
        <p:nvSpPr>
          <p:cNvPr id="5131" name="Freeform: Shape 5130">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34346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AF43-A1AA-9432-A55A-28EC2ED4B71A}"/>
              </a:ext>
            </a:extLst>
          </p:cNvPr>
          <p:cNvSpPr>
            <a:spLocks noGrp="1"/>
          </p:cNvSpPr>
          <p:nvPr>
            <p:ph type="title"/>
          </p:nvPr>
        </p:nvSpPr>
        <p:spPr/>
        <p:txBody>
          <a:bodyPr>
            <a:normAutofit fontScale="90000"/>
          </a:bodyPr>
          <a:lstStyle/>
          <a:p>
            <a:r>
              <a:rPr lang="en-CA" b="1" dirty="0"/>
              <a:t>Hawkins–Kennedy Test</a:t>
            </a:r>
            <a:br>
              <a:rPr lang="en-CA" b="1" dirty="0"/>
            </a:br>
            <a:endParaRPr lang="en-CA" dirty="0"/>
          </a:p>
        </p:txBody>
      </p:sp>
      <p:pic>
        <p:nvPicPr>
          <p:cNvPr id="6146" name="Picture 2" descr="Hawkins-Kennedy Test | Subacromial ...">
            <a:extLst>
              <a:ext uri="{FF2B5EF4-FFF2-40B4-BE49-F238E27FC236}">
                <a16:creationId xmlns:a16="http://schemas.microsoft.com/office/drawing/2014/main" id="{0324511D-4778-8BCE-E47C-71B6C286776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13921" y="1417638"/>
            <a:ext cx="5762536" cy="477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46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31E113-59C6-983F-C47A-94E532938136}"/>
              </a:ext>
            </a:extLst>
          </p:cNvPr>
          <p:cNvSpPr>
            <a:spLocks noGrp="1"/>
          </p:cNvSpPr>
          <p:nvPr>
            <p:ph idx="1"/>
          </p:nvPr>
        </p:nvSpPr>
        <p:spPr>
          <a:xfrm>
            <a:off x="657518" y="642257"/>
            <a:ext cx="3083235" cy="5339051"/>
          </a:xfrm>
        </p:spPr>
        <p:txBody>
          <a:bodyPr anchor="t">
            <a:normAutofit/>
          </a:bodyPr>
          <a:lstStyle/>
          <a:p>
            <a:pPr marL="0" indent="0">
              <a:buNone/>
            </a:pPr>
            <a:r>
              <a:rPr lang="en-CA" sz="2000" b="1" dirty="0"/>
              <a:t>Neer’s Impingement Test</a:t>
            </a:r>
          </a:p>
          <a:p>
            <a:pPr marL="0" indent="0">
              <a:buNone/>
            </a:pPr>
            <a:r>
              <a:rPr lang="en-CA" sz="2000" b="1" dirty="0"/>
              <a:t>Purpose:</a:t>
            </a:r>
            <a:r>
              <a:rPr lang="en-CA" sz="2000" dirty="0"/>
              <a:t> Subacromial impingement</a:t>
            </a:r>
          </a:p>
          <a:p>
            <a:pPr marL="0" indent="0">
              <a:buNone/>
            </a:pPr>
            <a:r>
              <a:rPr lang="en-CA" sz="2000" b="1" dirty="0"/>
              <a:t>Procedure:</a:t>
            </a:r>
            <a:endParaRPr lang="en-CA" sz="2000" dirty="0"/>
          </a:p>
          <a:p>
            <a:r>
              <a:rPr lang="en-CA" sz="2000" dirty="0"/>
              <a:t>Passively  internal rotation &amp; flex arm overhead while stabilizing scapula </a:t>
            </a:r>
          </a:p>
          <a:p>
            <a:pPr marL="0" indent="0">
              <a:buNone/>
            </a:pPr>
            <a:r>
              <a:rPr lang="en-CA" sz="2000" b="1" dirty="0"/>
              <a:t>Positive Sign:</a:t>
            </a:r>
            <a:endParaRPr lang="en-CA" sz="2000" dirty="0"/>
          </a:p>
          <a:p>
            <a:r>
              <a:rPr lang="en-CA" sz="2000" dirty="0"/>
              <a:t>Pain → supraspinatus tendon impingement</a:t>
            </a:r>
          </a:p>
          <a:p>
            <a:endParaRPr lang="en-CA" sz="1700" dirty="0"/>
          </a:p>
        </p:txBody>
      </p:sp>
      <p:pic>
        <p:nvPicPr>
          <p:cNvPr id="7170" name="Picture 2" descr="Neer Impingement Test - WikiSM (Sports ...">
            <a:extLst>
              <a:ext uri="{FF2B5EF4-FFF2-40B4-BE49-F238E27FC236}">
                <a16:creationId xmlns:a16="http://schemas.microsoft.com/office/drawing/2014/main" id="{426355F5-5D2A-D95E-6854-82BDC5F27AE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40754" y="642257"/>
            <a:ext cx="4792009" cy="4626429"/>
          </a:xfrm>
          <a:prstGeom prst="rect">
            <a:avLst/>
          </a:prstGeom>
          <a:noFill/>
          <a:extLst>
            <a:ext uri="{909E8E84-426E-40DD-AFC4-6F175D3DCCD1}">
              <a14:hiddenFill xmlns:a14="http://schemas.microsoft.com/office/drawing/2010/main">
                <a:solidFill>
                  <a:srgbClr val="FFFFFF"/>
                </a:solidFill>
              </a14:hiddenFill>
            </a:ext>
          </a:extLst>
        </p:spPr>
      </p:pic>
      <p:grpSp>
        <p:nvGrpSpPr>
          <p:cNvPr id="7175" name="Group 7174">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51478" y="0"/>
            <a:ext cx="92522" cy="6858000"/>
            <a:chOff x="12068638" y="0"/>
            <a:chExt cx="123362" cy="6858000"/>
          </a:xfrm>
        </p:grpSpPr>
        <p:sp>
          <p:nvSpPr>
            <p:cNvPr id="7176" name="Rectangle 7175">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6430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Freeform: Shape 820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EA5F3FD-551E-5BC1-9BE1-7A5F1C385E56}"/>
              </a:ext>
            </a:extLst>
          </p:cNvPr>
          <p:cNvSpPr>
            <a:spLocks noGrp="1"/>
          </p:cNvSpPr>
          <p:nvPr>
            <p:ph idx="1"/>
          </p:nvPr>
        </p:nvSpPr>
        <p:spPr>
          <a:xfrm>
            <a:off x="852775" y="740230"/>
            <a:ext cx="3719225" cy="5375906"/>
          </a:xfrm>
        </p:spPr>
        <p:txBody>
          <a:bodyPr>
            <a:normAutofit/>
          </a:bodyPr>
          <a:lstStyle/>
          <a:p>
            <a:pPr marL="0" indent="0">
              <a:buNone/>
            </a:pPr>
            <a:r>
              <a:rPr lang="en-CA" sz="2400" b="1" dirty="0"/>
              <a:t>Speed’s Test:</a:t>
            </a:r>
          </a:p>
          <a:p>
            <a:pPr marL="0" indent="0">
              <a:buNone/>
            </a:pPr>
            <a:r>
              <a:rPr lang="en-CA" sz="2400" b="1" dirty="0"/>
              <a:t>Purpose:</a:t>
            </a:r>
            <a:r>
              <a:rPr lang="en-CA" sz="2400" dirty="0"/>
              <a:t> Detect biceps tendinitis (long head)</a:t>
            </a:r>
          </a:p>
          <a:p>
            <a:pPr marL="0" indent="0">
              <a:buNone/>
            </a:pPr>
            <a:r>
              <a:rPr lang="en-CA" sz="2400" b="1" dirty="0"/>
              <a:t>Procedure:</a:t>
            </a:r>
            <a:endParaRPr lang="en-CA" sz="2400" dirty="0"/>
          </a:p>
          <a:p>
            <a:r>
              <a:rPr lang="en-CA" sz="2400" dirty="0"/>
              <a:t>Patient flexes shoulder to </a:t>
            </a:r>
            <a:r>
              <a:rPr lang="en-CA" sz="2400" b="1" dirty="0"/>
              <a:t>90°</a:t>
            </a:r>
            <a:r>
              <a:rPr lang="en-CA" sz="2400" dirty="0"/>
              <a:t>, elbow extended, forearm </a:t>
            </a:r>
            <a:r>
              <a:rPr lang="en-CA" sz="2400" b="1" dirty="0"/>
              <a:t>supinated (palm up)</a:t>
            </a:r>
            <a:r>
              <a:rPr lang="en-CA" sz="2400" dirty="0"/>
              <a:t> </a:t>
            </a:r>
          </a:p>
          <a:p>
            <a:r>
              <a:rPr lang="en-CA" sz="2400" dirty="0"/>
              <a:t>Therapist applies </a:t>
            </a:r>
            <a:r>
              <a:rPr lang="en-CA" sz="2400" b="1" dirty="0"/>
              <a:t>downward resistance</a:t>
            </a:r>
            <a:r>
              <a:rPr lang="en-CA" sz="2400" dirty="0"/>
              <a:t> </a:t>
            </a:r>
          </a:p>
          <a:p>
            <a:pPr marL="0" indent="0">
              <a:buNone/>
            </a:pPr>
            <a:r>
              <a:rPr lang="en-CA" sz="2400" b="1" dirty="0"/>
              <a:t>Positive Sign:</a:t>
            </a:r>
            <a:endParaRPr lang="en-CA" sz="2400" dirty="0"/>
          </a:p>
          <a:p>
            <a:r>
              <a:rPr lang="en-CA" sz="2400" dirty="0"/>
              <a:t>Pain in </a:t>
            </a:r>
            <a:r>
              <a:rPr lang="en-CA" sz="2400" b="1" dirty="0"/>
              <a:t>bicipital groove</a:t>
            </a:r>
            <a:r>
              <a:rPr lang="en-CA" sz="2400" dirty="0"/>
              <a:t> → biceps tendinitis </a:t>
            </a:r>
          </a:p>
          <a:p>
            <a:endParaRPr lang="en-CA" sz="1700" dirty="0"/>
          </a:p>
        </p:txBody>
      </p:sp>
      <p:pic>
        <p:nvPicPr>
          <p:cNvPr id="8194" name="Picture 2" descr="Speed's Test | Biceps Pathology ...">
            <a:extLst>
              <a:ext uri="{FF2B5EF4-FFF2-40B4-BE49-F238E27FC236}">
                <a16:creationId xmlns:a16="http://schemas.microsoft.com/office/drawing/2014/main" id="{B1FF98FC-764A-08D5-4D14-83CAC1B1D98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525" y="1110342"/>
            <a:ext cx="3591379" cy="4844143"/>
          </a:xfrm>
          <a:prstGeom prst="rect">
            <a:avLst/>
          </a:prstGeom>
          <a:noFill/>
          <a:extLst>
            <a:ext uri="{909E8E84-426E-40DD-AFC4-6F175D3DCCD1}">
              <a14:hiddenFill xmlns:a14="http://schemas.microsoft.com/office/drawing/2010/main">
                <a:solidFill>
                  <a:srgbClr val="FFFFFF"/>
                </a:solidFill>
              </a14:hiddenFill>
            </a:ext>
          </a:extLst>
        </p:spPr>
      </p:pic>
      <p:sp>
        <p:nvSpPr>
          <p:cNvPr id="8203" name="Freeform: Shape 820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96262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41" name="Rectangle 9240">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3" name="Rectangle 9242">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FC3CAF2-6C36-64A7-DB72-273130BC97FA}"/>
              </a:ext>
            </a:extLst>
          </p:cNvPr>
          <p:cNvSpPr>
            <a:spLocks noGrp="1"/>
          </p:cNvSpPr>
          <p:nvPr>
            <p:ph idx="1"/>
          </p:nvPr>
        </p:nvSpPr>
        <p:spPr>
          <a:xfrm>
            <a:off x="603504" y="849086"/>
            <a:ext cx="3574461" cy="4926073"/>
          </a:xfrm>
        </p:spPr>
        <p:txBody>
          <a:bodyPr anchor="t">
            <a:normAutofit lnSpcReduction="10000"/>
          </a:bodyPr>
          <a:lstStyle/>
          <a:p>
            <a:pPr>
              <a:lnSpc>
                <a:spcPct val="90000"/>
              </a:lnSpc>
            </a:pPr>
            <a:r>
              <a:rPr lang="en-CA" sz="2000" b="1" dirty="0" err="1">
                <a:solidFill>
                  <a:schemeClr val="tx2"/>
                </a:solidFill>
              </a:rPr>
              <a:t>Yergason’s</a:t>
            </a:r>
            <a:r>
              <a:rPr lang="en-CA" sz="2000" b="1" dirty="0">
                <a:solidFill>
                  <a:schemeClr val="tx2"/>
                </a:solidFill>
              </a:rPr>
              <a:t> Test</a:t>
            </a:r>
          </a:p>
          <a:p>
            <a:pPr marL="0" indent="0">
              <a:lnSpc>
                <a:spcPct val="90000"/>
              </a:lnSpc>
              <a:buNone/>
            </a:pPr>
            <a:r>
              <a:rPr lang="en-CA" sz="2000" b="1" dirty="0">
                <a:solidFill>
                  <a:schemeClr val="tx2"/>
                </a:solidFill>
              </a:rPr>
              <a:t>Purpose:</a:t>
            </a:r>
            <a:r>
              <a:rPr lang="en-CA" sz="2000" dirty="0">
                <a:solidFill>
                  <a:schemeClr val="tx2"/>
                </a:solidFill>
              </a:rPr>
              <a:t> Assess biceps tendon stability + tendinitis</a:t>
            </a:r>
          </a:p>
          <a:p>
            <a:pPr marL="0" indent="0">
              <a:lnSpc>
                <a:spcPct val="90000"/>
              </a:lnSpc>
              <a:buNone/>
            </a:pPr>
            <a:r>
              <a:rPr lang="en-CA" sz="2000" b="1" dirty="0">
                <a:solidFill>
                  <a:schemeClr val="tx2"/>
                </a:solidFill>
              </a:rPr>
              <a:t>Procedure:</a:t>
            </a:r>
            <a:endParaRPr lang="en-CA" sz="2000" dirty="0">
              <a:solidFill>
                <a:schemeClr val="tx2"/>
              </a:solidFill>
            </a:endParaRPr>
          </a:p>
          <a:p>
            <a:pPr>
              <a:lnSpc>
                <a:spcPct val="90000"/>
              </a:lnSpc>
            </a:pPr>
            <a:r>
              <a:rPr lang="en-CA" sz="2000" dirty="0">
                <a:solidFill>
                  <a:schemeClr val="tx2"/>
                </a:solidFill>
              </a:rPr>
              <a:t>Elbow flexed to 90°, forearm pronated </a:t>
            </a:r>
          </a:p>
          <a:p>
            <a:pPr>
              <a:lnSpc>
                <a:spcPct val="90000"/>
              </a:lnSpc>
            </a:pPr>
            <a:r>
              <a:rPr lang="en-CA" sz="2000" dirty="0">
                <a:solidFill>
                  <a:schemeClr val="tx2"/>
                </a:solidFill>
              </a:rPr>
              <a:t>Patient tries to </a:t>
            </a:r>
            <a:r>
              <a:rPr lang="en-CA" sz="2000" b="1" dirty="0">
                <a:solidFill>
                  <a:schemeClr val="tx2"/>
                </a:solidFill>
              </a:rPr>
              <a:t>supinate + externally rotate</a:t>
            </a:r>
            <a:r>
              <a:rPr lang="en-CA" sz="2000" dirty="0">
                <a:solidFill>
                  <a:schemeClr val="tx2"/>
                </a:solidFill>
              </a:rPr>
              <a:t> against resistance </a:t>
            </a:r>
          </a:p>
          <a:p>
            <a:pPr>
              <a:lnSpc>
                <a:spcPct val="90000"/>
              </a:lnSpc>
            </a:pPr>
            <a:r>
              <a:rPr lang="en-CA" sz="2000" dirty="0">
                <a:solidFill>
                  <a:schemeClr val="tx2"/>
                </a:solidFill>
              </a:rPr>
              <a:t>Therapist palpates bicipital groove </a:t>
            </a:r>
          </a:p>
          <a:p>
            <a:pPr marL="0" indent="0">
              <a:lnSpc>
                <a:spcPct val="90000"/>
              </a:lnSpc>
              <a:buNone/>
            </a:pPr>
            <a:r>
              <a:rPr lang="en-CA" sz="2000" b="1" dirty="0">
                <a:solidFill>
                  <a:schemeClr val="tx2"/>
                </a:solidFill>
              </a:rPr>
              <a:t>Positive Sign:</a:t>
            </a:r>
            <a:endParaRPr lang="en-CA" sz="2000" dirty="0">
              <a:solidFill>
                <a:schemeClr val="tx2"/>
              </a:solidFill>
            </a:endParaRPr>
          </a:p>
          <a:p>
            <a:pPr>
              <a:lnSpc>
                <a:spcPct val="90000"/>
              </a:lnSpc>
            </a:pPr>
            <a:r>
              <a:rPr lang="en-CA" sz="2000" dirty="0">
                <a:solidFill>
                  <a:schemeClr val="tx2"/>
                </a:solidFill>
              </a:rPr>
              <a:t>Pain or Popping → </a:t>
            </a:r>
          </a:p>
          <a:p>
            <a:pPr lvl="1">
              <a:lnSpc>
                <a:spcPct val="90000"/>
              </a:lnSpc>
            </a:pPr>
            <a:r>
              <a:rPr lang="en-CA" sz="2000" b="1" dirty="0">
                <a:solidFill>
                  <a:schemeClr val="tx2"/>
                </a:solidFill>
              </a:rPr>
              <a:t>Pain:</a:t>
            </a:r>
            <a:r>
              <a:rPr lang="en-CA" sz="2000" dirty="0">
                <a:solidFill>
                  <a:schemeClr val="tx2"/>
                </a:solidFill>
              </a:rPr>
              <a:t> biceps tendinitis </a:t>
            </a:r>
          </a:p>
          <a:p>
            <a:pPr lvl="1">
              <a:lnSpc>
                <a:spcPct val="90000"/>
              </a:lnSpc>
            </a:pPr>
            <a:r>
              <a:rPr lang="en-CA" sz="2000" b="1" dirty="0">
                <a:solidFill>
                  <a:schemeClr val="tx2"/>
                </a:solidFill>
              </a:rPr>
              <a:t>Popping:</a:t>
            </a:r>
            <a:r>
              <a:rPr lang="en-CA" sz="2000" dirty="0">
                <a:solidFill>
                  <a:schemeClr val="tx2"/>
                </a:solidFill>
              </a:rPr>
              <a:t> transverse humeral ligament instability</a:t>
            </a:r>
          </a:p>
          <a:p>
            <a:pPr>
              <a:lnSpc>
                <a:spcPct val="90000"/>
              </a:lnSpc>
            </a:pPr>
            <a:endParaRPr lang="en-CA" sz="1500" dirty="0">
              <a:solidFill>
                <a:schemeClr val="tx2"/>
              </a:solidFill>
            </a:endParaRPr>
          </a:p>
        </p:txBody>
      </p:sp>
      <p:grpSp>
        <p:nvGrpSpPr>
          <p:cNvPr id="9245" name="Group 9244">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63680" y="-16714"/>
            <a:ext cx="4780320" cy="6874714"/>
            <a:chOff x="5818240" y="-1"/>
            <a:chExt cx="6373761" cy="6874714"/>
          </a:xfrm>
        </p:grpSpPr>
        <p:sp>
          <p:nvSpPr>
            <p:cNvPr id="9246" name="Freeform: Shape 9245">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7" name="Freeform: Shape 924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8" name="Freeform: Shape 9247">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9" name="Freeform: Shape 9248">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218" name="Picture 2" descr="Video - Yergason's Test - Chiropractic ...">
            <a:extLst>
              <a:ext uri="{FF2B5EF4-FFF2-40B4-BE49-F238E27FC236}">
                <a16:creationId xmlns:a16="http://schemas.microsoft.com/office/drawing/2014/main" id="{6014E8BF-56CE-6E6F-E920-8E655571EBF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00502" y="849086"/>
            <a:ext cx="3704011" cy="5040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04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846391-D0A3-1280-BE38-05E9507E9577}"/>
              </a:ext>
            </a:extLst>
          </p:cNvPr>
          <p:cNvSpPr>
            <a:spLocks noGrp="1"/>
          </p:cNvSpPr>
          <p:nvPr>
            <p:ph idx="1"/>
          </p:nvPr>
        </p:nvSpPr>
        <p:spPr>
          <a:xfrm>
            <a:off x="429369" y="1212233"/>
            <a:ext cx="5035164" cy="4978255"/>
          </a:xfrm>
        </p:spPr>
        <p:txBody>
          <a:bodyPr anchor="t">
            <a:normAutofit/>
          </a:bodyPr>
          <a:lstStyle/>
          <a:p>
            <a:pPr marL="0" indent="0">
              <a:buNone/>
            </a:pPr>
            <a:r>
              <a:rPr lang="en-US" sz="2800" b="1" dirty="0"/>
              <a:t>Lift-Off Test (Gerber’s Test) </a:t>
            </a:r>
          </a:p>
          <a:p>
            <a:r>
              <a:rPr lang="en-US" sz="2000" b="1" dirty="0"/>
              <a:t>Most specific for subscapularis</a:t>
            </a:r>
            <a:endParaRPr lang="en-US" sz="2000" dirty="0"/>
          </a:p>
          <a:p>
            <a:pPr marL="0" indent="0">
              <a:buNone/>
            </a:pPr>
            <a:r>
              <a:rPr lang="en-US" sz="2000" b="1" dirty="0"/>
              <a:t>Purpose:</a:t>
            </a:r>
            <a:r>
              <a:rPr lang="en-US" sz="2000" dirty="0"/>
              <a:t> Assess subscapularis strength</a:t>
            </a:r>
          </a:p>
          <a:p>
            <a:pPr marL="0" indent="0">
              <a:buNone/>
            </a:pPr>
            <a:r>
              <a:rPr lang="en-US" sz="2000" b="1" dirty="0"/>
              <a:t>Procedure:</a:t>
            </a:r>
            <a:endParaRPr lang="en-US" sz="2000" dirty="0"/>
          </a:p>
          <a:p>
            <a:r>
              <a:rPr lang="en-US" sz="2000" dirty="0"/>
              <a:t>Patient places hand on </a:t>
            </a:r>
            <a:r>
              <a:rPr lang="en-US" sz="2000" b="1" dirty="0"/>
              <a:t>lower back (lumbar spine)</a:t>
            </a:r>
            <a:r>
              <a:rPr lang="en-US" sz="2000" dirty="0"/>
              <a:t> </a:t>
            </a:r>
          </a:p>
          <a:p>
            <a:r>
              <a:rPr lang="en-US" sz="2000" dirty="0"/>
              <a:t>Asked to </a:t>
            </a:r>
            <a:r>
              <a:rPr lang="en-US" sz="2000" b="1" dirty="0"/>
              <a:t>lift hand away from back</a:t>
            </a:r>
            <a:r>
              <a:rPr lang="en-US" sz="2000" dirty="0"/>
              <a:t> </a:t>
            </a:r>
          </a:p>
          <a:p>
            <a:pPr marL="0" indent="0">
              <a:buNone/>
            </a:pPr>
            <a:r>
              <a:rPr lang="en-US" sz="2000" b="1" dirty="0"/>
              <a:t>Positive Sign:</a:t>
            </a:r>
            <a:endParaRPr lang="en-US" sz="2000" dirty="0"/>
          </a:p>
          <a:p>
            <a:r>
              <a:rPr lang="en-US" sz="2000" dirty="0"/>
              <a:t>Inability to lift hand OR weakness/pain</a:t>
            </a:r>
            <a:br>
              <a:rPr lang="en-US" sz="2000" dirty="0"/>
            </a:br>
            <a:r>
              <a:rPr lang="en-US" sz="2000" dirty="0"/>
              <a:t> Indicates </a:t>
            </a:r>
            <a:r>
              <a:rPr lang="en-US" sz="2000" b="1" dirty="0"/>
              <a:t>subscapularis tear or tendinitis</a:t>
            </a:r>
            <a:endParaRPr lang="en-US" sz="2000" dirty="0"/>
          </a:p>
          <a:p>
            <a:endParaRPr lang="en-CA" sz="1900" dirty="0"/>
          </a:p>
        </p:txBody>
      </p:sp>
      <p:pic>
        <p:nvPicPr>
          <p:cNvPr id="1026" name="Picture 2" descr="Lift-Off Test – Shoulderdoc">
            <a:extLst>
              <a:ext uri="{FF2B5EF4-FFF2-40B4-BE49-F238E27FC236}">
                <a16:creationId xmlns:a16="http://schemas.microsoft.com/office/drawing/2014/main" id="{A6FC79D6-3C2B-072B-626C-6F59EF75EF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473" r="1" b="3300"/>
          <a:stretch>
            <a:fillRect/>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441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B1455E5-B17D-1E7E-45FA-61E7D9E22DFB}"/>
              </a:ext>
            </a:extLst>
          </p:cNvPr>
          <p:cNvSpPr>
            <a:spLocks noGrp="1"/>
          </p:cNvSpPr>
          <p:nvPr>
            <p:ph idx="1"/>
          </p:nvPr>
        </p:nvSpPr>
        <p:spPr>
          <a:xfrm>
            <a:off x="852775" y="631372"/>
            <a:ext cx="3719225" cy="5484764"/>
          </a:xfrm>
        </p:spPr>
        <p:txBody>
          <a:bodyPr>
            <a:normAutofit/>
          </a:bodyPr>
          <a:lstStyle/>
          <a:p>
            <a:pPr marL="0" indent="0">
              <a:buNone/>
            </a:pPr>
            <a:r>
              <a:rPr lang="en-CA" sz="2400" b="1" dirty="0"/>
              <a:t>Belly Press Test </a:t>
            </a:r>
          </a:p>
          <a:p>
            <a:pPr marL="0" indent="0">
              <a:buNone/>
            </a:pPr>
            <a:r>
              <a:rPr lang="en-CA" sz="2000" b="1" dirty="0"/>
              <a:t>Purpose:</a:t>
            </a:r>
            <a:r>
              <a:rPr lang="en-CA" sz="2000" dirty="0"/>
              <a:t> Alternative when patient cannot perform lift-off</a:t>
            </a:r>
          </a:p>
          <a:p>
            <a:pPr marL="0" indent="0">
              <a:buNone/>
            </a:pPr>
            <a:r>
              <a:rPr lang="en-CA" sz="2000" b="1" dirty="0"/>
              <a:t>Procedure:</a:t>
            </a:r>
            <a:endParaRPr lang="en-CA" sz="2000" dirty="0"/>
          </a:p>
          <a:p>
            <a:r>
              <a:rPr lang="en-CA" sz="2000" dirty="0"/>
              <a:t>Patient presses palm against abdomen </a:t>
            </a:r>
          </a:p>
          <a:p>
            <a:r>
              <a:rPr lang="en-CA" sz="2000" dirty="0"/>
              <a:t>Try to keep </a:t>
            </a:r>
            <a:r>
              <a:rPr lang="en-CA" sz="2000" b="1" dirty="0"/>
              <a:t>elbow forward</a:t>
            </a:r>
            <a:r>
              <a:rPr lang="en-CA" sz="2000" dirty="0"/>
              <a:t> </a:t>
            </a:r>
          </a:p>
          <a:p>
            <a:pPr marL="0" indent="0">
              <a:buNone/>
            </a:pPr>
            <a:r>
              <a:rPr lang="en-CA" sz="2000" b="1" dirty="0"/>
              <a:t>Positive Sign:</a:t>
            </a:r>
            <a:endParaRPr lang="en-CA" sz="2000" dirty="0"/>
          </a:p>
          <a:p>
            <a:r>
              <a:rPr lang="en-CA" sz="2000" dirty="0"/>
              <a:t>Elbow drops backward </a:t>
            </a:r>
          </a:p>
          <a:p>
            <a:r>
              <a:rPr lang="en-CA" sz="2000" dirty="0"/>
              <a:t>Wrist flexes to compensate </a:t>
            </a:r>
          </a:p>
          <a:p>
            <a:pPr marL="0" indent="0">
              <a:buNone/>
            </a:pPr>
            <a:r>
              <a:rPr lang="en-CA" sz="2000" dirty="0"/>
              <a:t> Indicates </a:t>
            </a:r>
            <a:r>
              <a:rPr lang="en-CA" sz="2000" b="1" dirty="0"/>
              <a:t>subscapularis weakness</a:t>
            </a:r>
            <a:endParaRPr lang="en-CA" sz="2000" dirty="0"/>
          </a:p>
          <a:p>
            <a:endParaRPr lang="en-CA" sz="1700" dirty="0"/>
          </a:p>
        </p:txBody>
      </p:sp>
      <p:pic>
        <p:nvPicPr>
          <p:cNvPr id="2050" name="Picture 2" descr="Belly Press | | Subscapularis Tear ...">
            <a:extLst>
              <a:ext uri="{FF2B5EF4-FFF2-40B4-BE49-F238E27FC236}">
                <a16:creationId xmlns:a16="http://schemas.microsoft.com/office/drawing/2014/main" id="{28DC2FAF-BC58-EE04-81C9-9A4926EC08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525" y="631372"/>
            <a:ext cx="3591379" cy="4440448"/>
          </a:xfrm>
          <a:prstGeom prst="rect">
            <a:avLst/>
          </a:prstGeom>
          <a:noFill/>
          <a:extLst>
            <a:ext uri="{909E8E84-426E-40DD-AFC4-6F175D3DCCD1}">
              <a14:hiddenFill xmlns:a14="http://schemas.microsoft.com/office/drawing/2010/main">
                <a:solidFill>
                  <a:srgbClr val="FFFFFF"/>
                </a:solidFill>
              </a14:hiddenFill>
            </a:ext>
          </a:extLst>
        </p:spPr>
      </p:pic>
      <p:sp>
        <p:nvSpPr>
          <p:cNvPr id="2059" name="Freeform: Shape 205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73611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396121-3F9B-DF59-CA38-9104EDB40014}"/>
              </a:ext>
            </a:extLst>
          </p:cNvPr>
          <p:cNvSpPr>
            <a:spLocks noGrp="1"/>
          </p:cNvSpPr>
          <p:nvPr>
            <p:ph idx="1"/>
          </p:nvPr>
        </p:nvSpPr>
        <p:spPr>
          <a:xfrm>
            <a:off x="429369" y="2071316"/>
            <a:ext cx="5035164" cy="4119172"/>
          </a:xfrm>
        </p:spPr>
        <p:txBody>
          <a:bodyPr anchor="t">
            <a:normAutofit/>
          </a:bodyPr>
          <a:lstStyle/>
          <a:p>
            <a:pPr marL="0" indent="0">
              <a:buNone/>
            </a:pPr>
            <a:r>
              <a:rPr lang="en-US" sz="1900" b="1"/>
              <a:t>Bear Hug Test</a:t>
            </a:r>
          </a:p>
          <a:p>
            <a:pPr marL="0" indent="0">
              <a:buNone/>
            </a:pPr>
            <a:r>
              <a:rPr lang="en-US" sz="1900" b="1"/>
              <a:t>Purpose:</a:t>
            </a:r>
            <a:r>
              <a:rPr lang="en-US" sz="1900"/>
              <a:t> Detect partial tears (more sensitive)</a:t>
            </a:r>
          </a:p>
          <a:p>
            <a:pPr marL="0" indent="0">
              <a:buNone/>
            </a:pPr>
            <a:r>
              <a:rPr lang="en-US" sz="1900" b="1"/>
              <a:t>Procedure:</a:t>
            </a:r>
            <a:endParaRPr lang="en-US" sz="1900"/>
          </a:p>
          <a:p>
            <a:r>
              <a:rPr lang="en-US" sz="1900"/>
              <a:t>Patient places hand on </a:t>
            </a:r>
            <a:r>
              <a:rPr lang="en-US" sz="1900" b="1"/>
              <a:t>opposite shoulder</a:t>
            </a:r>
            <a:r>
              <a:rPr lang="en-US" sz="1900"/>
              <a:t> </a:t>
            </a:r>
          </a:p>
          <a:p>
            <a:r>
              <a:rPr lang="en-US" sz="1900"/>
              <a:t>Therapist tries to lift hand away </a:t>
            </a:r>
          </a:p>
          <a:p>
            <a:r>
              <a:rPr lang="en-US" sz="1900"/>
              <a:t>Patient resists </a:t>
            </a:r>
          </a:p>
          <a:p>
            <a:pPr marL="0" indent="0">
              <a:buNone/>
            </a:pPr>
            <a:r>
              <a:rPr lang="en-US" sz="1900" b="1"/>
              <a:t>Positive Sign:</a:t>
            </a:r>
            <a:endParaRPr lang="en-US" sz="1900"/>
          </a:p>
          <a:p>
            <a:r>
              <a:rPr lang="en-US" sz="1900"/>
              <a:t>Weakness or inability to maintain position </a:t>
            </a:r>
          </a:p>
          <a:p>
            <a:pPr marL="0" indent="0">
              <a:buNone/>
            </a:pPr>
            <a:r>
              <a:rPr lang="en-US" sz="1900"/>
              <a:t> Indicates </a:t>
            </a:r>
            <a:r>
              <a:rPr lang="en-US" sz="1900" b="1"/>
              <a:t>subscapularis tear</a:t>
            </a:r>
            <a:endParaRPr lang="en-US" sz="1900"/>
          </a:p>
          <a:p>
            <a:endParaRPr lang="en-CA" sz="1900"/>
          </a:p>
        </p:txBody>
      </p:sp>
      <p:pic>
        <p:nvPicPr>
          <p:cNvPr id="3074" name="Picture 2" descr="Bear Hug Test | Subscapularis Tear Exam ...">
            <a:extLst>
              <a:ext uri="{FF2B5EF4-FFF2-40B4-BE49-F238E27FC236}">
                <a16:creationId xmlns:a16="http://schemas.microsoft.com/office/drawing/2014/main" id="{16E3E831-4F41-ACF0-E08B-36E2363C41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567" r="29027"/>
          <a:stretch>
            <a:fillRect/>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982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9" name="Rectangle 410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EE6BC9-0B83-AF92-9D8D-29436EB313D5}"/>
              </a:ext>
            </a:extLst>
          </p:cNvPr>
          <p:cNvSpPr>
            <a:spLocks noGrp="1"/>
          </p:cNvSpPr>
          <p:nvPr>
            <p:ph idx="1"/>
          </p:nvPr>
        </p:nvSpPr>
        <p:spPr>
          <a:xfrm>
            <a:off x="429369" y="1458686"/>
            <a:ext cx="5035164" cy="4731802"/>
          </a:xfrm>
        </p:spPr>
        <p:txBody>
          <a:bodyPr anchor="t">
            <a:normAutofit fontScale="92500" lnSpcReduction="20000"/>
          </a:bodyPr>
          <a:lstStyle/>
          <a:p>
            <a:pPr marL="0" indent="0">
              <a:lnSpc>
                <a:spcPct val="90000"/>
              </a:lnSpc>
              <a:buNone/>
            </a:pPr>
            <a:r>
              <a:rPr lang="en-US" sz="2400" b="1" dirty="0"/>
              <a:t>AC Shear / Compression Test (Acromioclavicular Joint</a:t>
            </a:r>
            <a:r>
              <a:rPr lang="en-US" sz="1300" b="1" dirty="0"/>
              <a:t>)</a:t>
            </a:r>
          </a:p>
          <a:p>
            <a:pPr>
              <a:lnSpc>
                <a:spcPct val="90000"/>
              </a:lnSpc>
            </a:pPr>
            <a:r>
              <a:rPr lang="en-US" sz="1800" dirty="0"/>
              <a:t>This test is used to check problems in the </a:t>
            </a:r>
            <a:r>
              <a:rPr lang="en-US" sz="1800" b="1" dirty="0"/>
              <a:t>acromioclavicular (AC) joint</a:t>
            </a:r>
            <a:r>
              <a:rPr lang="en-US" sz="1800" dirty="0"/>
              <a:t> like sprain, separation, or arthritis.</a:t>
            </a:r>
          </a:p>
          <a:p>
            <a:pPr marL="0" indent="0">
              <a:lnSpc>
                <a:spcPct val="90000"/>
              </a:lnSpc>
              <a:buNone/>
            </a:pPr>
            <a:r>
              <a:rPr lang="en-US" sz="1800" b="1" dirty="0"/>
              <a:t>How to Perform</a:t>
            </a:r>
          </a:p>
          <a:p>
            <a:pPr>
              <a:lnSpc>
                <a:spcPct val="90000"/>
              </a:lnSpc>
            </a:pPr>
            <a:r>
              <a:rPr lang="en-US" sz="1800" dirty="0"/>
              <a:t>Patient sitting or standing </a:t>
            </a:r>
          </a:p>
          <a:p>
            <a:pPr>
              <a:lnSpc>
                <a:spcPct val="90000"/>
              </a:lnSpc>
            </a:pPr>
            <a:r>
              <a:rPr lang="en-US" sz="1800" dirty="0"/>
              <a:t>Therapist places: </a:t>
            </a:r>
          </a:p>
          <a:p>
            <a:pPr lvl="1">
              <a:lnSpc>
                <a:spcPct val="90000"/>
              </a:lnSpc>
            </a:pPr>
            <a:r>
              <a:rPr lang="en-US" sz="1800" dirty="0"/>
              <a:t>One hand on </a:t>
            </a:r>
            <a:r>
              <a:rPr lang="en-US" sz="1800" b="1" dirty="0"/>
              <a:t>front of shoulder (clavicle)</a:t>
            </a:r>
            <a:r>
              <a:rPr lang="en-US" sz="1800" dirty="0"/>
              <a:t> </a:t>
            </a:r>
          </a:p>
          <a:p>
            <a:pPr lvl="1">
              <a:lnSpc>
                <a:spcPct val="90000"/>
              </a:lnSpc>
            </a:pPr>
            <a:r>
              <a:rPr lang="en-US" sz="1800" dirty="0"/>
              <a:t>Other hand on </a:t>
            </a:r>
            <a:r>
              <a:rPr lang="en-US" sz="1800" b="1" dirty="0"/>
              <a:t>back of shoulder (scapula)</a:t>
            </a:r>
            <a:r>
              <a:rPr lang="en-US" sz="1800" dirty="0"/>
              <a:t> </a:t>
            </a:r>
          </a:p>
          <a:p>
            <a:pPr>
              <a:lnSpc>
                <a:spcPct val="90000"/>
              </a:lnSpc>
            </a:pPr>
            <a:r>
              <a:rPr lang="en-US" sz="1800" dirty="0"/>
              <a:t>Then </a:t>
            </a:r>
            <a:r>
              <a:rPr lang="en-US" sz="1800" b="1" dirty="0"/>
              <a:t>squeeze both hands together</a:t>
            </a:r>
            <a:r>
              <a:rPr lang="en-US" sz="1800" dirty="0"/>
              <a:t> </a:t>
            </a:r>
          </a:p>
          <a:p>
            <a:pPr>
              <a:lnSpc>
                <a:spcPct val="90000"/>
              </a:lnSpc>
            </a:pPr>
            <a:r>
              <a:rPr lang="en-US" sz="1800" dirty="0"/>
              <a:t> This compresses the </a:t>
            </a:r>
            <a:r>
              <a:rPr lang="en-US" sz="1800" b="1" dirty="0"/>
              <a:t>AC joint</a:t>
            </a:r>
            <a:endParaRPr lang="en-US" sz="1800" dirty="0"/>
          </a:p>
          <a:p>
            <a:pPr marL="0" indent="0">
              <a:lnSpc>
                <a:spcPct val="90000"/>
              </a:lnSpc>
              <a:buNone/>
            </a:pPr>
            <a:r>
              <a:rPr lang="en-US" sz="1800" b="1" dirty="0"/>
              <a:t>Positive Sign</a:t>
            </a:r>
          </a:p>
          <a:p>
            <a:pPr>
              <a:lnSpc>
                <a:spcPct val="90000"/>
              </a:lnSpc>
            </a:pPr>
            <a:r>
              <a:rPr lang="en-US" sz="1800" b="1" dirty="0"/>
              <a:t>Pain at top of shoulder (AC joint area)</a:t>
            </a:r>
            <a:r>
              <a:rPr lang="en-US" sz="1800" dirty="0"/>
              <a:t> </a:t>
            </a:r>
          </a:p>
          <a:p>
            <a:pPr>
              <a:lnSpc>
                <a:spcPct val="90000"/>
              </a:lnSpc>
            </a:pPr>
            <a:r>
              <a:rPr lang="en-US" sz="1800" dirty="0"/>
              <a:t>Sometimes reproduction of familiar pain </a:t>
            </a:r>
          </a:p>
          <a:p>
            <a:pPr marL="0" indent="0">
              <a:lnSpc>
                <a:spcPct val="90000"/>
              </a:lnSpc>
              <a:buNone/>
            </a:pPr>
            <a:r>
              <a:rPr lang="en-US" sz="1800" b="1" dirty="0"/>
              <a:t> Indicates:</a:t>
            </a:r>
          </a:p>
          <a:p>
            <a:pPr>
              <a:lnSpc>
                <a:spcPct val="90000"/>
              </a:lnSpc>
            </a:pPr>
            <a:r>
              <a:rPr lang="en-US" sz="1800" dirty="0"/>
              <a:t>AC joint sprain </a:t>
            </a:r>
          </a:p>
          <a:p>
            <a:pPr>
              <a:lnSpc>
                <a:spcPct val="90000"/>
              </a:lnSpc>
            </a:pPr>
            <a:r>
              <a:rPr lang="en-US" sz="1800" dirty="0"/>
              <a:t>AC joint arthritis </a:t>
            </a:r>
          </a:p>
          <a:p>
            <a:pPr>
              <a:lnSpc>
                <a:spcPct val="90000"/>
              </a:lnSpc>
            </a:pPr>
            <a:r>
              <a:rPr lang="en-US" sz="1800" dirty="0"/>
              <a:t>AC joint separation</a:t>
            </a:r>
          </a:p>
          <a:p>
            <a:pPr>
              <a:lnSpc>
                <a:spcPct val="90000"/>
              </a:lnSpc>
            </a:pPr>
            <a:endParaRPr lang="en-CA" sz="1300" dirty="0"/>
          </a:p>
        </p:txBody>
      </p:sp>
      <p:pic>
        <p:nvPicPr>
          <p:cNvPr id="4104" name="Picture 8" descr="APPROACH TO SHOULDER PAIN APPENDIX 1 ...">
            <a:extLst>
              <a:ext uri="{FF2B5EF4-FFF2-40B4-BE49-F238E27FC236}">
                <a16:creationId xmlns:a16="http://schemas.microsoft.com/office/drawing/2014/main" id="{1EBBB2C7-19C5-5D4C-C3EB-B9A19F7F5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456" r="7842" b="2"/>
          <a:stretch>
            <a:fillRect/>
          </a:stretch>
        </p:blipFill>
        <p:spPr bwMode="auto">
          <a:xfrm>
            <a:off x="5756743" y="1484716"/>
            <a:ext cx="2955798" cy="4705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995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Medial Epicondylitis (Golfer’s Elbow)</a:t>
            </a:r>
          </a:p>
        </p:txBody>
      </p:sp>
      <p:sp>
        <p:nvSpPr>
          <p:cNvPr id="3" name="Content Placeholder 2"/>
          <p:cNvSpPr>
            <a:spLocks noGrp="1"/>
          </p:cNvSpPr>
          <p:nvPr>
            <p:ph idx="1"/>
          </p:nvPr>
        </p:nvSpPr>
        <p:spPr/>
        <p:txBody>
          <a:bodyPr/>
          <a:lstStyle/>
          <a:p>
            <a:r>
              <a:t>Inflammation of common flexor tendon</a:t>
            </a:r>
          </a:p>
          <a:p>
            <a:r>
              <a:t>Pain on medial elbow</a:t>
            </a:r>
          </a:p>
          <a:p>
            <a:r>
              <a:t>Caused by repetitive wrist flexion &amp; pronation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Muscles Involved (Medial)</a:t>
            </a:r>
          </a:p>
        </p:txBody>
      </p:sp>
      <p:sp>
        <p:nvSpPr>
          <p:cNvPr id="3" name="Content Placeholder 2"/>
          <p:cNvSpPr>
            <a:spLocks noGrp="1"/>
          </p:cNvSpPr>
          <p:nvPr>
            <p:ph idx="1"/>
          </p:nvPr>
        </p:nvSpPr>
        <p:spPr/>
        <p:txBody>
          <a:bodyPr/>
          <a:lstStyle/>
          <a:p>
            <a:r>
              <a:t>Flexor carpi radialis</a:t>
            </a:r>
          </a:p>
          <a:p>
            <a:r>
              <a:t>Flexor carpi ulnaris</a:t>
            </a:r>
          </a:p>
          <a:p>
            <a:r>
              <a:t>Palmaris longus</a:t>
            </a:r>
          </a:p>
          <a:p>
            <a:r>
              <a:t>Pronator teres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Signs &amp; Symptoms (Medial)</a:t>
            </a:r>
          </a:p>
        </p:txBody>
      </p:sp>
      <p:sp>
        <p:nvSpPr>
          <p:cNvPr id="3" name="Content Placeholder 2"/>
          <p:cNvSpPr>
            <a:spLocks noGrp="1"/>
          </p:cNvSpPr>
          <p:nvPr>
            <p:ph idx="1"/>
          </p:nvPr>
        </p:nvSpPr>
        <p:spPr/>
        <p:txBody>
          <a:bodyPr/>
          <a:lstStyle/>
          <a:p>
            <a:r>
              <a:t>Medial elbow pain</a:t>
            </a:r>
          </a:p>
          <a:p>
            <a:r>
              <a:t>Pain with gripping</a:t>
            </a:r>
          </a:p>
          <a:p>
            <a:r>
              <a:t>Tenderness at medial epicondyle</a:t>
            </a:r>
          </a:p>
          <a:p>
            <a:r>
              <a:t>Weak wrist flexion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Freeform: Shape 4104">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6781C0-CA17-4312-929F-A3AB951F24F6}"/>
              </a:ext>
            </a:extLst>
          </p:cNvPr>
          <p:cNvSpPr>
            <a:spLocks noGrp="1"/>
          </p:cNvSpPr>
          <p:nvPr>
            <p:ph type="title"/>
          </p:nvPr>
        </p:nvSpPr>
        <p:spPr>
          <a:xfrm>
            <a:off x="852775" y="609597"/>
            <a:ext cx="7044316" cy="1330841"/>
          </a:xfrm>
        </p:spPr>
        <p:txBody>
          <a:bodyPr>
            <a:normAutofit/>
          </a:bodyPr>
          <a:lstStyle/>
          <a:p>
            <a:pPr>
              <a:lnSpc>
                <a:spcPct val="90000"/>
              </a:lnSpc>
            </a:pPr>
            <a:r>
              <a:rPr lang="en-US" dirty="0"/>
              <a:t>Reverse </a:t>
            </a:r>
            <a:r>
              <a:rPr lang="en-US" dirty="0" err="1"/>
              <a:t>Cozen’s</a:t>
            </a:r>
            <a:r>
              <a:rPr lang="en-US" dirty="0"/>
              <a:t> Test (for Medial Epicondylitis)</a:t>
            </a:r>
            <a:endParaRPr lang="en-CA"/>
          </a:p>
        </p:txBody>
      </p:sp>
      <p:sp>
        <p:nvSpPr>
          <p:cNvPr id="3" name="Content Placeholder 2">
            <a:extLst>
              <a:ext uri="{FF2B5EF4-FFF2-40B4-BE49-F238E27FC236}">
                <a16:creationId xmlns:a16="http://schemas.microsoft.com/office/drawing/2014/main" id="{2B2C2722-3F92-696D-2848-80EC94395CE1}"/>
              </a:ext>
            </a:extLst>
          </p:cNvPr>
          <p:cNvSpPr>
            <a:spLocks noGrp="1"/>
          </p:cNvSpPr>
          <p:nvPr>
            <p:ph idx="1"/>
          </p:nvPr>
        </p:nvSpPr>
        <p:spPr>
          <a:xfrm>
            <a:off x="852775" y="2198362"/>
            <a:ext cx="3719225" cy="3917773"/>
          </a:xfrm>
        </p:spPr>
        <p:txBody>
          <a:bodyPr>
            <a:normAutofit/>
          </a:bodyPr>
          <a:lstStyle/>
          <a:p>
            <a:pPr marL="0" indent="0">
              <a:lnSpc>
                <a:spcPct val="90000"/>
              </a:lnSpc>
              <a:buNone/>
            </a:pPr>
            <a:r>
              <a:rPr lang="en-CA" sz="1600" b="1"/>
              <a:t> Purpose</a:t>
            </a:r>
          </a:p>
          <a:p>
            <a:pPr>
              <a:lnSpc>
                <a:spcPct val="90000"/>
              </a:lnSpc>
            </a:pPr>
            <a:r>
              <a:rPr lang="en-CA" sz="1600"/>
              <a:t>To identify </a:t>
            </a:r>
            <a:r>
              <a:rPr lang="en-CA" sz="1600" b="1"/>
              <a:t>Medial Epicondylitis</a:t>
            </a:r>
            <a:endParaRPr lang="en-CA" sz="1600"/>
          </a:p>
          <a:p>
            <a:pPr marL="0" indent="0">
              <a:lnSpc>
                <a:spcPct val="90000"/>
              </a:lnSpc>
              <a:buNone/>
            </a:pPr>
            <a:r>
              <a:rPr lang="en-CA" sz="1600" b="1"/>
              <a:t>Procedure</a:t>
            </a:r>
          </a:p>
          <a:p>
            <a:pPr>
              <a:lnSpc>
                <a:spcPct val="90000"/>
              </a:lnSpc>
            </a:pPr>
            <a:r>
              <a:rPr lang="en-CA" sz="1600"/>
              <a:t>Patient seated </a:t>
            </a:r>
          </a:p>
          <a:p>
            <a:pPr>
              <a:lnSpc>
                <a:spcPct val="90000"/>
              </a:lnSpc>
            </a:pPr>
            <a:r>
              <a:rPr lang="en-CA" sz="1600"/>
              <a:t>Elbow slightly flexed or extended </a:t>
            </a:r>
          </a:p>
          <a:p>
            <a:pPr>
              <a:lnSpc>
                <a:spcPct val="90000"/>
              </a:lnSpc>
            </a:pPr>
            <a:r>
              <a:rPr lang="en-CA" sz="1600"/>
              <a:t>Forearm </a:t>
            </a:r>
            <a:r>
              <a:rPr lang="en-CA" sz="1600" b="1"/>
              <a:t>supinated</a:t>
            </a:r>
            <a:r>
              <a:rPr lang="en-CA" sz="1600"/>
              <a:t> </a:t>
            </a:r>
          </a:p>
          <a:p>
            <a:pPr>
              <a:lnSpc>
                <a:spcPct val="90000"/>
              </a:lnSpc>
            </a:pPr>
            <a:r>
              <a:rPr lang="en-CA" sz="1600"/>
              <a:t>Ask patient to </a:t>
            </a:r>
            <a:r>
              <a:rPr lang="en-CA" sz="1600" b="1"/>
              <a:t>flex wrist against resistance</a:t>
            </a:r>
            <a:r>
              <a:rPr lang="en-CA" sz="1600"/>
              <a:t> </a:t>
            </a:r>
          </a:p>
          <a:p>
            <a:pPr marL="0" indent="0">
              <a:lnSpc>
                <a:spcPct val="90000"/>
              </a:lnSpc>
              <a:buNone/>
            </a:pPr>
            <a:r>
              <a:rPr lang="en-CA" sz="1600" b="1"/>
              <a:t> Positive Sign</a:t>
            </a:r>
          </a:p>
          <a:p>
            <a:pPr>
              <a:lnSpc>
                <a:spcPct val="90000"/>
              </a:lnSpc>
            </a:pPr>
            <a:r>
              <a:rPr lang="en-CA" sz="1600"/>
              <a:t> Pain at </a:t>
            </a:r>
            <a:r>
              <a:rPr lang="en-CA" sz="1600" b="1"/>
              <a:t>medial epicondyle</a:t>
            </a:r>
            <a:endParaRPr lang="en-CA" sz="1600"/>
          </a:p>
          <a:p>
            <a:pPr marL="0" indent="0">
              <a:lnSpc>
                <a:spcPct val="90000"/>
              </a:lnSpc>
              <a:buNone/>
            </a:pPr>
            <a:r>
              <a:rPr lang="en-CA" sz="1600" b="1"/>
              <a:t> Interpretation</a:t>
            </a:r>
          </a:p>
          <a:p>
            <a:pPr>
              <a:lnSpc>
                <a:spcPct val="90000"/>
              </a:lnSpc>
            </a:pPr>
            <a:r>
              <a:rPr lang="en-CA" sz="1600"/>
              <a:t>Indicates </a:t>
            </a:r>
            <a:r>
              <a:rPr lang="en-CA" sz="1600" b="1"/>
              <a:t>flexor tendon involvement</a:t>
            </a:r>
            <a:r>
              <a:rPr lang="en-CA" sz="1600"/>
              <a:t> </a:t>
            </a:r>
          </a:p>
          <a:p>
            <a:pPr>
              <a:lnSpc>
                <a:spcPct val="90000"/>
              </a:lnSpc>
            </a:pPr>
            <a:r>
              <a:rPr lang="en-CA" sz="1600"/>
              <a:t>Common in overuse injuries (gripping, manual work)</a:t>
            </a:r>
          </a:p>
          <a:p>
            <a:pPr>
              <a:lnSpc>
                <a:spcPct val="90000"/>
              </a:lnSpc>
            </a:pPr>
            <a:endParaRPr lang="en-CA" sz="1600"/>
          </a:p>
        </p:txBody>
      </p:sp>
      <p:pic>
        <p:nvPicPr>
          <p:cNvPr id="4098" name="Picture 2" descr="Reverse Cozen's Test - YouTube">
            <a:extLst>
              <a:ext uri="{FF2B5EF4-FFF2-40B4-BE49-F238E27FC236}">
                <a16:creationId xmlns:a16="http://schemas.microsoft.com/office/drawing/2014/main" id="{F556A347-84DA-6707-AF13-1F7BEC96179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9525" y="2198362"/>
            <a:ext cx="3591379" cy="3889654"/>
          </a:xfrm>
          <a:prstGeom prst="rect">
            <a:avLst/>
          </a:prstGeom>
          <a:noFill/>
          <a:extLst>
            <a:ext uri="{909E8E84-426E-40DD-AFC4-6F175D3DCCD1}">
              <a14:hiddenFill xmlns:a14="http://schemas.microsoft.com/office/drawing/2010/main">
                <a:solidFill>
                  <a:srgbClr val="FFFFFF"/>
                </a:solidFill>
              </a14:hiddenFill>
            </a:ext>
          </a:extLst>
        </p:spPr>
      </p:pic>
      <p:sp>
        <p:nvSpPr>
          <p:cNvPr id="4107" name="Freeform: Shape 4106">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86358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Freeform: Shape 308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10C2C8A-8842-D884-5733-C1230E96090B}"/>
              </a:ext>
            </a:extLst>
          </p:cNvPr>
          <p:cNvSpPr>
            <a:spLocks noGrp="1"/>
          </p:cNvSpPr>
          <p:nvPr>
            <p:ph type="title"/>
          </p:nvPr>
        </p:nvSpPr>
        <p:spPr>
          <a:xfrm>
            <a:off x="852775" y="609597"/>
            <a:ext cx="7044316" cy="1330841"/>
          </a:xfrm>
        </p:spPr>
        <p:txBody>
          <a:bodyPr>
            <a:normAutofit/>
          </a:bodyPr>
          <a:lstStyle/>
          <a:p>
            <a:pPr>
              <a:lnSpc>
                <a:spcPct val="90000"/>
              </a:lnSpc>
            </a:pPr>
            <a:r>
              <a:rPr lang="en-US" sz="3700"/>
              <a:t>Reverse Mill’s Test (Passive Stretch Test for Medial Epicondylitis)</a:t>
            </a:r>
            <a:endParaRPr lang="en-CA" sz="3700"/>
          </a:p>
        </p:txBody>
      </p:sp>
      <p:sp>
        <p:nvSpPr>
          <p:cNvPr id="3" name="Content Placeholder 2">
            <a:extLst>
              <a:ext uri="{FF2B5EF4-FFF2-40B4-BE49-F238E27FC236}">
                <a16:creationId xmlns:a16="http://schemas.microsoft.com/office/drawing/2014/main" id="{BBC646F9-1AC4-A282-9A85-946C9C4D897D}"/>
              </a:ext>
            </a:extLst>
          </p:cNvPr>
          <p:cNvSpPr>
            <a:spLocks noGrp="1"/>
          </p:cNvSpPr>
          <p:nvPr>
            <p:ph idx="1"/>
          </p:nvPr>
        </p:nvSpPr>
        <p:spPr>
          <a:xfrm>
            <a:off x="852775" y="2198362"/>
            <a:ext cx="3719225" cy="3917773"/>
          </a:xfrm>
        </p:spPr>
        <p:txBody>
          <a:bodyPr>
            <a:normAutofit/>
          </a:bodyPr>
          <a:lstStyle/>
          <a:p>
            <a:pPr marL="0" indent="0">
              <a:lnSpc>
                <a:spcPct val="90000"/>
              </a:lnSpc>
              <a:buNone/>
            </a:pPr>
            <a:r>
              <a:rPr lang="en-CA" sz="1600" b="1"/>
              <a:t>Purpose</a:t>
            </a:r>
          </a:p>
          <a:p>
            <a:pPr>
              <a:lnSpc>
                <a:spcPct val="90000"/>
              </a:lnSpc>
            </a:pPr>
            <a:r>
              <a:rPr lang="en-CA" sz="1600"/>
              <a:t>To stretch </a:t>
            </a:r>
            <a:r>
              <a:rPr lang="en-CA" sz="1600" b="1"/>
              <a:t>wrist flexors</a:t>
            </a:r>
            <a:r>
              <a:rPr lang="en-CA" sz="1600"/>
              <a:t> and reproduce pain</a:t>
            </a:r>
          </a:p>
          <a:p>
            <a:pPr marL="0" indent="0">
              <a:lnSpc>
                <a:spcPct val="90000"/>
              </a:lnSpc>
              <a:buNone/>
            </a:pPr>
            <a:r>
              <a:rPr lang="en-CA" sz="1600" b="1"/>
              <a:t> Procedure</a:t>
            </a:r>
          </a:p>
          <a:p>
            <a:pPr>
              <a:lnSpc>
                <a:spcPct val="90000"/>
              </a:lnSpc>
            </a:pPr>
            <a:r>
              <a:rPr lang="en-CA" sz="1600"/>
              <a:t>Elbow </a:t>
            </a:r>
            <a:r>
              <a:rPr lang="en-CA" sz="1600" b="1"/>
              <a:t>extended</a:t>
            </a:r>
            <a:r>
              <a:rPr lang="en-CA" sz="1600"/>
              <a:t> </a:t>
            </a:r>
          </a:p>
          <a:p>
            <a:pPr>
              <a:lnSpc>
                <a:spcPct val="90000"/>
              </a:lnSpc>
            </a:pPr>
            <a:r>
              <a:rPr lang="en-CA" sz="1600"/>
              <a:t>Forearm </a:t>
            </a:r>
            <a:r>
              <a:rPr lang="en-CA" sz="1600" b="1"/>
              <a:t>supinated</a:t>
            </a:r>
            <a:r>
              <a:rPr lang="en-CA" sz="1600"/>
              <a:t> </a:t>
            </a:r>
          </a:p>
          <a:p>
            <a:pPr>
              <a:lnSpc>
                <a:spcPct val="90000"/>
              </a:lnSpc>
            </a:pPr>
            <a:r>
              <a:rPr lang="en-CA" sz="1600"/>
              <a:t>Therapist passively moves wrist into: </a:t>
            </a:r>
            <a:r>
              <a:rPr lang="en-CA" sz="1600" b="1"/>
              <a:t>Extension + supination</a:t>
            </a:r>
            <a:r>
              <a:rPr lang="en-CA" sz="1600"/>
              <a:t> </a:t>
            </a:r>
          </a:p>
          <a:p>
            <a:pPr marL="0" indent="0">
              <a:lnSpc>
                <a:spcPct val="90000"/>
              </a:lnSpc>
              <a:buNone/>
            </a:pPr>
            <a:r>
              <a:rPr lang="en-CA" sz="1600" b="1"/>
              <a:t> Positive Sign</a:t>
            </a:r>
          </a:p>
          <a:p>
            <a:pPr>
              <a:lnSpc>
                <a:spcPct val="90000"/>
              </a:lnSpc>
            </a:pPr>
            <a:r>
              <a:rPr lang="en-CA" sz="1600"/>
              <a:t> Pain at </a:t>
            </a:r>
            <a:r>
              <a:rPr lang="en-CA" sz="1600" b="1"/>
              <a:t>medial epicondyle</a:t>
            </a:r>
            <a:endParaRPr lang="en-CA" sz="1600"/>
          </a:p>
          <a:p>
            <a:pPr marL="0" indent="0">
              <a:lnSpc>
                <a:spcPct val="90000"/>
              </a:lnSpc>
              <a:buNone/>
            </a:pPr>
            <a:r>
              <a:rPr lang="en-CA" sz="1600" b="1"/>
              <a:t> Interpretation</a:t>
            </a:r>
          </a:p>
          <a:p>
            <a:pPr>
              <a:lnSpc>
                <a:spcPct val="90000"/>
              </a:lnSpc>
            </a:pPr>
            <a:r>
              <a:rPr lang="en-CA" sz="1600"/>
              <a:t>Confirms </a:t>
            </a:r>
            <a:r>
              <a:rPr lang="en-CA" sz="1600" b="1"/>
              <a:t>tightness or irritation of flexor group</a:t>
            </a:r>
            <a:r>
              <a:rPr lang="en-CA" sz="1600"/>
              <a:t> </a:t>
            </a:r>
          </a:p>
          <a:p>
            <a:pPr>
              <a:lnSpc>
                <a:spcPct val="90000"/>
              </a:lnSpc>
            </a:pPr>
            <a:r>
              <a:rPr lang="en-CA" sz="1600"/>
              <a:t>Helps differentiate from nerve-related pain</a:t>
            </a:r>
          </a:p>
          <a:p>
            <a:pPr>
              <a:lnSpc>
                <a:spcPct val="90000"/>
              </a:lnSpc>
            </a:pPr>
            <a:endParaRPr lang="en-CA" sz="1600"/>
          </a:p>
        </p:txBody>
      </p:sp>
      <p:pic>
        <p:nvPicPr>
          <p:cNvPr id="3074" name="Picture 2" descr="Reverse Mill's Test">
            <a:extLst>
              <a:ext uri="{FF2B5EF4-FFF2-40B4-BE49-F238E27FC236}">
                <a16:creationId xmlns:a16="http://schemas.microsoft.com/office/drawing/2014/main" id="{50471535-C884-177D-AFF7-63BF8B21E5B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94418" y="2281828"/>
            <a:ext cx="3591379" cy="3707593"/>
          </a:xfrm>
          <a:prstGeom prst="rect">
            <a:avLst/>
          </a:prstGeom>
          <a:noFill/>
          <a:extLst>
            <a:ext uri="{909E8E84-426E-40DD-AFC4-6F175D3DCCD1}">
              <a14:hiddenFill xmlns:a14="http://schemas.microsoft.com/office/drawing/2010/main">
                <a:solidFill>
                  <a:srgbClr val="FFFFFF"/>
                </a:solidFill>
              </a14:hiddenFill>
            </a:ext>
          </a:extLst>
        </p:spPr>
      </p:pic>
      <p:sp>
        <p:nvSpPr>
          <p:cNvPr id="3083" name="Freeform: Shape 308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26912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910C47-FA6B-6DF5-E6F4-D07C4E55D0C5}"/>
              </a:ext>
            </a:extLst>
          </p:cNvPr>
          <p:cNvSpPr>
            <a:spLocks noGrp="1"/>
          </p:cNvSpPr>
          <p:nvPr>
            <p:ph type="title"/>
          </p:nvPr>
        </p:nvSpPr>
        <p:spPr>
          <a:xfrm>
            <a:off x="479160" y="931900"/>
            <a:ext cx="8182230" cy="735070"/>
          </a:xfrm>
        </p:spPr>
        <p:txBody>
          <a:bodyPr vert="horz" lIns="91440" tIns="45720" rIns="91440" bIns="45720" rtlCol="0" anchor="ctr">
            <a:normAutofit fontScale="90000"/>
          </a:bodyPr>
          <a:lstStyle/>
          <a:p>
            <a:pPr marL="0" marR="0" lvl="0" indent="0" defTabSz="914400" fontAlgn="base">
              <a:lnSpc>
                <a:spcPct val="90000"/>
              </a:lnSpc>
              <a:spcAft>
                <a:spcPct val="0"/>
              </a:spcAft>
              <a:buClrTx/>
              <a:buSzTx/>
              <a:tabLst/>
            </a:pPr>
            <a:r>
              <a:rPr lang="en-US" altLang="en-US" sz="5700" b="1" dirty="0"/>
              <a:t>SOT-Golfer’s Elbow</a:t>
            </a:r>
            <a:endParaRPr kumimoji="0" lang="en-US" altLang="en-US" sz="5700" b="1" i="0" u="none" strike="noStrike" kern="1200" cap="none" normalizeH="0" baseline="0" dirty="0">
              <a:ln>
                <a:noFill/>
              </a:ln>
              <a:solidFill>
                <a:schemeClr val="tx1"/>
              </a:solidFill>
              <a:effectLst/>
              <a:latin typeface="+mj-lt"/>
              <a:ea typeface="+mj-ea"/>
              <a:cs typeface="+mj-cs"/>
            </a:endParaRPr>
          </a:p>
          <a:p>
            <a:pPr marL="0" marR="0" lvl="0" indent="0" defTabSz="914400" fontAlgn="base">
              <a:lnSpc>
                <a:spcPct val="90000"/>
              </a:lnSpc>
              <a:spcAft>
                <a:spcPct val="0"/>
              </a:spcAft>
              <a:buClrTx/>
              <a:buSzTx/>
              <a:tabLst/>
            </a:pPr>
            <a:endParaRPr kumimoji="0" lang="en-US" altLang="en-US" sz="5700" b="0" i="0" u="none" strike="noStrike" kern="1200" cap="none" normalizeH="0" baseline="0" dirty="0">
              <a:ln>
                <a:noFill/>
              </a:ln>
              <a:solidFill>
                <a:schemeClr val="tx1"/>
              </a:solidFill>
              <a:effectLst/>
              <a:latin typeface="+mj-lt"/>
              <a:ea typeface="+mj-ea"/>
              <a:cs typeface="+mj-cs"/>
            </a:endParaRPr>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750D5DE1-8091-5C22-EE83-97A8A5A313BD}"/>
              </a:ext>
            </a:extLst>
          </p:cNvPr>
          <p:cNvGraphicFramePr>
            <a:graphicFrameLocks noGrp="1"/>
          </p:cNvGraphicFramePr>
          <p:nvPr>
            <p:extLst>
              <p:ext uri="{D42A27DB-BD31-4B8C-83A1-F6EECF244321}">
                <p14:modId xmlns:p14="http://schemas.microsoft.com/office/powerpoint/2010/main" val="1822003898"/>
              </p:ext>
            </p:extLst>
          </p:nvPr>
        </p:nvGraphicFramePr>
        <p:xfrm>
          <a:off x="240030" y="2796852"/>
          <a:ext cx="8661656" cy="3259594"/>
        </p:xfrm>
        <a:graphic>
          <a:graphicData uri="http://schemas.openxmlformats.org/drawingml/2006/table">
            <a:tbl>
              <a:tblPr>
                <a:solidFill>
                  <a:schemeClr val="tx1">
                    <a:lumMod val="75000"/>
                    <a:lumOff val="25000"/>
                  </a:schemeClr>
                </a:solidFill>
              </a:tblPr>
              <a:tblGrid>
                <a:gridCol w="1867716">
                  <a:extLst>
                    <a:ext uri="{9D8B030D-6E8A-4147-A177-3AD203B41FA5}">
                      <a16:colId xmlns:a16="http://schemas.microsoft.com/office/drawing/2014/main" val="3931143445"/>
                    </a:ext>
                  </a:extLst>
                </a:gridCol>
                <a:gridCol w="2014690">
                  <a:extLst>
                    <a:ext uri="{9D8B030D-6E8A-4147-A177-3AD203B41FA5}">
                      <a16:colId xmlns:a16="http://schemas.microsoft.com/office/drawing/2014/main" val="940191953"/>
                    </a:ext>
                  </a:extLst>
                </a:gridCol>
                <a:gridCol w="2446615">
                  <a:extLst>
                    <a:ext uri="{9D8B030D-6E8A-4147-A177-3AD203B41FA5}">
                      <a16:colId xmlns:a16="http://schemas.microsoft.com/office/drawing/2014/main" val="1164733158"/>
                    </a:ext>
                  </a:extLst>
                </a:gridCol>
                <a:gridCol w="2332635">
                  <a:extLst>
                    <a:ext uri="{9D8B030D-6E8A-4147-A177-3AD203B41FA5}">
                      <a16:colId xmlns:a16="http://schemas.microsoft.com/office/drawing/2014/main" val="2934518348"/>
                    </a:ext>
                  </a:extLst>
                </a:gridCol>
              </a:tblGrid>
              <a:tr h="817778">
                <a:tc>
                  <a:txBody>
                    <a:bodyPr/>
                    <a:lstStyle/>
                    <a:p>
                      <a:pPr>
                        <a:buNone/>
                      </a:pPr>
                      <a:r>
                        <a:rPr lang="en-CA" sz="2600" cap="none" spc="0">
                          <a:solidFill>
                            <a:schemeClr val="bg1"/>
                          </a:solidFill>
                        </a:rPr>
                        <a:t>Test</a:t>
                      </a:r>
                    </a:p>
                  </a:txBody>
                  <a:tcPr marL="224601" marR="172770" marT="172770" marB="172770" anchor="ctr">
                    <a:lnL w="38100" cap="flat" cmpd="sng" algn="ctr">
                      <a:noFill/>
                      <a:prstDash val="solid"/>
                    </a:lnL>
                    <a:lnR w="6350" cap="flat" cmpd="sng" algn="ctr">
                      <a:solidFill>
                        <a:schemeClr val="tx1">
                          <a:lumMod val="50000"/>
                          <a:lumOff val="50000"/>
                        </a:schemeClr>
                      </a:solid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en-CA" sz="2600" cap="none" spc="0">
                          <a:solidFill>
                            <a:schemeClr val="bg1"/>
                          </a:solidFill>
                        </a:rPr>
                        <a:t>Type</a:t>
                      </a:r>
                    </a:p>
                  </a:txBody>
                  <a:tcPr marL="224601" marR="172770" marT="172770" marB="1727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en-CA" sz="2600" cap="none" spc="0">
                          <a:solidFill>
                            <a:schemeClr val="bg1"/>
                          </a:solidFill>
                        </a:rPr>
                        <a:t>Action</a:t>
                      </a:r>
                    </a:p>
                  </a:txBody>
                  <a:tcPr marL="224601" marR="172770" marT="172770" marB="1727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en-CA" sz="2600" cap="none" spc="0">
                          <a:solidFill>
                            <a:schemeClr val="bg1"/>
                          </a:solidFill>
                        </a:rPr>
                        <a:t>Positive</a:t>
                      </a:r>
                    </a:p>
                  </a:txBody>
                  <a:tcPr marL="224601" marR="172770" marT="172770" marB="172770" anchor="ctr">
                    <a:lnL w="6350" cap="flat" cmpd="sng" algn="ctr">
                      <a:solidFill>
                        <a:schemeClr val="tx1">
                          <a:lumMod val="50000"/>
                          <a:lumOff val="50000"/>
                        </a:schemeClr>
                      </a:solidFill>
                      <a:prstDash val="solid"/>
                    </a:lnL>
                    <a:lnR w="38100" cap="flat" cmpd="sng" algn="ctr">
                      <a:noFill/>
                      <a:prstDash val="solid"/>
                    </a:lnR>
                    <a:lnT w="38100" cap="flat" cmpd="sng" algn="ctr">
                      <a:no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645145452"/>
                  </a:ext>
                </a:extLst>
              </a:tr>
              <a:tr h="1220908">
                <a:tc>
                  <a:txBody>
                    <a:bodyPr/>
                    <a:lstStyle/>
                    <a:p>
                      <a:pPr>
                        <a:buNone/>
                      </a:pPr>
                      <a:r>
                        <a:rPr lang="en-CA" sz="2600" cap="none" spc="0">
                          <a:solidFill>
                            <a:schemeClr val="bg1"/>
                          </a:solidFill>
                        </a:rPr>
                        <a:t>Reverse Cozen’s</a:t>
                      </a:r>
                    </a:p>
                  </a:txBody>
                  <a:tcPr marL="224601" marR="172770" marT="172770" marB="172770"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en-CA" sz="2600" cap="none" spc="0">
                          <a:solidFill>
                            <a:schemeClr val="bg1"/>
                          </a:solidFill>
                        </a:rPr>
                        <a:t>Active (resisted)</a:t>
                      </a:r>
                    </a:p>
                  </a:txBody>
                  <a:tcPr marL="224601" marR="172770" marT="172770" marB="1727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en-CA" sz="2600" cap="none" spc="0">
                          <a:solidFill>
                            <a:schemeClr val="bg1"/>
                          </a:solidFill>
                        </a:rPr>
                        <a:t>Wrist flexion</a:t>
                      </a:r>
                    </a:p>
                  </a:txBody>
                  <a:tcPr marL="224601" marR="172770" marT="172770" marB="1727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buNone/>
                      </a:pPr>
                      <a:r>
                        <a:rPr lang="en-CA" sz="2600" cap="none" spc="0">
                          <a:solidFill>
                            <a:schemeClr val="bg1"/>
                          </a:solidFill>
                        </a:rPr>
                        <a:t>Medial pain</a:t>
                      </a:r>
                    </a:p>
                  </a:txBody>
                  <a:tcPr marL="224601" marR="172770" marT="172770" marB="172770"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2694114368"/>
                  </a:ext>
                </a:extLst>
              </a:tr>
              <a:tr h="1220908">
                <a:tc>
                  <a:txBody>
                    <a:bodyPr/>
                    <a:lstStyle/>
                    <a:p>
                      <a:pPr>
                        <a:buNone/>
                      </a:pPr>
                      <a:r>
                        <a:rPr lang="en-CA" sz="2600" cap="none" spc="0">
                          <a:solidFill>
                            <a:schemeClr val="bg1"/>
                          </a:solidFill>
                        </a:rPr>
                        <a:t>Reverse Mill’s</a:t>
                      </a:r>
                    </a:p>
                  </a:txBody>
                  <a:tcPr marL="224601" marR="172770" marT="172770" marB="172770" anchor="ctr">
                    <a:lnL w="38100" cap="flat" cmpd="sng" algn="ctr">
                      <a:no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tc>
                  <a:txBody>
                    <a:bodyPr/>
                    <a:lstStyle/>
                    <a:p>
                      <a:pPr>
                        <a:buNone/>
                      </a:pPr>
                      <a:r>
                        <a:rPr lang="en-CA" sz="2600" cap="none" spc="0">
                          <a:solidFill>
                            <a:schemeClr val="bg1"/>
                          </a:solidFill>
                        </a:rPr>
                        <a:t>Passive stretch</a:t>
                      </a:r>
                    </a:p>
                  </a:txBody>
                  <a:tcPr marL="224601" marR="172770" marT="172770" marB="1727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tc>
                  <a:txBody>
                    <a:bodyPr/>
                    <a:lstStyle/>
                    <a:p>
                      <a:pPr>
                        <a:buNone/>
                      </a:pPr>
                      <a:r>
                        <a:rPr lang="en-CA" sz="2600" cap="none" spc="0">
                          <a:solidFill>
                            <a:schemeClr val="bg1"/>
                          </a:solidFill>
                        </a:rPr>
                        <a:t>Wrist extension</a:t>
                      </a:r>
                    </a:p>
                  </a:txBody>
                  <a:tcPr marL="224601" marR="172770" marT="172770" marB="1727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tc>
                  <a:txBody>
                    <a:bodyPr/>
                    <a:lstStyle/>
                    <a:p>
                      <a:pPr>
                        <a:buNone/>
                      </a:pPr>
                      <a:r>
                        <a:rPr lang="en-CA" sz="2600" cap="none" spc="0">
                          <a:solidFill>
                            <a:schemeClr val="bg1"/>
                          </a:solidFill>
                        </a:rPr>
                        <a:t>Medial pain</a:t>
                      </a:r>
                    </a:p>
                  </a:txBody>
                  <a:tcPr marL="224601" marR="172770" marT="172770" marB="172770" anchor="ctr">
                    <a:lnL w="6350" cap="flat" cmpd="sng" algn="ctr">
                      <a:solidFill>
                        <a:schemeClr val="tx1">
                          <a:lumMod val="50000"/>
                          <a:lumOff val="50000"/>
                        </a:schemeClr>
                      </a:solidFill>
                      <a:prstDash val="solid"/>
                    </a:lnL>
                    <a:lnR w="38100" cap="flat" cmpd="sng" algn="ctr">
                      <a:noFill/>
                      <a:prstDash val="solid"/>
                    </a:lnR>
                    <a:lnT w="6350" cap="flat" cmpd="sng" algn="ctr">
                      <a:solidFill>
                        <a:schemeClr val="tx1">
                          <a:lumMod val="50000"/>
                          <a:lumOff val="50000"/>
                        </a:schemeClr>
                      </a:solidFill>
                      <a:prstDash val="solid"/>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2450100375"/>
                  </a:ext>
                </a:extLst>
              </a:tr>
            </a:tbl>
          </a:graphicData>
        </a:graphic>
      </p:graphicFrame>
    </p:spTree>
    <p:extLst>
      <p:ext uri="{BB962C8B-B14F-4D97-AF65-F5344CB8AC3E}">
        <p14:creationId xmlns:p14="http://schemas.microsoft.com/office/powerpoint/2010/main" val="37306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Lateral Epicondylitis (Tennis Elbow)</a:t>
            </a:r>
          </a:p>
        </p:txBody>
      </p:sp>
      <p:sp>
        <p:nvSpPr>
          <p:cNvPr id="3" name="Content Placeholder 2"/>
          <p:cNvSpPr>
            <a:spLocks noGrp="1"/>
          </p:cNvSpPr>
          <p:nvPr>
            <p:ph idx="1"/>
          </p:nvPr>
        </p:nvSpPr>
        <p:spPr/>
        <p:txBody>
          <a:bodyPr/>
          <a:lstStyle/>
          <a:p>
            <a:r>
              <a:t>Overuse of extensor tendon</a:t>
            </a:r>
          </a:p>
          <a:p>
            <a:r>
              <a:t>ECRB commonly involved</a:t>
            </a:r>
          </a:p>
          <a:p>
            <a:r>
              <a:t>Pain on lateral elbow</a:t>
            </a:r>
          </a:p>
          <a:p>
            <a:r>
              <a:t>Repetitive wrist extension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Muscles Involved (Lateral)</a:t>
            </a:r>
          </a:p>
        </p:txBody>
      </p:sp>
      <p:sp>
        <p:nvSpPr>
          <p:cNvPr id="3" name="Content Placeholder 2"/>
          <p:cNvSpPr>
            <a:spLocks noGrp="1"/>
          </p:cNvSpPr>
          <p:nvPr>
            <p:ph idx="1"/>
          </p:nvPr>
        </p:nvSpPr>
        <p:spPr/>
        <p:txBody>
          <a:bodyPr/>
          <a:lstStyle/>
          <a:p>
            <a:r>
              <a:t>Extensor carpi radialis brevis</a:t>
            </a:r>
          </a:p>
          <a:p>
            <a:r>
              <a:t>Extensor digitorum</a:t>
            </a:r>
          </a:p>
          <a:p>
            <a:r>
              <a:t>Extensor carpi ulnaris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Signs &amp; Symptoms (Lateral)</a:t>
            </a:r>
          </a:p>
        </p:txBody>
      </p:sp>
      <p:sp>
        <p:nvSpPr>
          <p:cNvPr id="3" name="Content Placeholder 2"/>
          <p:cNvSpPr>
            <a:spLocks noGrp="1"/>
          </p:cNvSpPr>
          <p:nvPr>
            <p:ph idx="1"/>
          </p:nvPr>
        </p:nvSpPr>
        <p:spPr/>
        <p:txBody>
          <a:bodyPr/>
          <a:lstStyle/>
          <a:p>
            <a:r>
              <a:t>Lateral elbow pain</a:t>
            </a:r>
          </a:p>
          <a:p>
            <a:r>
              <a:t>Pain with wrist extension</a:t>
            </a:r>
          </a:p>
          <a:p>
            <a:r>
              <a:t>Reduced grip strength</a:t>
            </a:r>
          </a:p>
          <a:p>
            <a:r>
              <a:t>Tenderness at lateral epicondyle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Special Tests (Lateral)</a:t>
            </a:r>
          </a:p>
        </p:txBody>
      </p:sp>
      <p:sp>
        <p:nvSpPr>
          <p:cNvPr id="3" name="Content Placeholder 2"/>
          <p:cNvSpPr>
            <a:spLocks noGrp="1"/>
          </p:cNvSpPr>
          <p:nvPr>
            <p:ph idx="1"/>
          </p:nvPr>
        </p:nvSpPr>
        <p:spPr/>
        <p:txBody>
          <a:bodyPr/>
          <a:lstStyle/>
          <a:p>
            <a:r>
              <a:t>Cozen’s Test: Pain on resisted wrist extension</a:t>
            </a:r>
          </a:p>
          <a:p>
            <a:r>
              <a:t>Mill’s Test: Pain on passive stretch</a:t>
            </a:r>
          </a:p>
          <a:p>
            <a:r>
              <a:t>Maudsley’s Test: Pain on middle finger extension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0" name="Rectangle 717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30F665-A08C-7C30-CA0F-D8D463FF9290}"/>
              </a:ext>
            </a:extLst>
          </p:cNvPr>
          <p:cNvSpPr>
            <a:spLocks noGrp="1"/>
          </p:cNvSpPr>
          <p:nvPr>
            <p:ph type="title"/>
          </p:nvPr>
        </p:nvSpPr>
        <p:spPr>
          <a:xfrm>
            <a:off x="595246" y="386930"/>
            <a:ext cx="7549592" cy="1298448"/>
          </a:xfrm>
        </p:spPr>
        <p:txBody>
          <a:bodyPr anchor="b">
            <a:normAutofit/>
          </a:bodyPr>
          <a:lstStyle/>
          <a:p>
            <a:r>
              <a:rPr lang="en-CA" sz="4200"/>
              <a:t>Cozen’s Test</a:t>
            </a:r>
          </a:p>
        </p:txBody>
      </p:sp>
      <p:sp>
        <p:nvSpPr>
          <p:cNvPr id="7182" name="Rectangle 718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998845"/>
            <a:ext cx="859094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1F4A46-DF26-39DB-ED69-24EC7D5BD159}"/>
              </a:ext>
            </a:extLst>
          </p:cNvPr>
          <p:cNvSpPr>
            <a:spLocks noGrp="1"/>
          </p:cNvSpPr>
          <p:nvPr>
            <p:ph idx="1"/>
          </p:nvPr>
        </p:nvSpPr>
        <p:spPr>
          <a:xfrm>
            <a:off x="91798" y="1812969"/>
            <a:ext cx="4186287" cy="5136092"/>
          </a:xfrm>
        </p:spPr>
        <p:txBody>
          <a:bodyPr anchor="ctr">
            <a:normAutofit/>
          </a:bodyPr>
          <a:lstStyle/>
          <a:p>
            <a:pPr marL="0" indent="0">
              <a:lnSpc>
                <a:spcPct val="90000"/>
              </a:lnSpc>
              <a:buNone/>
            </a:pPr>
            <a:r>
              <a:rPr lang="en-CA" sz="1800" b="1" dirty="0"/>
              <a:t> Purpose</a:t>
            </a:r>
          </a:p>
          <a:p>
            <a:pPr>
              <a:lnSpc>
                <a:spcPct val="90000"/>
              </a:lnSpc>
            </a:pPr>
            <a:r>
              <a:rPr lang="en-CA" sz="1800" dirty="0"/>
              <a:t>To detect </a:t>
            </a:r>
            <a:r>
              <a:rPr lang="en-CA" sz="1800" b="1" dirty="0"/>
              <a:t>extensor tendon involvement</a:t>
            </a:r>
            <a:r>
              <a:rPr lang="en-CA" sz="1800" dirty="0"/>
              <a:t> (especially ECRB)</a:t>
            </a:r>
          </a:p>
          <a:p>
            <a:pPr marL="0" indent="0">
              <a:lnSpc>
                <a:spcPct val="90000"/>
              </a:lnSpc>
              <a:buNone/>
            </a:pPr>
            <a:r>
              <a:rPr lang="en-CA" sz="1800" b="1" dirty="0"/>
              <a:t>Procedure</a:t>
            </a:r>
          </a:p>
          <a:p>
            <a:pPr>
              <a:lnSpc>
                <a:spcPct val="90000"/>
              </a:lnSpc>
            </a:pPr>
            <a:r>
              <a:rPr lang="en-CA" sz="1800" dirty="0"/>
              <a:t>Patient seated </a:t>
            </a:r>
          </a:p>
          <a:p>
            <a:pPr>
              <a:lnSpc>
                <a:spcPct val="90000"/>
              </a:lnSpc>
            </a:pPr>
            <a:r>
              <a:rPr lang="en-CA" sz="1800" dirty="0"/>
              <a:t>Elbow </a:t>
            </a:r>
            <a:r>
              <a:rPr lang="en-CA" sz="1800" b="1" dirty="0"/>
              <a:t>slightly flexed (~90°)</a:t>
            </a:r>
            <a:r>
              <a:rPr lang="en-CA" sz="1800" dirty="0"/>
              <a:t> </a:t>
            </a:r>
          </a:p>
          <a:p>
            <a:pPr>
              <a:lnSpc>
                <a:spcPct val="90000"/>
              </a:lnSpc>
            </a:pPr>
            <a:r>
              <a:rPr lang="en-CA" sz="1800" dirty="0"/>
              <a:t>Forearm </a:t>
            </a:r>
            <a:r>
              <a:rPr lang="en-CA" sz="1800" b="1" dirty="0"/>
              <a:t>pronated</a:t>
            </a:r>
            <a:r>
              <a:rPr lang="en-CA" sz="1800" dirty="0"/>
              <a:t> </a:t>
            </a:r>
          </a:p>
          <a:p>
            <a:pPr>
              <a:lnSpc>
                <a:spcPct val="90000"/>
              </a:lnSpc>
            </a:pPr>
            <a:r>
              <a:rPr lang="en-CA" sz="1800" dirty="0"/>
              <a:t>Patient makes a fist </a:t>
            </a:r>
          </a:p>
          <a:p>
            <a:pPr>
              <a:lnSpc>
                <a:spcPct val="90000"/>
              </a:lnSpc>
            </a:pPr>
            <a:r>
              <a:rPr lang="en-CA" sz="1800" dirty="0"/>
              <a:t>Ask patient to </a:t>
            </a:r>
            <a:r>
              <a:rPr lang="en-CA" sz="1800" b="1" dirty="0"/>
              <a:t>extend wrist against resistance</a:t>
            </a:r>
            <a:r>
              <a:rPr lang="en-CA" sz="1800" dirty="0"/>
              <a:t> </a:t>
            </a:r>
          </a:p>
          <a:p>
            <a:pPr marL="0" indent="0">
              <a:lnSpc>
                <a:spcPct val="90000"/>
              </a:lnSpc>
              <a:buNone/>
            </a:pPr>
            <a:r>
              <a:rPr lang="en-CA" sz="1800" b="1" dirty="0"/>
              <a:t>Positive Sign</a:t>
            </a:r>
          </a:p>
          <a:p>
            <a:pPr>
              <a:lnSpc>
                <a:spcPct val="90000"/>
              </a:lnSpc>
            </a:pPr>
            <a:r>
              <a:rPr lang="en-CA" sz="1800" dirty="0"/>
              <a:t> Sudden pain at </a:t>
            </a:r>
            <a:r>
              <a:rPr lang="en-CA" sz="1800" b="1" dirty="0"/>
              <a:t>lateral epicondyle</a:t>
            </a:r>
            <a:endParaRPr lang="en-CA" sz="1800" dirty="0"/>
          </a:p>
          <a:p>
            <a:pPr marL="0" indent="0">
              <a:lnSpc>
                <a:spcPct val="90000"/>
              </a:lnSpc>
              <a:buNone/>
            </a:pPr>
            <a:r>
              <a:rPr lang="en-CA" sz="1800" b="1" dirty="0"/>
              <a:t> Interpretation</a:t>
            </a:r>
          </a:p>
          <a:p>
            <a:pPr>
              <a:lnSpc>
                <a:spcPct val="90000"/>
              </a:lnSpc>
            </a:pPr>
            <a:r>
              <a:rPr lang="en-CA" sz="1800" dirty="0"/>
              <a:t>Indicates </a:t>
            </a:r>
            <a:r>
              <a:rPr lang="en-CA" sz="1800" b="1" dirty="0"/>
              <a:t>active contraction irritation</a:t>
            </a:r>
            <a:r>
              <a:rPr lang="en-CA" sz="1800" dirty="0"/>
              <a:t> of wrist extensors</a:t>
            </a:r>
          </a:p>
          <a:p>
            <a:pPr>
              <a:lnSpc>
                <a:spcPct val="90000"/>
              </a:lnSpc>
            </a:pPr>
            <a:endParaRPr lang="en-CA" sz="1400" dirty="0"/>
          </a:p>
        </p:txBody>
      </p:sp>
      <p:pic>
        <p:nvPicPr>
          <p:cNvPr id="7170" name="Picture 2" descr="Cozens Test - WikiSM (Sports Medicine Wiki)">
            <a:extLst>
              <a:ext uri="{FF2B5EF4-FFF2-40B4-BE49-F238E27FC236}">
                <a16:creationId xmlns:a16="http://schemas.microsoft.com/office/drawing/2014/main" id="{CE803AE7-0233-4FE8-3DD2-0FDB710ED7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33649" y="2623458"/>
            <a:ext cx="4186288" cy="3385456"/>
          </a:xfrm>
          <a:prstGeom prst="rect">
            <a:avLst/>
          </a:prstGeom>
          <a:noFill/>
          <a:extLst>
            <a:ext uri="{909E8E84-426E-40DD-AFC4-6F175D3DCCD1}">
              <a14:hiddenFill xmlns:a14="http://schemas.microsoft.com/office/drawing/2010/main">
                <a:solidFill>
                  <a:srgbClr val="FFFFFF"/>
                </a:solidFill>
              </a14:hiddenFill>
            </a:ext>
          </a:extLst>
        </p:spPr>
      </p:pic>
      <p:sp>
        <p:nvSpPr>
          <p:cNvPr id="7181" name="Rectangle 718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23318" y="2332075"/>
            <a:ext cx="7817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889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0867-3B10-B63A-FC88-6C64A67060F7}"/>
              </a:ext>
            </a:extLst>
          </p:cNvPr>
          <p:cNvSpPr>
            <a:spLocks noGrp="1"/>
          </p:cNvSpPr>
          <p:nvPr>
            <p:ph type="title"/>
          </p:nvPr>
        </p:nvSpPr>
        <p:spPr/>
        <p:txBody>
          <a:bodyPr/>
          <a:lstStyle/>
          <a:p>
            <a:r>
              <a:rPr lang="en-CA"/>
              <a:t>Mill’s Test</a:t>
            </a:r>
            <a:endParaRPr lang="en-CA" dirty="0"/>
          </a:p>
        </p:txBody>
      </p:sp>
      <p:sp>
        <p:nvSpPr>
          <p:cNvPr id="3" name="Content Placeholder 2">
            <a:extLst>
              <a:ext uri="{FF2B5EF4-FFF2-40B4-BE49-F238E27FC236}">
                <a16:creationId xmlns:a16="http://schemas.microsoft.com/office/drawing/2014/main" id="{D563D8E8-BA6F-C0DC-E4E6-A8EF1712E134}"/>
              </a:ext>
            </a:extLst>
          </p:cNvPr>
          <p:cNvSpPr>
            <a:spLocks noGrp="1"/>
          </p:cNvSpPr>
          <p:nvPr>
            <p:ph idx="1"/>
          </p:nvPr>
        </p:nvSpPr>
        <p:spPr/>
        <p:txBody>
          <a:bodyPr>
            <a:normAutofit fontScale="62500" lnSpcReduction="20000"/>
          </a:bodyPr>
          <a:lstStyle/>
          <a:p>
            <a:pPr marL="0" indent="0">
              <a:buNone/>
            </a:pPr>
            <a:r>
              <a:rPr lang="en-CA" b="1" dirty="0"/>
              <a:t>Purpose</a:t>
            </a:r>
          </a:p>
          <a:p>
            <a:r>
              <a:rPr lang="en-CA" dirty="0"/>
              <a:t>To stretch the </a:t>
            </a:r>
            <a:r>
              <a:rPr lang="en-CA" b="1" dirty="0"/>
              <a:t>extensor muscles</a:t>
            </a:r>
            <a:endParaRPr lang="en-CA" dirty="0"/>
          </a:p>
          <a:p>
            <a:pPr marL="0" indent="0">
              <a:buNone/>
            </a:pPr>
            <a:r>
              <a:rPr lang="en-CA" b="1" dirty="0"/>
              <a:t>Procedure</a:t>
            </a:r>
          </a:p>
          <a:p>
            <a:r>
              <a:rPr lang="en-CA" dirty="0"/>
              <a:t>Patient seated </a:t>
            </a:r>
          </a:p>
          <a:p>
            <a:r>
              <a:rPr lang="en-CA" dirty="0"/>
              <a:t>Therapist palpates lateral epicondyle </a:t>
            </a:r>
          </a:p>
          <a:p>
            <a:r>
              <a:rPr lang="en-CA" dirty="0"/>
              <a:t>Passively move: </a:t>
            </a:r>
          </a:p>
          <a:p>
            <a:pPr lvl="1"/>
            <a:r>
              <a:rPr lang="en-CA" dirty="0"/>
              <a:t>Elbow → </a:t>
            </a:r>
            <a:r>
              <a:rPr lang="en-CA" b="1" dirty="0"/>
              <a:t>extension</a:t>
            </a:r>
            <a:r>
              <a:rPr lang="en-CA" dirty="0"/>
              <a:t> </a:t>
            </a:r>
          </a:p>
          <a:p>
            <a:pPr lvl="1"/>
            <a:r>
              <a:rPr lang="en-CA" dirty="0"/>
              <a:t>Forearm → </a:t>
            </a:r>
            <a:r>
              <a:rPr lang="en-CA" b="1" dirty="0"/>
              <a:t>pronation</a:t>
            </a:r>
            <a:r>
              <a:rPr lang="en-CA" dirty="0"/>
              <a:t> </a:t>
            </a:r>
          </a:p>
          <a:p>
            <a:pPr lvl="1"/>
            <a:r>
              <a:rPr lang="en-CA" dirty="0"/>
              <a:t>Wrist → </a:t>
            </a:r>
            <a:r>
              <a:rPr lang="en-CA" b="1" dirty="0"/>
              <a:t>flexion</a:t>
            </a:r>
            <a:r>
              <a:rPr lang="en-CA" dirty="0"/>
              <a:t> </a:t>
            </a:r>
          </a:p>
          <a:p>
            <a:pPr marL="0" indent="0">
              <a:buNone/>
            </a:pPr>
            <a:r>
              <a:rPr lang="en-CA" b="1" dirty="0"/>
              <a:t> Positive Sign</a:t>
            </a:r>
          </a:p>
          <a:p>
            <a:r>
              <a:rPr lang="en-CA" dirty="0"/>
              <a:t> Pain at </a:t>
            </a:r>
            <a:r>
              <a:rPr lang="en-CA" b="1" dirty="0"/>
              <a:t>lateral epicondyle</a:t>
            </a:r>
            <a:endParaRPr lang="en-CA" dirty="0"/>
          </a:p>
          <a:p>
            <a:r>
              <a:rPr lang="en-CA" b="1" dirty="0"/>
              <a:t>Interpretation</a:t>
            </a:r>
          </a:p>
          <a:p>
            <a:r>
              <a:rPr lang="en-CA" dirty="0"/>
              <a:t>Indicates </a:t>
            </a:r>
            <a:r>
              <a:rPr lang="en-CA" b="1" dirty="0"/>
              <a:t>tightness or inflammation </a:t>
            </a:r>
          </a:p>
          <a:p>
            <a:r>
              <a:rPr lang="en-CA" b="1" dirty="0"/>
              <a:t>of extensors</a:t>
            </a:r>
            <a:endParaRPr lang="en-CA" dirty="0"/>
          </a:p>
          <a:p>
            <a:endParaRPr lang="en-CA" dirty="0"/>
          </a:p>
        </p:txBody>
      </p:sp>
      <p:pic>
        <p:nvPicPr>
          <p:cNvPr id="8194" name="Picture 2" descr="Mill's Test | Tennis Elbow Assessment ...">
            <a:extLst>
              <a:ext uri="{FF2B5EF4-FFF2-40B4-BE49-F238E27FC236}">
                <a16:creationId xmlns:a16="http://schemas.microsoft.com/office/drawing/2014/main" id="{13F20BE6-7B02-0145-8A36-EED370035C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1320" y="1784733"/>
            <a:ext cx="3808394" cy="4175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850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E55366-5091-A207-AEC9-AC1C9CF848D5}"/>
              </a:ext>
            </a:extLst>
          </p:cNvPr>
          <p:cNvSpPr>
            <a:spLocks noGrp="1"/>
          </p:cNvSpPr>
          <p:nvPr>
            <p:ph type="title"/>
          </p:nvPr>
        </p:nvSpPr>
        <p:spPr>
          <a:xfrm>
            <a:off x="595246" y="386930"/>
            <a:ext cx="7549592" cy="1298448"/>
          </a:xfrm>
        </p:spPr>
        <p:txBody>
          <a:bodyPr anchor="b">
            <a:normAutofit/>
          </a:bodyPr>
          <a:lstStyle/>
          <a:p>
            <a:pPr>
              <a:lnSpc>
                <a:spcPct val="90000"/>
              </a:lnSpc>
            </a:pPr>
            <a:r>
              <a:rPr lang="en-US" sz="4200"/>
              <a:t>Maudsley’s Test (Middle Finger Test)</a:t>
            </a:r>
            <a:endParaRPr lang="en-CA" sz="4200"/>
          </a:p>
        </p:txBody>
      </p:sp>
      <p:sp>
        <p:nvSpPr>
          <p:cNvPr id="9220" name="Rectangle 9219">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998845"/>
            <a:ext cx="859094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Rectangle 922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6455AE-B10C-6EF2-819C-AFE70F7F9E67}"/>
              </a:ext>
            </a:extLst>
          </p:cNvPr>
          <p:cNvSpPr>
            <a:spLocks noGrp="1"/>
          </p:cNvSpPr>
          <p:nvPr>
            <p:ph idx="1"/>
          </p:nvPr>
        </p:nvSpPr>
        <p:spPr>
          <a:xfrm>
            <a:off x="595245" y="1792328"/>
            <a:ext cx="3398174" cy="4646092"/>
          </a:xfrm>
        </p:spPr>
        <p:txBody>
          <a:bodyPr anchor="ctr">
            <a:normAutofit/>
          </a:bodyPr>
          <a:lstStyle/>
          <a:p>
            <a:pPr marL="0" indent="0">
              <a:buNone/>
            </a:pPr>
            <a:r>
              <a:rPr lang="en-CA" sz="1700" b="1"/>
              <a:t>Purpose</a:t>
            </a:r>
          </a:p>
          <a:p>
            <a:r>
              <a:rPr lang="en-CA" sz="1700"/>
              <a:t>To isolate </a:t>
            </a:r>
            <a:r>
              <a:rPr lang="en-CA" sz="1700" b="1"/>
              <a:t>extensor digitorum</a:t>
            </a:r>
            <a:endParaRPr lang="en-CA" sz="1700"/>
          </a:p>
          <a:p>
            <a:pPr marL="0" indent="0">
              <a:buNone/>
            </a:pPr>
            <a:r>
              <a:rPr lang="en-CA" sz="1700" b="1"/>
              <a:t> Procedure</a:t>
            </a:r>
          </a:p>
          <a:p>
            <a:r>
              <a:rPr lang="en-CA" sz="1700"/>
              <a:t>Patient extends </a:t>
            </a:r>
            <a:r>
              <a:rPr lang="en-CA" sz="1700" b="1"/>
              <a:t>middle finger</a:t>
            </a:r>
            <a:r>
              <a:rPr lang="en-CA" sz="1700"/>
              <a:t> </a:t>
            </a:r>
          </a:p>
          <a:p>
            <a:r>
              <a:rPr lang="en-CA" sz="1700"/>
              <a:t>Therapist applies </a:t>
            </a:r>
            <a:r>
              <a:rPr lang="en-CA" sz="1700" b="1"/>
              <a:t>downward resistance</a:t>
            </a:r>
            <a:r>
              <a:rPr lang="en-CA" sz="1700"/>
              <a:t> </a:t>
            </a:r>
          </a:p>
          <a:p>
            <a:pPr marL="0" indent="0">
              <a:buNone/>
            </a:pPr>
            <a:r>
              <a:rPr lang="en-CA" sz="1700" b="1"/>
              <a:t> Positive Sign</a:t>
            </a:r>
          </a:p>
          <a:p>
            <a:r>
              <a:rPr lang="en-CA" sz="1700"/>
              <a:t> Pain at </a:t>
            </a:r>
            <a:r>
              <a:rPr lang="en-CA" sz="1700" b="1"/>
              <a:t>lateral epicondyle</a:t>
            </a:r>
          </a:p>
          <a:p>
            <a:pPr marL="0" indent="0">
              <a:buNone/>
            </a:pPr>
            <a:r>
              <a:rPr lang="en-CA" sz="1700" b="1"/>
              <a:t> Interpretation</a:t>
            </a:r>
          </a:p>
          <a:p>
            <a:r>
              <a:rPr lang="en-CA" sz="1700"/>
              <a:t>Suggests </a:t>
            </a:r>
            <a:r>
              <a:rPr lang="en-CA" sz="1700" b="1"/>
              <a:t>ECRB / extensor digitorum involvement</a:t>
            </a:r>
            <a:endParaRPr lang="en-CA" sz="1700"/>
          </a:p>
          <a:p>
            <a:endParaRPr lang="en-CA" sz="1700"/>
          </a:p>
        </p:txBody>
      </p:sp>
      <p:pic>
        <p:nvPicPr>
          <p:cNvPr id="9218" name="Picture 2" descr="Maudsley Test • Easy Explained ...">
            <a:extLst>
              <a:ext uri="{FF2B5EF4-FFF2-40B4-BE49-F238E27FC236}">
                <a16:creationId xmlns:a16="http://schemas.microsoft.com/office/drawing/2014/main" id="{DBA3167F-1045-45A9-7282-24EF59EE53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33649" y="2780069"/>
            <a:ext cx="3862707" cy="2761415"/>
          </a:xfrm>
          <a:prstGeom prst="rect">
            <a:avLst/>
          </a:prstGeom>
          <a:noFill/>
          <a:extLst>
            <a:ext uri="{909E8E84-426E-40DD-AFC4-6F175D3DCCD1}">
              <a14:hiddenFill xmlns:a14="http://schemas.microsoft.com/office/drawing/2010/main">
                <a:solidFill>
                  <a:srgbClr val="FFFFFF"/>
                </a:solidFill>
              </a14:hiddenFill>
            </a:ext>
          </a:extLst>
        </p:spPr>
      </p:pic>
      <p:sp>
        <p:nvSpPr>
          <p:cNvPr id="9229" name="Rectangle 922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23318" y="2332075"/>
            <a:ext cx="7817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438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25F83E-B39B-0B77-B2DA-63211F15BEC5}"/>
              </a:ext>
            </a:extLst>
          </p:cNvPr>
          <p:cNvSpPr>
            <a:spLocks noGrp="1"/>
          </p:cNvSpPr>
          <p:nvPr>
            <p:ph type="title"/>
          </p:nvPr>
        </p:nvSpPr>
        <p:spPr>
          <a:xfrm>
            <a:off x="479160" y="417576"/>
            <a:ext cx="8182230" cy="1249394"/>
          </a:xfrm>
        </p:spPr>
        <p:txBody>
          <a:bodyPr vert="horz" lIns="91440" tIns="45720" rIns="91440" bIns="45720" rtlCol="0" anchor="ctr">
            <a:normAutofit/>
          </a:bodyPr>
          <a:lstStyle/>
          <a:p>
            <a:pPr defTabSz="914400">
              <a:lnSpc>
                <a:spcPct val="90000"/>
              </a:lnSpc>
            </a:pPr>
            <a:r>
              <a:rPr lang="en-US" sz="5700" kern="1200" dirty="0">
                <a:solidFill>
                  <a:schemeClr val="tx1"/>
                </a:solidFill>
                <a:latin typeface="+mj-lt"/>
                <a:ea typeface="+mj-ea"/>
                <a:cs typeface="+mj-cs"/>
              </a:rPr>
              <a:t>SOT- Tennis Elbow</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40BAF2F7-F64F-42E7-F760-DF3211F3BF34}"/>
              </a:ext>
            </a:extLst>
          </p:cNvPr>
          <p:cNvGraphicFramePr>
            <a:graphicFrameLocks noGrp="1"/>
          </p:cNvGraphicFramePr>
          <p:nvPr>
            <p:extLst>
              <p:ext uri="{D42A27DB-BD31-4B8C-83A1-F6EECF244321}">
                <p14:modId xmlns:p14="http://schemas.microsoft.com/office/powerpoint/2010/main" val="733327737"/>
              </p:ext>
            </p:extLst>
          </p:nvPr>
        </p:nvGraphicFramePr>
        <p:xfrm>
          <a:off x="479161" y="1977717"/>
          <a:ext cx="8182229" cy="4242112"/>
        </p:xfrm>
        <a:graphic>
          <a:graphicData uri="http://schemas.openxmlformats.org/drawingml/2006/table">
            <a:tbl>
              <a:tblPr>
                <a:noFill/>
              </a:tblPr>
              <a:tblGrid>
                <a:gridCol w="1746571">
                  <a:extLst>
                    <a:ext uri="{9D8B030D-6E8A-4147-A177-3AD203B41FA5}">
                      <a16:colId xmlns:a16="http://schemas.microsoft.com/office/drawing/2014/main" val="4213411684"/>
                    </a:ext>
                  </a:extLst>
                </a:gridCol>
                <a:gridCol w="1797325">
                  <a:extLst>
                    <a:ext uri="{9D8B030D-6E8A-4147-A177-3AD203B41FA5}">
                      <a16:colId xmlns:a16="http://schemas.microsoft.com/office/drawing/2014/main" val="1617993366"/>
                    </a:ext>
                  </a:extLst>
                </a:gridCol>
                <a:gridCol w="2618538">
                  <a:extLst>
                    <a:ext uri="{9D8B030D-6E8A-4147-A177-3AD203B41FA5}">
                      <a16:colId xmlns:a16="http://schemas.microsoft.com/office/drawing/2014/main" val="2080017895"/>
                    </a:ext>
                  </a:extLst>
                </a:gridCol>
                <a:gridCol w="2019795">
                  <a:extLst>
                    <a:ext uri="{9D8B030D-6E8A-4147-A177-3AD203B41FA5}">
                      <a16:colId xmlns:a16="http://schemas.microsoft.com/office/drawing/2014/main" val="3957362551"/>
                    </a:ext>
                  </a:extLst>
                </a:gridCol>
              </a:tblGrid>
              <a:tr h="1060528">
                <a:tc>
                  <a:txBody>
                    <a:bodyPr/>
                    <a:lstStyle/>
                    <a:p>
                      <a:pPr>
                        <a:buNone/>
                      </a:pPr>
                      <a:r>
                        <a:rPr lang="en-CA" sz="2100" b="1" cap="none" spc="0" dirty="0">
                          <a:solidFill>
                            <a:schemeClr val="tx1"/>
                          </a:solidFill>
                        </a:rPr>
                        <a:t>Test</a:t>
                      </a:r>
                    </a:p>
                  </a:txBody>
                  <a:tcPr marL="138648" marR="138648" marT="97053" marB="97053" anchor="ctr">
                    <a:lnL w="28575" cap="flat" cmpd="sng" algn="ctr">
                      <a:noFill/>
                      <a:prstDash val="solid"/>
                    </a:lnL>
                    <a:lnR w="12700" cmpd="sng">
                      <a:noFill/>
                      <a:prstDash val="solid"/>
                    </a:lnR>
                    <a:lnT w="28575" cap="flat" cmpd="sng" algn="ctr">
                      <a:noFill/>
                      <a:prstDash val="solid"/>
                    </a:lnT>
                    <a:lnB w="12700" cmpd="sng">
                      <a:noFill/>
                      <a:prstDash val="solid"/>
                    </a:lnB>
                    <a:noFill/>
                  </a:tcPr>
                </a:tc>
                <a:tc>
                  <a:txBody>
                    <a:bodyPr/>
                    <a:lstStyle/>
                    <a:p>
                      <a:pPr>
                        <a:buNone/>
                      </a:pPr>
                      <a:r>
                        <a:rPr lang="en-CA" sz="2100" b="1" cap="none" spc="0" dirty="0">
                          <a:solidFill>
                            <a:schemeClr val="tx1"/>
                          </a:solidFill>
                        </a:rPr>
                        <a:t>Type</a:t>
                      </a:r>
                    </a:p>
                  </a:txBody>
                  <a:tcPr marL="138648" marR="138648" marT="97053" marB="97053" anchor="ctr">
                    <a:lnL w="12700" cmpd="sng">
                      <a:noFill/>
                      <a:prstDash val="solid"/>
                    </a:lnL>
                    <a:lnR w="12700" cmpd="sng">
                      <a:noFill/>
                      <a:prstDash val="solid"/>
                    </a:lnR>
                    <a:lnT w="28575" cap="flat" cmpd="sng" algn="ctr">
                      <a:noFill/>
                      <a:prstDash val="solid"/>
                    </a:lnT>
                    <a:lnB w="12700" cmpd="sng">
                      <a:noFill/>
                      <a:prstDash val="solid"/>
                    </a:lnB>
                    <a:noFill/>
                  </a:tcPr>
                </a:tc>
                <a:tc>
                  <a:txBody>
                    <a:bodyPr/>
                    <a:lstStyle/>
                    <a:p>
                      <a:pPr>
                        <a:buNone/>
                      </a:pPr>
                      <a:r>
                        <a:rPr lang="en-CA" sz="2100" b="1" cap="none" spc="0" dirty="0">
                          <a:solidFill>
                            <a:schemeClr val="tx1"/>
                          </a:solidFill>
                        </a:rPr>
                        <a:t>Movement</a:t>
                      </a:r>
                    </a:p>
                  </a:txBody>
                  <a:tcPr marL="138648" marR="138648" marT="97053" marB="97053" anchor="ctr">
                    <a:lnL w="12700" cmpd="sng">
                      <a:noFill/>
                      <a:prstDash val="solid"/>
                    </a:lnL>
                    <a:lnR w="12700" cmpd="sng">
                      <a:noFill/>
                      <a:prstDash val="solid"/>
                    </a:lnR>
                    <a:lnT w="28575" cap="flat" cmpd="sng" algn="ctr">
                      <a:noFill/>
                      <a:prstDash val="solid"/>
                    </a:lnT>
                    <a:lnB w="12700" cmpd="sng">
                      <a:noFill/>
                      <a:prstDash val="solid"/>
                    </a:lnB>
                    <a:noFill/>
                  </a:tcPr>
                </a:tc>
                <a:tc>
                  <a:txBody>
                    <a:bodyPr/>
                    <a:lstStyle/>
                    <a:p>
                      <a:pPr>
                        <a:buNone/>
                      </a:pPr>
                      <a:r>
                        <a:rPr lang="en-CA" sz="2100" b="1" cap="none" spc="0" dirty="0">
                          <a:solidFill>
                            <a:schemeClr val="tx1"/>
                          </a:solidFill>
                        </a:rPr>
                        <a:t>What it stresses</a:t>
                      </a:r>
                    </a:p>
                  </a:txBody>
                  <a:tcPr marL="138648" marR="138648" marT="97053" marB="97053" anchor="ctr">
                    <a:lnL w="12700" cmpd="sng">
                      <a:noFill/>
                      <a:prstDash val="solid"/>
                    </a:lnL>
                    <a:lnR w="28575" cap="flat" cmpd="sng" algn="ctr">
                      <a:noFill/>
                      <a:prstDash val="solid"/>
                    </a:lnR>
                    <a:lnT w="28575" cap="flat" cmpd="sng" algn="ctr">
                      <a:noFill/>
                      <a:prstDash val="solid"/>
                    </a:lnT>
                    <a:lnB w="12700" cmpd="sng">
                      <a:noFill/>
                      <a:prstDash val="solid"/>
                    </a:lnB>
                    <a:noFill/>
                  </a:tcPr>
                </a:tc>
                <a:extLst>
                  <a:ext uri="{0D108BD9-81ED-4DB2-BD59-A6C34878D82A}">
                    <a16:rowId xmlns:a16="http://schemas.microsoft.com/office/drawing/2014/main" val="2389798102"/>
                  </a:ext>
                </a:extLst>
              </a:tr>
              <a:tr h="1060528">
                <a:tc>
                  <a:txBody>
                    <a:bodyPr/>
                    <a:lstStyle/>
                    <a:p>
                      <a:pPr>
                        <a:buNone/>
                      </a:pPr>
                      <a:r>
                        <a:rPr lang="en-CA" sz="2100" cap="none" spc="0">
                          <a:solidFill>
                            <a:schemeClr val="tx1"/>
                          </a:solidFill>
                        </a:rPr>
                        <a:t>Cozen’s</a:t>
                      </a:r>
                    </a:p>
                  </a:txBody>
                  <a:tcPr marL="138648" marR="138648" marT="97053" marB="97053" anchor="ctr">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a:buNone/>
                      </a:pPr>
                      <a:r>
                        <a:rPr lang="en-CA" sz="2100" cap="none" spc="0">
                          <a:solidFill>
                            <a:schemeClr val="tx1"/>
                          </a:solidFill>
                        </a:rPr>
                        <a:t>Active (resisted)</a:t>
                      </a:r>
                    </a:p>
                  </a:txBody>
                  <a:tcPr marL="138648" marR="138648" marT="97053" marB="97053"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CA" sz="2100" cap="none" spc="0">
                          <a:solidFill>
                            <a:schemeClr val="tx1"/>
                          </a:solidFill>
                        </a:rPr>
                        <a:t>Wrist extension</a:t>
                      </a:r>
                    </a:p>
                  </a:txBody>
                  <a:tcPr marL="138648" marR="138648" marT="97053" marB="97053"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CA" sz="2100" cap="none" spc="0">
                          <a:solidFill>
                            <a:schemeClr val="tx1"/>
                          </a:solidFill>
                        </a:rPr>
                        <a:t>Extensor contraction</a:t>
                      </a:r>
                    </a:p>
                  </a:txBody>
                  <a:tcPr marL="138648" marR="138648" marT="97053" marB="97053" anchor="ctr">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2877112081"/>
                  </a:ext>
                </a:extLst>
              </a:tr>
              <a:tr h="1060528">
                <a:tc>
                  <a:txBody>
                    <a:bodyPr/>
                    <a:lstStyle/>
                    <a:p>
                      <a:pPr>
                        <a:buNone/>
                      </a:pPr>
                      <a:r>
                        <a:rPr lang="en-CA" sz="2100" cap="none" spc="0">
                          <a:solidFill>
                            <a:schemeClr val="tx1"/>
                          </a:solidFill>
                        </a:rPr>
                        <a:t>Mill’s</a:t>
                      </a:r>
                    </a:p>
                  </a:txBody>
                  <a:tcPr marL="138648" marR="138648" marT="97053" marB="97053" anchor="ctr">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a:buNone/>
                      </a:pPr>
                      <a:r>
                        <a:rPr lang="en-CA" sz="2100" cap="none" spc="0">
                          <a:solidFill>
                            <a:schemeClr val="tx1"/>
                          </a:solidFill>
                        </a:rPr>
                        <a:t>Passive</a:t>
                      </a:r>
                    </a:p>
                  </a:txBody>
                  <a:tcPr marL="138648" marR="138648" marT="97053" marB="97053"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CA" sz="2100" cap="none" spc="0">
                          <a:solidFill>
                            <a:schemeClr val="tx1"/>
                          </a:solidFill>
                        </a:rPr>
                        <a:t>Wrist flexion stretch</a:t>
                      </a:r>
                    </a:p>
                  </a:txBody>
                  <a:tcPr marL="138648" marR="138648" marT="97053" marB="97053"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CA" sz="2100" cap="none" spc="0">
                          <a:solidFill>
                            <a:schemeClr val="tx1"/>
                          </a:solidFill>
                        </a:rPr>
                        <a:t>Extensor stretch</a:t>
                      </a:r>
                    </a:p>
                  </a:txBody>
                  <a:tcPr marL="138648" marR="138648" marT="97053" marB="97053" anchor="ctr">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434834032"/>
                  </a:ext>
                </a:extLst>
              </a:tr>
              <a:tr h="1060528">
                <a:tc>
                  <a:txBody>
                    <a:bodyPr/>
                    <a:lstStyle/>
                    <a:p>
                      <a:pPr>
                        <a:buNone/>
                      </a:pPr>
                      <a:r>
                        <a:rPr lang="en-CA" sz="2100" cap="none" spc="0">
                          <a:solidFill>
                            <a:schemeClr val="tx1"/>
                          </a:solidFill>
                        </a:rPr>
                        <a:t>Maudsley</a:t>
                      </a:r>
                    </a:p>
                  </a:txBody>
                  <a:tcPr marL="138648" marR="138648" marT="97053" marB="97053" anchor="ctr">
                    <a:lnL w="28575" cap="flat" cmpd="sng" algn="ctr">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CA" sz="2100" cap="none" spc="0">
                          <a:solidFill>
                            <a:schemeClr val="tx1"/>
                          </a:solidFill>
                        </a:rPr>
                        <a:t>Active (resisted)</a:t>
                      </a:r>
                    </a:p>
                  </a:txBody>
                  <a:tcPr marL="138648" marR="138648" marT="97053" marB="9705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CA" sz="2100" cap="none" spc="0">
                          <a:solidFill>
                            <a:schemeClr val="tx1"/>
                          </a:solidFill>
                        </a:rPr>
                        <a:t>Middle finger extension</a:t>
                      </a:r>
                    </a:p>
                  </a:txBody>
                  <a:tcPr marL="138648" marR="138648" marT="97053" marB="9705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CA" sz="2100" cap="none" spc="0" dirty="0">
                          <a:solidFill>
                            <a:schemeClr val="tx1"/>
                          </a:solidFill>
                        </a:rPr>
                        <a:t>Extensor digitorum</a:t>
                      </a:r>
                    </a:p>
                  </a:txBody>
                  <a:tcPr marL="138648" marR="138648" marT="97053" marB="97053" anchor="ctr">
                    <a:lnL w="12700" cmpd="sng">
                      <a:noFill/>
                      <a:prstDash val="solid"/>
                    </a:lnL>
                    <a:lnR w="28575" cap="flat" cmpd="sng" algn="ctr">
                      <a:noFill/>
                      <a:prstDash val="solid"/>
                    </a:lnR>
                    <a:lnT w="12700" cmpd="sng">
                      <a:noFill/>
                      <a:prstDash val="solid"/>
                    </a:lnT>
                    <a:lnB w="28575" cap="flat" cmpd="sng" algn="ctr">
                      <a:noFill/>
                      <a:prstDash val="solid"/>
                    </a:lnB>
                    <a:noFill/>
                  </a:tcPr>
                </a:tc>
                <a:extLst>
                  <a:ext uri="{0D108BD9-81ED-4DB2-BD59-A6C34878D82A}">
                    <a16:rowId xmlns:a16="http://schemas.microsoft.com/office/drawing/2014/main" val="3331587564"/>
                  </a:ext>
                </a:extLst>
              </a:tr>
            </a:tbl>
          </a:graphicData>
        </a:graphic>
      </p:graphicFrame>
    </p:spTree>
    <p:extLst>
      <p:ext uri="{BB962C8B-B14F-4D97-AF65-F5344CB8AC3E}">
        <p14:creationId xmlns:p14="http://schemas.microsoft.com/office/powerpoint/2010/main" val="3167418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 Treatment</a:t>
            </a:r>
          </a:p>
        </p:txBody>
      </p:sp>
      <p:sp>
        <p:nvSpPr>
          <p:cNvPr id="3" name="Content Placeholder 2"/>
          <p:cNvSpPr>
            <a:spLocks noGrp="1"/>
          </p:cNvSpPr>
          <p:nvPr>
            <p:ph idx="1"/>
          </p:nvPr>
        </p:nvSpPr>
        <p:spPr/>
        <p:txBody>
          <a:bodyPr/>
          <a:lstStyle/>
          <a:p>
            <a:r>
              <a:t>Myofascial release</a:t>
            </a:r>
          </a:p>
          <a:p>
            <a:r>
              <a:t>Deep friction</a:t>
            </a:r>
          </a:p>
          <a:p>
            <a:r>
              <a:t>Trigger points</a:t>
            </a:r>
          </a:p>
          <a:p>
            <a:r>
              <a:t>Stretching &amp; strengthening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Home Care</a:t>
            </a:r>
          </a:p>
        </p:txBody>
      </p:sp>
      <p:sp>
        <p:nvSpPr>
          <p:cNvPr id="3" name="Content Placeholder 2"/>
          <p:cNvSpPr>
            <a:spLocks noGrp="1"/>
          </p:cNvSpPr>
          <p:nvPr>
            <p:ph idx="1"/>
          </p:nvPr>
        </p:nvSpPr>
        <p:spPr/>
        <p:txBody>
          <a:bodyPr/>
          <a:lstStyle/>
          <a:p>
            <a:r>
              <a:t>Ice therapy</a:t>
            </a:r>
          </a:p>
          <a:p>
            <a:r>
              <a:t>Activity modification</a:t>
            </a:r>
          </a:p>
          <a:p>
            <a:r>
              <a:t>Bracing</a:t>
            </a:r>
          </a:p>
          <a:p>
            <a:r>
              <a:t>Exercises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E798E-2692-0705-11EA-05ED2F8626F3}"/>
              </a:ext>
            </a:extLst>
          </p:cNvPr>
          <p:cNvSpPr>
            <a:spLocks noGrp="1"/>
          </p:cNvSpPr>
          <p:nvPr>
            <p:ph type="title"/>
          </p:nvPr>
        </p:nvSpPr>
        <p:spPr/>
        <p:txBody>
          <a:bodyPr/>
          <a:lstStyle/>
          <a:p>
            <a:r>
              <a:rPr lang="en-CA" b="1" dirty="0"/>
              <a:t>Varus &amp; Valgus Stress Tests</a:t>
            </a:r>
            <a:endParaRPr lang="en-CA" dirty="0"/>
          </a:p>
        </p:txBody>
      </p:sp>
      <p:sp>
        <p:nvSpPr>
          <p:cNvPr id="3" name="Content Placeholder 2">
            <a:extLst>
              <a:ext uri="{FF2B5EF4-FFF2-40B4-BE49-F238E27FC236}">
                <a16:creationId xmlns:a16="http://schemas.microsoft.com/office/drawing/2014/main" id="{A0EE8308-0A74-1EFB-43DA-AB0C6D9BD33D}"/>
              </a:ext>
            </a:extLst>
          </p:cNvPr>
          <p:cNvSpPr>
            <a:spLocks noGrp="1"/>
          </p:cNvSpPr>
          <p:nvPr>
            <p:ph idx="1"/>
          </p:nvPr>
        </p:nvSpPr>
        <p:spPr/>
        <p:txBody>
          <a:bodyPr/>
          <a:lstStyle/>
          <a:p>
            <a:r>
              <a:rPr lang="en-CA" dirty="0"/>
              <a:t>These tests assess the </a:t>
            </a:r>
            <a:r>
              <a:rPr lang="en-CA" b="1" dirty="0"/>
              <a:t>collateral ligaments of the elbow joint</a:t>
            </a:r>
            <a:r>
              <a:rPr lang="en-CA" dirty="0"/>
              <a:t>:</a:t>
            </a:r>
          </a:p>
          <a:p>
            <a:r>
              <a:rPr lang="en-CA" b="1" dirty="0"/>
              <a:t>Varus Stress Test → Lateral (Radial) Collateral Ligament (LCL)</a:t>
            </a:r>
            <a:r>
              <a:rPr lang="en-CA" dirty="0"/>
              <a:t> </a:t>
            </a:r>
          </a:p>
          <a:p>
            <a:r>
              <a:rPr lang="en-CA" b="1" dirty="0"/>
              <a:t>Valgus Stress Test → Medial (Ulnar) Collateral Ligament (UCL)</a:t>
            </a:r>
            <a:r>
              <a:rPr lang="en-CA" dirty="0"/>
              <a:t> </a:t>
            </a:r>
          </a:p>
          <a:p>
            <a:endParaRPr lang="en-CA" dirty="0"/>
          </a:p>
        </p:txBody>
      </p:sp>
    </p:spTree>
    <p:extLst>
      <p:ext uri="{BB962C8B-B14F-4D97-AF65-F5344CB8AC3E}">
        <p14:creationId xmlns:p14="http://schemas.microsoft.com/office/powerpoint/2010/main" val="3522319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B22B58-5824-9ADC-BB51-C14EBA00E96B}"/>
              </a:ext>
            </a:extLst>
          </p:cNvPr>
          <p:cNvSpPr>
            <a:spLocks noGrp="1"/>
          </p:cNvSpPr>
          <p:nvPr>
            <p:ph idx="1"/>
          </p:nvPr>
        </p:nvSpPr>
        <p:spPr>
          <a:xfrm>
            <a:off x="457200" y="664030"/>
            <a:ext cx="8229600" cy="5462134"/>
          </a:xfrm>
        </p:spPr>
        <p:txBody>
          <a:bodyPr>
            <a:normAutofit fontScale="55000" lnSpcReduction="20000"/>
          </a:bodyPr>
          <a:lstStyle/>
          <a:p>
            <a:pPr marL="0" indent="0">
              <a:buNone/>
            </a:pPr>
            <a:r>
              <a:rPr lang="en-CA" sz="3600" b="1" dirty="0"/>
              <a:t>Varus Stress Test (Elbow)</a:t>
            </a:r>
          </a:p>
          <a:p>
            <a:pPr marL="0" indent="0">
              <a:buNone/>
            </a:pPr>
            <a:r>
              <a:rPr lang="en-CA" sz="3600" b="1" dirty="0"/>
              <a:t>Purpose</a:t>
            </a:r>
          </a:p>
          <a:p>
            <a:r>
              <a:rPr lang="en-CA" sz="3600" dirty="0"/>
              <a:t>To assess integrity of the </a:t>
            </a:r>
            <a:r>
              <a:rPr lang="en-CA" sz="3600" b="1" dirty="0"/>
              <a:t>Lateral Collateral Ligament (LCL)</a:t>
            </a:r>
            <a:r>
              <a:rPr lang="en-CA" sz="3600" dirty="0"/>
              <a:t> </a:t>
            </a:r>
          </a:p>
          <a:p>
            <a:pPr marL="0" indent="0">
              <a:buNone/>
            </a:pPr>
            <a:r>
              <a:rPr lang="en-CA" sz="3600" b="1" dirty="0"/>
              <a:t>Procedure</a:t>
            </a:r>
          </a:p>
          <a:p>
            <a:r>
              <a:rPr lang="en-CA" sz="3600" dirty="0"/>
              <a:t>Patient seated or supine </a:t>
            </a:r>
          </a:p>
          <a:p>
            <a:r>
              <a:rPr lang="en-CA" sz="3600" dirty="0"/>
              <a:t>Elbow slightly flexed (</a:t>
            </a:r>
            <a:r>
              <a:rPr lang="en-CA" sz="3600" b="1" dirty="0"/>
              <a:t>20–30°</a:t>
            </a:r>
            <a:r>
              <a:rPr lang="en-CA" sz="3600" dirty="0"/>
              <a:t>) → unlocks joint </a:t>
            </a:r>
          </a:p>
          <a:p>
            <a:r>
              <a:rPr lang="en-CA" sz="3600" dirty="0"/>
              <a:t>Therapist stabilizes distal humerus </a:t>
            </a:r>
          </a:p>
          <a:p>
            <a:r>
              <a:rPr lang="en-CA" sz="3600" dirty="0"/>
              <a:t>Apply </a:t>
            </a:r>
            <a:r>
              <a:rPr lang="en-CA" sz="3600" b="1" dirty="0"/>
              <a:t>varus force</a:t>
            </a:r>
            <a:r>
              <a:rPr lang="en-CA" sz="3600" dirty="0"/>
              <a:t> (push forearm </a:t>
            </a:r>
            <a:r>
              <a:rPr lang="en-CA" sz="3600" b="1" dirty="0"/>
              <a:t>medially</a:t>
            </a:r>
            <a:r>
              <a:rPr lang="en-CA" sz="3600" dirty="0"/>
              <a:t>, creating outward stress at elbow) </a:t>
            </a:r>
          </a:p>
          <a:p>
            <a:r>
              <a:rPr lang="en-CA" sz="3600" dirty="0"/>
              <a:t> </a:t>
            </a:r>
            <a:r>
              <a:rPr lang="en-CA" sz="3600" dirty="0">
                <a:solidFill>
                  <a:srgbClr val="FF0000"/>
                </a:solidFill>
              </a:rPr>
              <a:t>Think: </a:t>
            </a:r>
            <a:r>
              <a:rPr lang="en-CA" sz="3600" b="1" dirty="0">
                <a:solidFill>
                  <a:srgbClr val="FF0000"/>
                </a:solidFill>
              </a:rPr>
              <a:t>Distal forearm goes inward → stress on lateral side</a:t>
            </a:r>
            <a:endParaRPr lang="en-CA" sz="3600" dirty="0">
              <a:solidFill>
                <a:srgbClr val="FF0000"/>
              </a:solidFill>
            </a:endParaRPr>
          </a:p>
          <a:p>
            <a:pPr marL="0" indent="0">
              <a:buNone/>
            </a:pPr>
            <a:r>
              <a:rPr lang="en-CA" sz="3600" b="1" dirty="0"/>
              <a:t>Positive Sign</a:t>
            </a:r>
          </a:p>
          <a:p>
            <a:r>
              <a:rPr lang="en-CA" sz="3600" dirty="0"/>
              <a:t>Pain on </a:t>
            </a:r>
            <a:r>
              <a:rPr lang="en-CA" sz="3600" b="1" dirty="0"/>
              <a:t>lateral elbow</a:t>
            </a:r>
            <a:r>
              <a:rPr lang="en-CA" sz="3600" dirty="0"/>
              <a:t> </a:t>
            </a:r>
          </a:p>
          <a:p>
            <a:r>
              <a:rPr lang="en-CA" sz="3600" dirty="0"/>
              <a:t>Excessive joint laxity (compared to other side) </a:t>
            </a:r>
          </a:p>
          <a:p>
            <a:pPr marL="0" indent="0">
              <a:buNone/>
            </a:pPr>
            <a:r>
              <a:rPr lang="en-CA" sz="3600" b="1" dirty="0"/>
              <a:t>Indicates</a:t>
            </a:r>
          </a:p>
          <a:p>
            <a:r>
              <a:rPr lang="en-CA" sz="3600" dirty="0"/>
              <a:t>LCL sprain or tear </a:t>
            </a:r>
          </a:p>
          <a:p>
            <a:r>
              <a:rPr lang="en-CA" sz="3600" dirty="0"/>
              <a:t>Posterolateral instability</a:t>
            </a:r>
          </a:p>
          <a:p>
            <a:endParaRPr lang="en-CA" dirty="0"/>
          </a:p>
        </p:txBody>
      </p:sp>
      <p:pic>
        <p:nvPicPr>
          <p:cNvPr id="10242" name="Picture 2" descr="Elbow Valgus and Varus Stress Tests ...">
            <a:extLst>
              <a:ext uri="{FF2B5EF4-FFF2-40B4-BE49-F238E27FC236}">
                <a16:creationId xmlns:a16="http://schemas.microsoft.com/office/drawing/2014/main" id="{0709F934-A37A-42BC-8EA5-A00A228CF8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908" y="4593770"/>
            <a:ext cx="3409949" cy="2111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497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297" name="Arc 1229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299" name="Freeform: Shape 1229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290" name="Picture 2" descr="The Valgus Stress Test – Human Kinetics ...">
            <a:extLst>
              <a:ext uri="{FF2B5EF4-FFF2-40B4-BE49-F238E27FC236}">
                <a16:creationId xmlns:a16="http://schemas.microsoft.com/office/drawing/2014/main" id="{9E4A922D-A9E2-EA95-CAD2-8628A1E714F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2000" y="867491"/>
            <a:ext cx="3583036" cy="363929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B9E7BC8-3BC6-FB8A-6E02-073BEE6725F8}"/>
              </a:ext>
            </a:extLst>
          </p:cNvPr>
          <p:cNvSpPr>
            <a:spLocks noGrp="1"/>
          </p:cNvSpPr>
          <p:nvPr>
            <p:ph idx="1"/>
          </p:nvPr>
        </p:nvSpPr>
        <p:spPr>
          <a:xfrm>
            <a:off x="272143" y="164793"/>
            <a:ext cx="4299857" cy="7397641"/>
          </a:xfrm>
        </p:spPr>
        <p:txBody>
          <a:bodyPr>
            <a:normAutofit/>
          </a:bodyPr>
          <a:lstStyle/>
          <a:p>
            <a:pPr>
              <a:lnSpc>
                <a:spcPct val="90000"/>
              </a:lnSpc>
            </a:pPr>
            <a:r>
              <a:rPr lang="en-CA" sz="2800" b="1" dirty="0"/>
              <a:t>Valgus Stress Test (Elbow)</a:t>
            </a:r>
          </a:p>
          <a:p>
            <a:pPr marL="0" indent="0">
              <a:lnSpc>
                <a:spcPct val="90000"/>
              </a:lnSpc>
              <a:buNone/>
            </a:pPr>
            <a:r>
              <a:rPr lang="en-CA" sz="1800" b="1" dirty="0"/>
              <a:t>Purpose</a:t>
            </a:r>
          </a:p>
          <a:p>
            <a:pPr>
              <a:lnSpc>
                <a:spcPct val="90000"/>
              </a:lnSpc>
            </a:pPr>
            <a:r>
              <a:rPr lang="en-CA" sz="1800" dirty="0"/>
              <a:t>To assess integrity of the </a:t>
            </a:r>
            <a:r>
              <a:rPr lang="en-CA" sz="1800" b="1" dirty="0"/>
              <a:t>Ulnar Collateral Ligament (UCL)</a:t>
            </a:r>
            <a:r>
              <a:rPr lang="en-CA" sz="1800" dirty="0"/>
              <a:t> </a:t>
            </a:r>
          </a:p>
          <a:p>
            <a:pPr marL="0" indent="0">
              <a:lnSpc>
                <a:spcPct val="90000"/>
              </a:lnSpc>
              <a:buNone/>
            </a:pPr>
            <a:r>
              <a:rPr lang="en-CA" sz="1800" b="1" dirty="0"/>
              <a:t>Procedure</a:t>
            </a:r>
          </a:p>
          <a:p>
            <a:pPr>
              <a:lnSpc>
                <a:spcPct val="90000"/>
              </a:lnSpc>
            </a:pPr>
            <a:r>
              <a:rPr lang="en-CA" sz="1800" dirty="0"/>
              <a:t>Elbow slightly flexed (</a:t>
            </a:r>
            <a:r>
              <a:rPr lang="en-CA" sz="1800" b="1" dirty="0"/>
              <a:t>20–30°</a:t>
            </a:r>
            <a:r>
              <a:rPr lang="en-CA" sz="1800" dirty="0"/>
              <a:t>) </a:t>
            </a:r>
          </a:p>
          <a:p>
            <a:pPr>
              <a:lnSpc>
                <a:spcPct val="90000"/>
              </a:lnSpc>
            </a:pPr>
            <a:r>
              <a:rPr lang="en-CA" sz="1800" dirty="0"/>
              <a:t>Stabilize humerus </a:t>
            </a:r>
          </a:p>
          <a:p>
            <a:pPr>
              <a:lnSpc>
                <a:spcPct val="90000"/>
              </a:lnSpc>
            </a:pPr>
            <a:r>
              <a:rPr lang="en-CA" sz="1800" dirty="0"/>
              <a:t>Apply </a:t>
            </a:r>
            <a:r>
              <a:rPr lang="en-CA" sz="1800" b="1" dirty="0"/>
              <a:t>valgus force</a:t>
            </a:r>
            <a:r>
              <a:rPr lang="en-CA" sz="1800" dirty="0"/>
              <a:t> (push forearm </a:t>
            </a:r>
            <a:r>
              <a:rPr lang="en-CA" sz="1800" b="1" dirty="0"/>
              <a:t>laterally</a:t>
            </a:r>
            <a:r>
              <a:rPr lang="en-CA" sz="1800" dirty="0"/>
              <a:t>, creating inward stress at elbow) </a:t>
            </a:r>
          </a:p>
          <a:p>
            <a:pPr marL="0" indent="0">
              <a:lnSpc>
                <a:spcPct val="90000"/>
              </a:lnSpc>
              <a:buNone/>
            </a:pPr>
            <a:r>
              <a:rPr lang="en-CA" sz="1800" dirty="0"/>
              <a:t> Think: </a:t>
            </a:r>
            <a:r>
              <a:rPr lang="en-CA" sz="1800" b="1" dirty="0"/>
              <a:t>Distal forearm goes outward → stress on medial side</a:t>
            </a:r>
            <a:endParaRPr lang="en-CA" sz="1800" dirty="0"/>
          </a:p>
          <a:p>
            <a:pPr marL="0" indent="0">
              <a:lnSpc>
                <a:spcPct val="90000"/>
              </a:lnSpc>
              <a:buNone/>
            </a:pPr>
            <a:r>
              <a:rPr lang="en-CA" sz="1800" b="1" dirty="0"/>
              <a:t>Positive Sign</a:t>
            </a:r>
          </a:p>
          <a:p>
            <a:pPr>
              <a:lnSpc>
                <a:spcPct val="90000"/>
              </a:lnSpc>
            </a:pPr>
            <a:r>
              <a:rPr lang="en-CA" sz="1800" dirty="0"/>
              <a:t>Pain on </a:t>
            </a:r>
            <a:r>
              <a:rPr lang="en-CA" sz="1800" b="1" dirty="0"/>
              <a:t>medial elbow</a:t>
            </a:r>
            <a:r>
              <a:rPr lang="en-CA" sz="1800" dirty="0"/>
              <a:t> </a:t>
            </a:r>
          </a:p>
          <a:p>
            <a:pPr>
              <a:lnSpc>
                <a:spcPct val="90000"/>
              </a:lnSpc>
            </a:pPr>
            <a:r>
              <a:rPr lang="en-CA" sz="1800" dirty="0"/>
              <a:t>Excessive laxity </a:t>
            </a:r>
          </a:p>
          <a:p>
            <a:pPr marL="0" indent="0">
              <a:lnSpc>
                <a:spcPct val="90000"/>
              </a:lnSpc>
              <a:buNone/>
            </a:pPr>
            <a:r>
              <a:rPr lang="en-CA" sz="1800" b="1" dirty="0"/>
              <a:t>Indicates</a:t>
            </a:r>
          </a:p>
          <a:p>
            <a:pPr>
              <a:lnSpc>
                <a:spcPct val="90000"/>
              </a:lnSpc>
            </a:pPr>
            <a:r>
              <a:rPr lang="en-CA" sz="1800" dirty="0"/>
              <a:t>UCL sprain or tear </a:t>
            </a:r>
          </a:p>
          <a:p>
            <a:pPr>
              <a:lnSpc>
                <a:spcPct val="90000"/>
              </a:lnSpc>
            </a:pPr>
            <a:r>
              <a:rPr lang="en-CA" sz="1800" dirty="0"/>
              <a:t>Common in </a:t>
            </a:r>
            <a:r>
              <a:rPr lang="en-CA" sz="1800" b="1" dirty="0"/>
              <a:t>throwing athletes</a:t>
            </a:r>
            <a:endParaRPr lang="en-CA" sz="1800" dirty="0"/>
          </a:p>
          <a:p>
            <a:pPr>
              <a:lnSpc>
                <a:spcPct val="90000"/>
              </a:lnSpc>
            </a:pPr>
            <a:endParaRPr lang="en-CA" sz="1500" dirty="0"/>
          </a:p>
        </p:txBody>
      </p:sp>
    </p:spTree>
    <p:extLst>
      <p:ext uri="{BB962C8B-B14F-4D97-AF65-F5344CB8AC3E}">
        <p14:creationId xmlns:p14="http://schemas.microsoft.com/office/powerpoint/2010/main" val="625791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273" name="Rectangle 11272">
            <a:extLst>
              <a:ext uri="{FF2B5EF4-FFF2-40B4-BE49-F238E27FC236}">
                <a16:creationId xmlns:a16="http://schemas.microsoft.com/office/drawing/2014/main" id="{0CFB124C-4B0C-4A81-8633-17257B151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504" y="569844"/>
            <a:ext cx="6320991" cy="5649981"/>
          </a:xfrm>
          <a:prstGeom prst="rect">
            <a:avLst/>
          </a:prstGeom>
          <a:ln>
            <a:noFill/>
          </a:ln>
          <a:effectLst>
            <a:outerShdw blurRad="317500" dist="317500" dir="7140000" sx="95000" sy="95000" algn="t"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6" name="Picture 2" descr="Elbow Special Tests Flashcards | Quizlet">
            <a:extLst>
              <a:ext uri="{FF2B5EF4-FFF2-40B4-BE49-F238E27FC236}">
                <a16:creationId xmlns:a16="http://schemas.microsoft.com/office/drawing/2014/main" id="{73D86AAD-1F01-44AA-7C75-AEEC9D4692D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 b="7622"/>
          <a:stretch>
            <a:fillRect/>
          </a:stretch>
        </p:blipFill>
        <p:spPr bwMode="auto">
          <a:xfrm>
            <a:off x="1411504" y="569843"/>
            <a:ext cx="6338036" cy="5649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579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519" y="741391"/>
            <a:ext cx="3448311" cy="1616203"/>
          </a:xfrm>
        </p:spPr>
        <p:txBody>
          <a:bodyPr anchor="b">
            <a:normAutofit/>
          </a:bodyPr>
          <a:lstStyle/>
          <a:p>
            <a:r>
              <a:rPr lang="en-CA" sz="3600" dirty="0"/>
              <a:t>Dupuytren’s Contracture</a:t>
            </a:r>
          </a:p>
        </p:txBody>
      </p:sp>
      <p:sp>
        <p:nvSpPr>
          <p:cNvPr id="3" name="Content Placeholder 2"/>
          <p:cNvSpPr>
            <a:spLocks noGrp="1"/>
          </p:cNvSpPr>
          <p:nvPr>
            <p:ph idx="1"/>
          </p:nvPr>
        </p:nvSpPr>
        <p:spPr>
          <a:xfrm>
            <a:off x="657519" y="2533476"/>
            <a:ext cx="3448310" cy="3447832"/>
          </a:xfrm>
        </p:spPr>
        <p:txBody>
          <a:bodyPr anchor="t">
            <a:normAutofit/>
          </a:bodyPr>
          <a:lstStyle/>
          <a:p>
            <a:r>
              <a:rPr lang="en-US" sz="2000" dirty="0"/>
              <a:t>Contracture of palmar fascia</a:t>
            </a:r>
          </a:p>
          <a:p>
            <a:r>
              <a:rPr lang="en-US" sz="2000" dirty="0"/>
              <a:t>Leads to finger flexion deformity</a:t>
            </a:r>
          </a:p>
          <a:p>
            <a:r>
              <a:rPr lang="en-US" sz="2000" dirty="0"/>
              <a:t>Commonly affects  MCP &amp; IP joints of 4th &amp; 5th digits</a:t>
            </a:r>
          </a:p>
        </p:txBody>
      </p:sp>
      <p:pic>
        <p:nvPicPr>
          <p:cNvPr id="10242" name="Picture 2" descr="Dupuytren's Disease | Dr. Gordon Groh">
            <a:extLst>
              <a:ext uri="{FF2B5EF4-FFF2-40B4-BE49-F238E27FC236}">
                <a16:creationId xmlns:a16="http://schemas.microsoft.com/office/drawing/2014/main" id="{A6A764E2-D1F0-28CA-2B9B-C4D74C9463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05830" y="936171"/>
            <a:ext cx="4455468" cy="4811486"/>
          </a:xfrm>
          <a:prstGeom prst="rect">
            <a:avLst/>
          </a:prstGeom>
          <a:noFill/>
          <a:extLst>
            <a:ext uri="{909E8E84-426E-40DD-AFC4-6F175D3DCCD1}">
              <a14:hiddenFill xmlns:a14="http://schemas.microsoft.com/office/drawing/2010/main">
                <a:solidFill>
                  <a:srgbClr val="FFFFFF"/>
                </a:solidFill>
              </a14:hiddenFill>
            </a:ext>
          </a:extLst>
        </p:spPr>
      </p:pic>
      <p:grpSp>
        <p:nvGrpSpPr>
          <p:cNvPr id="10247" name="Group 10246">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0248" name="Rectangle 10247">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9" name="Rectangle 10248">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Anatomy</a:t>
            </a:r>
          </a:p>
        </p:txBody>
      </p:sp>
      <p:sp>
        <p:nvSpPr>
          <p:cNvPr id="3" name="Content Placeholder 2"/>
          <p:cNvSpPr>
            <a:spLocks noGrp="1"/>
          </p:cNvSpPr>
          <p:nvPr>
            <p:ph idx="1"/>
          </p:nvPr>
        </p:nvSpPr>
        <p:spPr/>
        <p:txBody>
          <a:bodyPr/>
          <a:lstStyle/>
          <a:p>
            <a:r>
              <a:t>Palmar fascia: dense connective tissue</a:t>
            </a:r>
          </a:p>
          <a:p>
            <a:r>
              <a:t>Fibers: longitudinal, transverse, vertical</a:t>
            </a:r>
          </a:p>
          <a:p>
            <a:r>
              <a:t>Provides grip stability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BB4A70D-9651-EF1D-E4C8-922ED3A9912C}"/>
              </a:ext>
            </a:extLst>
          </p:cNvPr>
          <p:cNvPicPr>
            <a:picLocks noChangeAspect="1"/>
          </p:cNvPicPr>
          <p:nvPr/>
        </p:nvPicPr>
        <p:blipFill>
          <a:blip r:embed="rId2"/>
          <a:stretch>
            <a:fillRect/>
          </a:stretch>
        </p:blipFill>
        <p:spPr>
          <a:xfrm>
            <a:off x="426394" y="856720"/>
            <a:ext cx="4363320" cy="5326366"/>
          </a:xfrm>
          <a:prstGeom prst="rect">
            <a:avLst/>
          </a:prstGeom>
        </p:spPr>
      </p:pic>
      <p:pic>
        <p:nvPicPr>
          <p:cNvPr id="7" name="Picture 6">
            <a:extLst>
              <a:ext uri="{FF2B5EF4-FFF2-40B4-BE49-F238E27FC236}">
                <a16:creationId xmlns:a16="http://schemas.microsoft.com/office/drawing/2014/main" id="{4E76DB16-82AF-21D0-D35E-2E0C5D41BBC6}"/>
              </a:ext>
            </a:extLst>
          </p:cNvPr>
          <p:cNvPicPr>
            <a:picLocks noChangeAspect="1"/>
          </p:cNvPicPr>
          <p:nvPr/>
        </p:nvPicPr>
        <p:blipFill>
          <a:blip r:embed="rId3"/>
          <a:stretch>
            <a:fillRect/>
          </a:stretch>
        </p:blipFill>
        <p:spPr>
          <a:xfrm>
            <a:off x="4992601" y="2819401"/>
            <a:ext cx="3902680" cy="2111828"/>
          </a:xfrm>
          <a:prstGeom prst="rect">
            <a:avLst/>
          </a:prstGeom>
        </p:spPr>
      </p:pic>
    </p:spTree>
    <p:extLst>
      <p:ext uri="{BB962C8B-B14F-4D97-AF65-F5344CB8AC3E}">
        <p14:creationId xmlns:p14="http://schemas.microsoft.com/office/powerpoint/2010/main" val="3919408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Etiology</a:t>
            </a:r>
          </a:p>
        </p:txBody>
      </p:sp>
      <p:sp>
        <p:nvSpPr>
          <p:cNvPr id="3" name="Content Placeholder 2"/>
          <p:cNvSpPr>
            <a:spLocks noGrp="1"/>
          </p:cNvSpPr>
          <p:nvPr>
            <p:ph idx="1"/>
          </p:nvPr>
        </p:nvSpPr>
        <p:spPr/>
        <p:txBody>
          <a:bodyPr/>
          <a:lstStyle/>
          <a:p>
            <a:r>
              <a:t>Idiopathic</a:t>
            </a:r>
          </a:p>
          <a:p>
            <a:r>
              <a:t>Genetic factors</a:t>
            </a:r>
          </a:p>
          <a:p>
            <a:r>
              <a:t>Associated with diabetes, epilepsy, alcoholism</a:t>
            </a:r>
          </a:p>
          <a:p>
            <a:r>
              <a:t>More common in males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Pathophysiology</a:t>
            </a:r>
          </a:p>
        </p:txBody>
      </p:sp>
      <p:sp>
        <p:nvSpPr>
          <p:cNvPr id="3" name="Content Placeholder 2"/>
          <p:cNvSpPr>
            <a:spLocks noGrp="1"/>
          </p:cNvSpPr>
          <p:nvPr>
            <p:ph idx="1"/>
          </p:nvPr>
        </p:nvSpPr>
        <p:spPr/>
        <p:txBody>
          <a:bodyPr/>
          <a:lstStyle/>
          <a:p>
            <a:r>
              <a:t>Nodules form</a:t>
            </a:r>
          </a:p>
          <a:p>
            <a:r>
              <a:t>Fibrous bands develop</a:t>
            </a:r>
          </a:p>
          <a:p>
            <a:r>
              <a:t>Leads to progressive flexion contracture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Symptoms</a:t>
            </a:r>
          </a:p>
        </p:txBody>
      </p:sp>
      <p:sp>
        <p:nvSpPr>
          <p:cNvPr id="3" name="Content Placeholder 2"/>
          <p:cNvSpPr>
            <a:spLocks noGrp="1"/>
          </p:cNvSpPr>
          <p:nvPr>
            <p:ph idx="1"/>
          </p:nvPr>
        </p:nvSpPr>
        <p:spPr/>
        <p:txBody>
          <a:bodyPr/>
          <a:lstStyle/>
          <a:p>
            <a:r>
              <a:t>Palmar nodules</a:t>
            </a:r>
          </a:p>
          <a:p>
            <a:r>
              <a:t>Skin dimpling</a:t>
            </a:r>
          </a:p>
          <a:p>
            <a:r>
              <a:t>Finger flexion</a:t>
            </a:r>
          </a:p>
          <a:p>
            <a:r>
              <a:t>Reduced circulation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Functional Limits</a:t>
            </a:r>
          </a:p>
        </p:txBody>
      </p:sp>
      <p:sp>
        <p:nvSpPr>
          <p:cNvPr id="3" name="Content Placeholder 2"/>
          <p:cNvSpPr>
            <a:spLocks noGrp="1"/>
          </p:cNvSpPr>
          <p:nvPr>
            <p:ph idx="1"/>
          </p:nvPr>
        </p:nvSpPr>
        <p:spPr/>
        <p:txBody>
          <a:bodyPr/>
          <a:lstStyle/>
          <a:p>
            <a:r>
              <a:t>Difficulty extending fingers</a:t>
            </a:r>
          </a:p>
          <a:p>
            <a:r>
              <a:t>Weak grip</a:t>
            </a:r>
          </a:p>
          <a:p>
            <a:r>
              <a:t>Reduced hand function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Assessment </a:t>
            </a:r>
          </a:p>
        </p:txBody>
      </p:sp>
      <p:sp>
        <p:nvSpPr>
          <p:cNvPr id="3" name="Content Placeholder 2"/>
          <p:cNvSpPr>
            <a:spLocks noGrp="1"/>
          </p:cNvSpPr>
          <p:nvPr>
            <p:ph idx="1"/>
          </p:nvPr>
        </p:nvSpPr>
        <p:spPr/>
        <p:txBody>
          <a:bodyPr>
            <a:normAutofit fontScale="92500"/>
          </a:bodyPr>
          <a:lstStyle/>
          <a:p>
            <a:r>
              <a:rPr dirty="0"/>
              <a:t>Observation: deformity</a:t>
            </a:r>
          </a:p>
          <a:p>
            <a:r>
              <a:rPr dirty="0"/>
              <a:t>Palpation: nodules, thick fascia</a:t>
            </a:r>
          </a:p>
          <a:p>
            <a:r>
              <a:rPr dirty="0"/>
              <a:t>ROM limitations</a:t>
            </a:r>
            <a:endParaRPr lang="en-CA" dirty="0"/>
          </a:p>
          <a:p>
            <a:r>
              <a:rPr lang="en-US" dirty="0"/>
              <a:t>The severity of the condition is measured with a </a:t>
            </a:r>
            <a:r>
              <a:rPr lang="en-US" b="1" dirty="0"/>
              <a:t>degrees of </a:t>
            </a:r>
            <a:r>
              <a:rPr lang="en-CA" b="1" dirty="0"/>
              <a:t>Dupuytren's contracture test. </a:t>
            </a:r>
            <a:r>
              <a:rPr lang="en-CA" dirty="0"/>
              <a:t>A positive </a:t>
            </a:r>
            <a:r>
              <a:rPr lang="en-CA" b="1" dirty="0"/>
              <a:t>Adson's test, costoclavicular syndrome test </a:t>
            </a:r>
            <a:r>
              <a:rPr lang="en-CA" dirty="0"/>
              <a:t>or </a:t>
            </a:r>
            <a:r>
              <a:rPr lang="en-CA" b="1" dirty="0"/>
              <a:t>Wright’s hyperabduction test </a:t>
            </a:r>
            <a:r>
              <a:rPr lang="en-CA" dirty="0"/>
              <a:t>indicates the </a:t>
            </a:r>
            <a:r>
              <a:rPr lang="en-US" dirty="0"/>
              <a:t>presence of thoracic outlet </a:t>
            </a:r>
            <a:r>
              <a:rPr lang="en-US" dirty="0" err="1"/>
              <a:t>syndrome,which</a:t>
            </a:r>
            <a:r>
              <a:rPr lang="en-US" dirty="0"/>
              <a:t> could be a contributing factor.</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Treatment Goals</a:t>
            </a:r>
          </a:p>
        </p:txBody>
      </p:sp>
      <p:sp>
        <p:nvSpPr>
          <p:cNvPr id="3" name="Content Placeholder 2"/>
          <p:cNvSpPr>
            <a:spLocks noGrp="1"/>
          </p:cNvSpPr>
          <p:nvPr>
            <p:ph idx="1"/>
          </p:nvPr>
        </p:nvSpPr>
        <p:spPr/>
        <p:txBody>
          <a:bodyPr/>
          <a:lstStyle/>
          <a:p>
            <a:r>
              <a:t>Reduce restriction</a:t>
            </a:r>
          </a:p>
          <a:p>
            <a:r>
              <a:t>Improve ROM</a:t>
            </a:r>
          </a:p>
          <a:p>
            <a:r>
              <a:t>Enhance circulation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Treatment Plan</a:t>
            </a:r>
          </a:p>
        </p:txBody>
      </p:sp>
      <p:sp>
        <p:nvSpPr>
          <p:cNvPr id="3" name="Content Placeholder 2"/>
          <p:cNvSpPr>
            <a:spLocks noGrp="1"/>
          </p:cNvSpPr>
          <p:nvPr>
            <p:ph idx="1"/>
          </p:nvPr>
        </p:nvSpPr>
        <p:spPr/>
        <p:txBody>
          <a:bodyPr>
            <a:normAutofit fontScale="92500" lnSpcReduction="20000"/>
          </a:bodyPr>
          <a:lstStyle/>
          <a:p>
            <a:r>
              <a:rPr dirty="0"/>
              <a:t>Myofascial release</a:t>
            </a:r>
          </a:p>
          <a:p>
            <a:r>
              <a:rPr dirty="0"/>
              <a:t>Friction techniques</a:t>
            </a:r>
          </a:p>
          <a:p>
            <a:r>
              <a:rPr dirty="0"/>
              <a:t>Passive stretching</a:t>
            </a:r>
            <a:endParaRPr lang="en-CA" dirty="0"/>
          </a:p>
          <a:p>
            <a:r>
              <a:rPr lang="en-CA" dirty="0"/>
              <a:t>Increase circulation</a:t>
            </a:r>
          </a:p>
          <a:p>
            <a:r>
              <a:rPr lang="en-US" b="1" dirty="0">
                <a:solidFill>
                  <a:srgbClr val="FF0000"/>
                </a:solidFill>
              </a:rPr>
              <a:t>Hydrotherapy</a:t>
            </a:r>
            <a:r>
              <a:rPr lang="en-US" b="1" dirty="0"/>
              <a:t> </a:t>
            </a:r>
            <a:r>
              <a:rPr lang="en-US" dirty="0"/>
              <a:t>is a pre-treatment application of wax (using a Paraffin wax bath) applied to the affected hand to soften the fascia. The hand is then wrapped in plastic wrap and a towel to retain the heat. Contrast is used after the treatment to increase local circulation.</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ROM Techniques</a:t>
            </a:r>
          </a:p>
        </p:txBody>
      </p:sp>
      <p:sp>
        <p:nvSpPr>
          <p:cNvPr id="3" name="Content Placeholder 2"/>
          <p:cNvSpPr>
            <a:spLocks noGrp="1"/>
          </p:cNvSpPr>
          <p:nvPr>
            <p:ph idx="1"/>
          </p:nvPr>
        </p:nvSpPr>
        <p:spPr/>
        <p:txBody>
          <a:bodyPr/>
          <a:lstStyle/>
          <a:p>
            <a:r>
              <a:rPr dirty="0"/>
              <a:t>Passive extension</a:t>
            </a:r>
          </a:p>
          <a:p>
            <a:r>
              <a:rPr dirty="0"/>
              <a:t>Gradual progression</a:t>
            </a:r>
          </a:p>
          <a:p>
            <a:r>
              <a:rPr dirty="0"/>
              <a:t>Joint stabilization</a:t>
            </a:r>
            <a:endParaRPr lang="en-CA" dirty="0"/>
          </a:p>
          <a:p>
            <a:pPr marL="0" indent="0">
              <a:buNone/>
            </a:pPr>
            <a:endParaRPr lang="en-CA" dirty="0"/>
          </a:p>
          <a:p>
            <a:pPr marL="0" indent="0">
              <a:buNone/>
            </a:pP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dirty="0"/>
          </a:p>
        </p:txBody>
      </p:sp>
      <p:sp>
        <p:nvSpPr>
          <p:cNvPr id="3" name="Content Placeholder 2"/>
          <p:cNvSpPr>
            <a:spLocks noGrp="1"/>
          </p:cNvSpPr>
          <p:nvPr>
            <p:ph idx="1"/>
          </p:nvPr>
        </p:nvSpPr>
        <p:spPr/>
        <p:txBody>
          <a:bodyPr/>
          <a:lstStyle/>
          <a:p>
            <a:pPr marL="0" indent="0">
              <a:buNone/>
            </a:pPr>
            <a:r>
              <a:rPr lang="en-CA" b="1" dirty="0"/>
              <a:t>Prognosis</a:t>
            </a:r>
          </a:p>
          <a:p>
            <a:r>
              <a:rPr dirty="0"/>
              <a:t>Better early stage</a:t>
            </a:r>
          </a:p>
          <a:p>
            <a:r>
              <a:rPr dirty="0"/>
              <a:t>Limited in chronic cases</a:t>
            </a:r>
          </a:p>
          <a:p>
            <a:r>
              <a:rPr dirty="0"/>
              <a:t>Recurrence possible</a:t>
            </a:r>
            <a:endParaRPr lang="en-CA" dirty="0"/>
          </a:p>
          <a:p>
            <a:pPr marL="0" indent="0">
              <a:buNone/>
            </a:pPr>
            <a:r>
              <a:rPr lang="en-CA" b="1" dirty="0"/>
              <a:t>Surgery:</a:t>
            </a:r>
          </a:p>
          <a:p>
            <a:r>
              <a:rPr lang="en-CA" dirty="0"/>
              <a:t>Fasciotomy</a:t>
            </a:r>
          </a:p>
          <a:p>
            <a:r>
              <a:rPr lang="en-CA" dirty="0"/>
              <a:t>Post-op rehab needed</a:t>
            </a:r>
          </a:p>
          <a:p>
            <a:pPr marL="0" indent="0">
              <a:buNone/>
            </a:pPr>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Points</a:t>
            </a:r>
          </a:p>
        </p:txBody>
      </p:sp>
      <p:sp>
        <p:nvSpPr>
          <p:cNvPr id="3" name="Content Placeholder 2"/>
          <p:cNvSpPr>
            <a:spLocks noGrp="1"/>
          </p:cNvSpPr>
          <p:nvPr>
            <p:ph idx="1"/>
          </p:nvPr>
        </p:nvSpPr>
        <p:spPr/>
        <p:txBody>
          <a:bodyPr/>
          <a:lstStyle/>
          <a:p>
            <a:r>
              <a:rPr dirty="0"/>
              <a:t>Early treatment important</a:t>
            </a:r>
          </a:p>
          <a:p>
            <a:r>
              <a:rPr dirty="0"/>
              <a:t>Focus on fascia</a:t>
            </a:r>
          </a:p>
          <a:p>
            <a:r>
              <a:rPr dirty="0"/>
              <a:t>Improve</a:t>
            </a:r>
            <a:r>
              <a:rPr lang="en-CA" dirty="0"/>
              <a:t> circulation &amp;</a:t>
            </a:r>
            <a:r>
              <a:rPr dirty="0"/>
              <a:t> function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7719D-95B6-C272-0384-960D16B473CC}"/>
              </a:ext>
            </a:extLst>
          </p:cNvPr>
          <p:cNvSpPr>
            <a:spLocks noGrp="1"/>
          </p:cNvSpPr>
          <p:nvPr>
            <p:ph type="title"/>
          </p:nvPr>
        </p:nvSpPr>
        <p:spPr/>
        <p:txBody>
          <a:bodyPr/>
          <a:lstStyle/>
          <a:p>
            <a:r>
              <a:rPr lang="en-CA" dirty="0" err="1"/>
              <a:t>DeQuervain's</a:t>
            </a:r>
            <a:r>
              <a:rPr lang="en-CA" dirty="0"/>
              <a:t> tenosynovitis</a:t>
            </a:r>
          </a:p>
        </p:txBody>
      </p:sp>
      <p:sp>
        <p:nvSpPr>
          <p:cNvPr id="3" name="Content Placeholder 2">
            <a:extLst>
              <a:ext uri="{FF2B5EF4-FFF2-40B4-BE49-F238E27FC236}">
                <a16:creationId xmlns:a16="http://schemas.microsoft.com/office/drawing/2014/main" id="{A2213B3F-327A-4FD8-96F5-B57AB9D98B59}"/>
              </a:ext>
            </a:extLst>
          </p:cNvPr>
          <p:cNvSpPr>
            <a:spLocks noGrp="1"/>
          </p:cNvSpPr>
          <p:nvPr>
            <p:ph idx="1"/>
          </p:nvPr>
        </p:nvSpPr>
        <p:spPr/>
        <p:txBody>
          <a:bodyPr/>
          <a:lstStyle/>
          <a:p>
            <a:r>
              <a:rPr lang="en-US" dirty="0"/>
              <a:t>Inflammation of tendons in the </a:t>
            </a:r>
            <a:r>
              <a:rPr lang="en-US" b="1" dirty="0"/>
              <a:t>first dorsal compartment</a:t>
            </a:r>
          </a:p>
          <a:p>
            <a:pPr marL="0" indent="0">
              <a:buNone/>
            </a:pPr>
            <a:r>
              <a:rPr lang="en-CA" dirty="0"/>
              <a:t>Involves:</a:t>
            </a:r>
          </a:p>
          <a:p>
            <a:r>
              <a:rPr lang="en-CA" b="1" dirty="0"/>
              <a:t>Abductor Pollicis Longus (APL)</a:t>
            </a:r>
            <a:r>
              <a:rPr lang="en-CA" dirty="0"/>
              <a:t> </a:t>
            </a:r>
          </a:p>
          <a:p>
            <a:r>
              <a:rPr lang="en-CA" b="1" dirty="0"/>
              <a:t>Extensor Pollicis Brevis (EPB)</a:t>
            </a:r>
          </a:p>
          <a:p>
            <a:pPr marL="0" indent="0">
              <a:buNone/>
            </a:pPr>
            <a:r>
              <a:rPr lang="en-US" dirty="0"/>
              <a:t>Causes pain on </a:t>
            </a:r>
            <a:r>
              <a:rPr lang="en-US" b="1" dirty="0"/>
              <a:t>thumb side of wrist</a:t>
            </a:r>
            <a:endParaRPr lang="en-CA" dirty="0"/>
          </a:p>
          <a:p>
            <a:endParaRPr lang="en-CA" dirty="0"/>
          </a:p>
        </p:txBody>
      </p:sp>
    </p:spTree>
    <p:extLst>
      <p:ext uri="{BB962C8B-B14F-4D97-AF65-F5344CB8AC3E}">
        <p14:creationId xmlns:p14="http://schemas.microsoft.com/office/powerpoint/2010/main" val="37146970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420A3-CA58-C59E-F606-04DF568DA3B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5BDFF164-D40C-5B9D-361D-ECAF9CEE2C52}"/>
              </a:ext>
            </a:extLst>
          </p:cNvPr>
          <p:cNvSpPr>
            <a:spLocks noGrp="1"/>
          </p:cNvSpPr>
          <p:nvPr>
            <p:ph idx="1"/>
          </p:nvPr>
        </p:nvSpPr>
        <p:spPr/>
        <p:txBody>
          <a:bodyPr>
            <a:normAutofit fontScale="85000" lnSpcReduction="10000"/>
          </a:bodyPr>
          <a:lstStyle/>
          <a:p>
            <a:pPr marL="0" indent="0">
              <a:buNone/>
            </a:pPr>
            <a:r>
              <a:rPr lang="en-CA" sz="2800" b="1" dirty="0"/>
              <a:t>Anatomy</a:t>
            </a:r>
          </a:p>
          <a:p>
            <a:pPr marL="0" indent="0">
              <a:buNone/>
            </a:pPr>
            <a:r>
              <a:rPr lang="en-US" sz="2800" dirty="0"/>
              <a:t>Tendons pass through a fibrous sheath near radial styloid</a:t>
            </a:r>
          </a:p>
          <a:p>
            <a:pPr marL="0" indent="0">
              <a:buNone/>
            </a:pPr>
            <a:r>
              <a:rPr lang="en-US" sz="2800" b="1" dirty="0"/>
              <a:t>Responsible for:</a:t>
            </a:r>
          </a:p>
          <a:p>
            <a:r>
              <a:rPr lang="en-US" sz="2800" dirty="0"/>
              <a:t>Thumb abduction </a:t>
            </a:r>
          </a:p>
          <a:p>
            <a:r>
              <a:rPr lang="en-US" sz="2800" dirty="0"/>
              <a:t>Thumb extension</a:t>
            </a:r>
          </a:p>
          <a:p>
            <a:pPr marL="0" indent="0">
              <a:buNone/>
            </a:pPr>
            <a:r>
              <a:rPr lang="en-US" sz="2800" dirty="0"/>
              <a:t>Friction occurs within the sheath →inflammation</a:t>
            </a:r>
          </a:p>
          <a:p>
            <a:pPr marL="0" indent="0">
              <a:buNone/>
            </a:pPr>
            <a:r>
              <a:rPr lang="en-CA" sz="2800" b="1" dirty="0"/>
              <a:t>Causes:</a:t>
            </a:r>
          </a:p>
          <a:p>
            <a:r>
              <a:rPr lang="en-US" sz="2800" dirty="0"/>
              <a:t>Activities requiring repetitive thumb use, </a:t>
            </a:r>
            <a:r>
              <a:rPr lang="en-US" sz="2800" dirty="0" err="1"/>
              <a:t>typing,gripping</a:t>
            </a:r>
            <a:endParaRPr lang="en-US" sz="2800" dirty="0"/>
          </a:p>
          <a:p>
            <a:r>
              <a:rPr lang="en-US" sz="2800" dirty="0"/>
              <a:t>Repetitive radial and ulnar deviation </a:t>
            </a:r>
          </a:p>
          <a:p>
            <a:r>
              <a:rPr lang="en-US" sz="2800" dirty="0"/>
              <a:t> forceful gripping cause this condition, such as factory work,</a:t>
            </a:r>
          </a:p>
          <a:p>
            <a:pPr marL="0" indent="0">
              <a:buNone/>
            </a:pPr>
            <a:r>
              <a:rPr lang="en-CA" sz="2800" dirty="0"/>
              <a:t>       massage therapy and racquet sports</a:t>
            </a:r>
          </a:p>
        </p:txBody>
      </p:sp>
    </p:spTree>
    <p:extLst>
      <p:ext uri="{BB962C8B-B14F-4D97-AF65-F5344CB8AC3E}">
        <p14:creationId xmlns:p14="http://schemas.microsoft.com/office/powerpoint/2010/main" val="13220221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2FD5-4FD4-BCDA-5913-19EA7626A25F}"/>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AF83886E-110B-7D63-28FB-1DA4EF1DD70E}"/>
              </a:ext>
            </a:extLst>
          </p:cNvPr>
          <p:cNvSpPr>
            <a:spLocks noGrp="1"/>
          </p:cNvSpPr>
          <p:nvPr>
            <p:ph idx="1"/>
          </p:nvPr>
        </p:nvSpPr>
        <p:spPr/>
        <p:txBody>
          <a:bodyPr>
            <a:normAutofit fontScale="92500" lnSpcReduction="20000"/>
          </a:bodyPr>
          <a:lstStyle/>
          <a:p>
            <a:pPr marL="0" indent="0">
              <a:buNone/>
            </a:pPr>
            <a:r>
              <a:rPr lang="en-CA" dirty="0"/>
              <a:t>Symptoms:</a:t>
            </a:r>
          </a:p>
          <a:p>
            <a:r>
              <a:rPr lang="en-US" dirty="0"/>
              <a:t>Pain is located one </a:t>
            </a:r>
            <a:r>
              <a:rPr lang="en-US" dirty="0" err="1"/>
              <a:t>centimetre</a:t>
            </a:r>
            <a:r>
              <a:rPr lang="en-US" dirty="0"/>
              <a:t> proximal to the radial </a:t>
            </a:r>
            <a:r>
              <a:rPr lang="en-CA" dirty="0"/>
              <a:t>styloid process.</a:t>
            </a:r>
          </a:p>
          <a:p>
            <a:r>
              <a:rPr lang="en-CA" dirty="0"/>
              <a:t>Pain with gripping / pinching</a:t>
            </a:r>
          </a:p>
          <a:p>
            <a:r>
              <a:rPr lang="en-CA" dirty="0"/>
              <a:t>Difficulty lifting objects</a:t>
            </a:r>
          </a:p>
          <a:p>
            <a:pPr marL="0" indent="0">
              <a:buNone/>
            </a:pPr>
            <a:r>
              <a:rPr lang="en-CA" b="1" dirty="0"/>
              <a:t>Functional Limitations:</a:t>
            </a:r>
          </a:p>
          <a:p>
            <a:r>
              <a:rPr lang="en-CA" dirty="0"/>
              <a:t>Pain while holding objects</a:t>
            </a:r>
          </a:p>
          <a:p>
            <a:r>
              <a:rPr lang="en-CA" dirty="0"/>
              <a:t>Difficulty opening jars</a:t>
            </a:r>
          </a:p>
          <a:p>
            <a:r>
              <a:rPr lang="en-CA" dirty="0"/>
              <a:t>Weak grip strength</a:t>
            </a:r>
          </a:p>
          <a:p>
            <a:r>
              <a:rPr lang="en-CA" dirty="0"/>
              <a:t>Limited thumb movement</a:t>
            </a:r>
          </a:p>
        </p:txBody>
      </p:sp>
    </p:spTree>
    <p:extLst>
      <p:ext uri="{BB962C8B-B14F-4D97-AF65-F5344CB8AC3E}">
        <p14:creationId xmlns:p14="http://schemas.microsoft.com/office/powerpoint/2010/main" val="11115612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70923-BCE7-38DF-B42A-06FCFF68D1FB}"/>
              </a:ext>
            </a:extLst>
          </p:cNvPr>
          <p:cNvSpPr>
            <a:spLocks noGrp="1"/>
          </p:cNvSpPr>
          <p:nvPr>
            <p:ph type="title"/>
          </p:nvPr>
        </p:nvSpPr>
        <p:spPr/>
        <p:txBody>
          <a:bodyPr>
            <a:normAutofit fontScale="90000"/>
          </a:bodyPr>
          <a:lstStyle/>
          <a:p>
            <a:r>
              <a:rPr lang="en-CA" sz="3600" b="1" dirty="0"/>
              <a:t>Finkelstein’s </a:t>
            </a:r>
            <a:r>
              <a:rPr lang="en-CA" sz="3600" b="1" dirty="0" err="1"/>
              <a:t>Test:</a:t>
            </a:r>
            <a:r>
              <a:rPr lang="en-CA" sz="3600" dirty="0" err="1"/>
              <a:t>DeQuervain's</a:t>
            </a:r>
            <a:r>
              <a:rPr lang="en-CA" sz="3600" dirty="0"/>
              <a:t> tenosynovitis</a:t>
            </a:r>
            <a:br>
              <a:rPr lang="en-CA" b="1" dirty="0"/>
            </a:br>
            <a:endParaRPr lang="en-CA" dirty="0"/>
          </a:p>
        </p:txBody>
      </p:sp>
      <p:sp>
        <p:nvSpPr>
          <p:cNvPr id="3" name="Content Placeholder 2">
            <a:extLst>
              <a:ext uri="{FF2B5EF4-FFF2-40B4-BE49-F238E27FC236}">
                <a16:creationId xmlns:a16="http://schemas.microsoft.com/office/drawing/2014/main" id="{791974DB-91BC-19C4-4C2B-04F00D42B3EE}"/>
              </a:ext>
            </a:extLst>
          </p:cNvPr>
          <p:cNvSpPr>
            <a:spLocks noGrp="1"/>
          </p:cNvSpPr>
          <p:nvPr>
            <p:ph idx="1"/>
          </p:nvPr>
        </p:nvSpPr>
        <p:spPr/>
        <p:txBody>
          <a:bodyPr>
            <a:normAutofit fontScale="32500" lnSpcReduction="20000"/>
          </a:bodyPr>
          <a:lstStyle/>
          <a:p>
            <a:r>
              <a:rPr lang="en-US" sz="5500" dirty="0"/>
              <a:t>To determine the presence of </a:t>
            </a:r>
            <a:r>
              <a:rPr lang="en-US" sz="5500" b="1" dirty="0" err="1"/>
              <a:t>deQuervain's</a:t>
            </a:r>
            <a:r>
              <a:rPr lang="en-US" sz="5500" b="1" dirty="0"/>
              <a:t> tenosynovitis</a:t>
            </a:r>
            <a:r>
              <a:rPr lang="en-US" sz="5500" dirty="0"/>
              <a:t>:</a:t>
            </a:r>
          </a:p>
          <a:p>
            <a:r>
              <a:rPr lang="en-US" sz="5500" dirty="0"/>
              <a:t>Place the client in a seated position.</a:t>
            </a:r>
          </a:p>
          <a:p>
            <a:r>
              <a:rPr lang="en-US" sz="5500" dirty="0"/>
              <a:t>Instruct the client to make a fist of the affected hand, with the thumb firmly held in flexion </a:t>
            </a:r>
            <a:r>
              <a:rPr lang="en-US" sz="5500" b="1" dirty="0"/>
              <a:t>inside </a:t>
            </a:r>
            <a:r>
              <a:rPr lang="en-US" sz="5500" dirty="0"/>
              <a:t>the flexed fingers.</a:t>
            </a:r>
          </a:p>
          <a:p>
            <a:r>
              <a:rPr lang="en-US" sz="5500" dirty="0"/>
              <a:t>Stabilize the arm proximal to the client's wrist with one hand.</a:t>
            </a:r>
          </a:p>
          <a:p>
            <a:r>
              <a:rPr lang="en-US" sz="5500" dirty="0"/>
              <a:t>With the other hand, </a:t>
            </a:r>
            <a:r>
              <a:rPr lang="en-US" sz="5500" dirty="0" err="1"/>
              <a:t>ulnarly</a:t>
            </a:r>
            <a:r>
              <a:rPr lang="en-US" sz="5500" dirty="0"/>
              <a:t> deviate the wrist.</a:t>
            </a:r>
          </a:p>
          <a:p>
            <a:r>
              <a:rPr lang="en-US" sz="5500" dirty="0"/>
              <a:t>Pain along the abductor pollicis longus and extensor pollicis brevis tendons at the </a:t>
            </a:r>
            <a:r>
              <a:rPr lang="en-CA" sz="5500" dirty="0"/>
              <a:t>wrist is </a:t>
            </a:r>
            <a:r>
              <a:rPr lang="en-CA" sz="5500" b="1" dirty="0"/>
              <a:t>positive </a:t>
            </a:r>
            <a:r>
              <a:rPr lang="en-CA" sz="5500" dirty="0"/>
              <a:t>for tenosynovitis.</a:t>
            </a:r>
          </a:p>
          <a:p>
            <a:r>
              <a:rPr lang="en-US" sz="5500" dirty="0"/>
              <a:t>Because this test can be painful even if tendinitis is not present, perform the test</a:t>
            </a:r>
          </a:p>
          <a:p>
            <a:pPr marL="0" indent="0">
              <a:buNone/>
            </a:pPr>
            <a:r>
              <a:rPr lang="en-US" sz="5500" dirty="0"/>
              <a:t>        bilaterally, comparing affected and unaffected sides.</a:t>
            </a:r>
          </a:p>
          <a:p>
            <a:pPr marL="0" indent="0">
              <a:buNone/>
            </a:pPr>
            <a:r>
              <a:rPr lang="en-CA" sz="5500" b="1" dirty="0"/>
              <a:t>A variation:</a:t>
            </a:r>
          </a:p>
          <a:p>
            <a:r>
              <a:rPr lang="en-US" sz="5500" dirty="0"/>
              <a:t>Instruct the client to actively </a:t>
            </a:r>
            <a:r>
              <a:rPr lang="en-US" sz="5500" dirty="0" err="1"/>
              <a:t>ulnarly</a:t>
            </a:r>
            <a:r>
              <a:rPr lang="en-US" sz="5500" dirty="0"/>
              <a:t> deviate the wrist, keeping the thumb and fingers</a:t>
            </a:r>
          </a:p>
          <a:p>
            <a:r>
              <a:rPr lang="en-US" sz="5500" dirty="0"/>
              <a:t>flexed in a fist as in the first version of the test.</a:t>
            </a:r>
          </a:p>
          <a:p>
            <a:r>
              <a:rPr lang="en-US" sz="5500" dirty="0"/>
              <a:t>Pain along the tendon sheath is a </a:t>
            </a:r>
            <a:r>
              <a:rPr lang="en-US" sz="5500" b="1" dirty="0"/>
              <a:t>positive </a:t>
            </a:r>
            <a:r>
              <a:rPr lang="en-US" sz="5500" dirty="0"/>
              <a:t>result.</a:t>
            </a:r>
            <a:endParaRPr lang="en-CA" sz="5500" b="1" dirty="0"/>
          </a:p>
        </p:txBody>
      </p:sp>
    </p:spTree>
    <p:extLst>
      <p:ext uri="{BB962C8B-B14F-4D97-AF65-F5344CB8AC3E}">
        <p14:creationId xmlns:p14="http://schemas.microsoft.com/office/powerpoint/2010/main" val="11896714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7BA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345" name="Picture 14344">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4347" name="Freeform: Shape 14346">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4338" name="Picture 2" descr="MedTwitter #MedEd #MedX FINKELSTEIN TEST in diagnosis of DE QUERVAIN'S  SYNDROME. This fact implies a tenovaginitis &amp; tenosynovitis of M. extensor  pollicis brevis and M. abductor pollicis longus. Finkelstein maneuver is a">
            <a:extLst>
              <a:ext uri="{FF2B5EF4-FFF2-40B4-BE49-F238E27FC236}">
                <a16:creationId xmlns:a16="http://schemas.microsoft.com/office/drawing/2014/main" id="{E0E53B49-18AE-B608-3967-73406939DFF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336076" y="1172029"/>
            <a:ext cx="4785359" cy="4513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5261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9CD7-7F3E-5B53-8512-DC696CADF22E}"/>
              </a:ext>
            </a:extLst>
          </p:cNvPr>
          <p:cNvSpPr>
            <a:spLocks noGrp="1"/>
          </p:cNvSpPr>
          <p:nvPr>
            <p:ph type="ctrTitle"/>
          </p:nvPr>
        </p:nvSpPr>
        <p:spPr/>
        <p:txBody>
          <a:bodyPr/>
          <a:lstStyle/>
          <a:p>
            <a:r>
              <a:rPr lang="en-CA" dirty="0"/>
              <a:t>Thoracic Outlet Syndrome (TOS)</a:t>
            </a:r>
          </a:p>
        </p:txBody>
      </p:sp>
      <p:sp>
        <p:nvSpPr>
          <p:cNvPr id="3" name="Subtitle 2">
            <a:extLst>
              <a:ext uri="{FF2B5EF4-FFF2-40B4-BE49-F238E27FC236}">
                <a16:creationId xmlns:a16="http://schemas.microsoft.com/office/drawing/2014/main" id="{E2FCFE62-C56F-9481-4386-99AE3EA8E418}"/>
              </a:ext>
            </a:extLst>
          </p:cNvPr>
          <p:cNvSpPr>
            <a:spLocks noGrp="1"/>
          </p:cNvSpPr>
          <p:nvPr>
            <p:ph type="subTitle" idx="1"/>
          </p:nvPr>
        </p:nvSpPr>
        <p:spPr/>
        <p:txBody>
          <a:bodyPr/>
          <a:lstStyle/>
          <a:p>
            <a:r>
              <a:rPr lang="en-CA" dirty="0"/>
              <a:t>Dr Manju Setia </a:t>
            </a:r>
            <a:r>
              <a:rPr lang="en-CA" dirty="0" err="1"/>
              <a:t>Khowal</a:t>
            </a:r>
            <a:endParaRPr lang="en-CA" dirty="0"/>
          </a:p>
          <a:p>
            <a:r>
              <a:rPr lang="en-CA" dirty="0"/>
              <a:t>RMT, BAMS</a:t>
            </a:r>
          </a:p>
        </p:txBody>
      </p:sp>
    </p:spTree>
    <p:extLst>
      <p:ext uri="{BB962C8B-B14F-4D97-AF65-F5344CB8AC3E}">
        <p14:creationId xmlns:p14="http://schemas.microsoft.com/office/powerpoint/2010/main" val="102479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777B-D517-A1B5-3E43-BD1B32D98C98}"/>
              </a:ext>
            </a:extLst>
          </p:cNvPr>
          <p:cNvSpPr>
            <a:spLocks noGrp="1"/>
          </p:cNvSpPr>
          <p:nvPr>
            <p:ph type="title"/>
          </p:nvPr>
        </p:nvSpPr>
        <p:spPr/>
        <p:txBody>
          <a:bodyPr/>
          <a:lstStyle/>
          <a:p>
            <a:r>
              <a:rPr lang="en-US" b="1" dirty="0"/>
              <a:t>ULTT 1</a:t>
            </a:r>
            <a:endParaRPr lang="en-CA" dirty="0"/>
          </a:p>
        </p:txBody>
      </p:sp>
      <p:sp>
        <p:nvSpPr>
          <p:cNvPr id="3" name="Content Placeholder 2">
            <a:extLst>
              <a:ext uri="{FF2B5EF4-FFF2-40B4-BE49-F238E27FC236}">
                <a16:creationId xmlns:a16="http://schemas.microsoft.com/office/drawing/2014/main" id="{0DA555AB-4125-1B6A-A6D1-77A3697752D0}"/>
              </a:ext>
            </a:extLst>
          </p:cNvPr>
          <p:cNvSpPr>
            <a:spLocks noGrp="1"/>
          </p:cNvSpPr>
          <p:nvPr>
            <p:ph idx="1"/>
          </p:nvPr>
        </p:nvSpPr>
        <p:spPr/>
        <p:txBody>
          <a:bodyPr>
            <a:normAutofit fontScale="92500" lnSpcReduction="20000"/>
          </a:bodyPr>
          <a:lstStyle/>
          <a:p>
            <a:r>
              <a:rPr lang="en-US" b="1" dirty="0"/>
              <a:t>ULTT 1 (Upper Limb Tension Test 1)</a:t>
            </a:r>
            <a:r>
              <a:rPr lang="en-US" dirty="0"/>
              <a:t> is a neurodynamic test mainly used to assess the </a:t>
            </a:r>
            <a:r>
              <a:rPr lang="en-US" b="1" dirty="0"/>
              <a:t>median nerve</a:t>
            </a:r>
            <a:r>
              <a:rPr lang="en-US" dirty="0"/>
              <a:t> and its pathway</a:t>
            </a:r>
          </a:p>
          <a:p>
            <a:pPr marL="0" indent="0">
              <a:buNone/>
            </a:pPr>
            <a:r>
              <a:rPr lang="en-US" b="1" dirty="0"/>
              <a:t>Purpose</a:t>
            </a:r>
          </a:p>
          <a:p>
            <a:r>
              <a:rPr lang="en-US" dirty="0"/>
              <a:t>Evaluate </a:t>
            </a:r>
            <a:r>
              <a:rPr lang="en-US" b="1" dirty="0"/>
              <a:t>neural tension / mobility</a:t>
            </a:r>
            <a:r>
              <a:rPr lang="en-US" dirty="0"/>
              <a:t> </a:t>
            </a:r>
          </a:p>
          <a:p>
            <a:r>
              <a:rPr lang="en-US" dirty="0"/>
              <a:t>Identify </a:t>
            </a:r>
            <a:r>
              <a:rPr lang="en-US" b="1" dirty="0"/>
              <a:t>nerve irritation or compression</a:t>
            </a:r>
            <a:r>
              <a:rPr lang="en-US" dirty="0"/>
              <a:t> </a:t>
            </a:r>
          </a:p>
          <a:p>
            <a:r>
              <a:rPr lang="en-US" dirty="0"/>
              <a:t>Commonly used in: </a:t>
            </a:r>
          </a:p>
          <a:p>
            <a:pPr lvl="1"/>
            <a:r>
              <a:rPr lang="en-US" dirty="0"/>
              <a:t>Cervical radiculopathy </a:t>
            </a:r>
          </a:p>
          <a:p>
            <a:pPr lvl="1"/>
            <a:r>
              <a:rPr lang="en-US" dirty="0"/>
              <a:t>Carpal Tunnel Syndrome </a:t>
            </a:r>
          </a:p>
          <a:p>
            <a:pPr lvl="1"/>
            <a:r>
              <a:rPr lang="en-US" dirty="0"/>
              <a:t>Thoracic outlet issues</a:t>
            </a:r>
          </a:p>
          <a:p>
            <a:endParaRPr lang="en-CA" dirty="0"/>
          </a:p>
        </p:txBody>
      </p:sp>
    </p:spTree>
    <p:extLst>
      <p:ext uri="{BB962C8B-B14F-4D97-AF65-F5344CB8AC3E}">
        <p14:creationId xmlns:p14="http://schemas.microsoft.com/office/powerpoint/2010/main" val="7526265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0E842-F4B3-2A58-1EC2-4602121CCEF7}"/>
              </a:ext>
            </a:extLst>
          </p:cNvPr>
          <p:cNvSpPr>
            <a:spLocks noGrp="1"/>
          </p:cNvSpPr>
          <p:nvPr>
            <p:ph idx="1"/>
          </p:nvPr>
        </p:nvSpPr>
        <p:spPr>
          <a:xfrm>
            <a:off x="4939811" y="723153"/>
            <a:ext cx="3416836" cy="5392482"/>
          </a:xfrm>
        </p:spPr>
        <p:txBody>
          <a:bodyPr anchor="ctr">
            <a:normAutofit lnSpcReduction="10000"/>
          </a:bodyPr>
          <a:lstStyle/>
          <a:p>
            <a:pPr marL="0" indent="0">
              <a:buNone/>
            </a:pPr>
            <a:r>
              <a:rPr lang="en-US" sz="2000" b="1" dirty="0"/>
              <a:t>Patient Position</a:t>
            </a:r>
          </a:p>
          <a:p>
            <a:r>
              <a:rPr lang="en-US" sz="2000" dirty="0"/>
              <a:t>Supine (lying on back) </a:t>
            </a:r>
          </a:p>
          <a:p>
            <a:r>
              <a:rPr lang="en-US" sz="2000" dirty="0"/>
              <a:t>No pillow (cervical spine neutral)</a:t>
            </a:r>
          </a:p>
          <a:p>
            <a:pPr marL="0" indent="0">
              <a:buNone/>
            </a:pPr>
            <a:r>
              <a:rPr lang="en-CA" sz="2000" b="1" dirty="0"/>
              <a:t>Steps </a:t>
            </a:r>
          </a:p>
          <a:p>
            <a:r>
              <a:rPr lang="en-CA" sz="2000" b="1" dirty="0"/>
              <a:t>Scapular depression</a:t>
            </a:r>
            <a:r>
              <a:rPr lang="en-CA" sz="2000" dirty="0"/>
              <a:t> (stabilize shoulder) </a:t>
            </a:r>
          </a:p>
          <a:p>
            <a:r>
              <a:rPr lang="en-CA" sz="2000" b="1" dirty="0"/>
              <a:t>Shoulder abduction</a:t>
            </a:r>
            <a:r>
              <a:rPr lang="en-CA" sz="2000" dirty="0"/>
              <a:t> (~90–110°) </a:t>
            </a:r>
          </a:p>
          <a:p>
            <a:r>
              <a:rPr lang="en-CA" sz="2000" b="1" dirty="0"/>
              <a:t>Forearm supination</a:t>
            </a:r>
            <a:r>
              <a:rPr lang="en-CA" sz="2000" dirty="0"/>
              <a:t> </a:t>
            </a:r>
          </a:p>
          <a:p>
            <a:r>
              <a:rPr lang="en-CA" sz="2000" b="1" dirty="0"/>
              <a:t>Wrist &amp; finger extension</a:t>
            </a:r>
            <a:r>
              <a:rPr lang="en-CA" sz="2000" dirty="0"/>
              <a:t> </a:t>
            </a:r>
          </a:p>
          <a:p>
            <a:r>
              <a:rPr lang="en-CA" sz="2000" b="1" dirty="0"/>
              <a:t>Shoulder external rotation</a:t>
            </a:r>
            <a:r>
              <a:rPr lang="en-CA" sz="2000" dirty="0"/>
              <a:t> </a:t>
            </a:r>
          </a:p>
          <a:p>
            <a:r>
              <a:rPr lang="en-CA" sz="2000" b="1" dirty="0"/>
              <a:t>Elbow extension</a:t>
            </a:r>
            <a:r>
              <a:rPr lang="en-CA" sz="2000" dirty="0"/>
              <a:t> </a:t>
            </a:r>
          </a:p>
          <a:p>
            <a:r>
              <a:rPr lang="en-CA" sz="2000" b="1" dirty="0"/>
              <a:t>Cervical side flexion</a:t>
            </a:r>
            <a:r>
              <a:rPr lang="en-CA" sz="2000" dirty="0"/>
              <a:t> (away/toward for sensitization) </a:t>
            </a:r>
          </a:p>
          <a:p>
            <a:pPr marL="0" indent="0">
              <a:buNone/>
            </a:pPr>
            <a:endParaRPr lang="en-US" sz="1700" dirty="0"/>
          </a:p>
          <a:p>
            <a:endParaRPr lang="en-CA" sz="1700" dirty="0"/>
          </a:p>
        </p:txBody>
      </p:sp>
      <p:pic>
        <p:nvPicPr>
          <p:cNvPr id="1034" name="Picture 10" descr="Upper Limb Tension Test 1 | ULNTA ...">
            <a:extLst>
              <a:ext uri="{FF2B5EF4-FFF2-40B4-BE49-F238E27FC236}">
                <a16:creationId xmlns:a16="http://schemas.microsoft.com/office/drawing/2014/main" id="{B9470428-5102-E809-40EF-30205C6C7D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896" y="1632857"/>
            <a:ext cx="2847975" cy="383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9845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1D2C9-E652-FDC4-185E-F724C70C388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4BB3607D-F5F6-412F-5F0E-8BF1D29912D3}"/>
              </a:ext>
            </a:extLst>
          </p:cNvPr>
          <p:cNvSpPr>
            <a:spLocks noGrp="1"/>
          </p:cNvSpPr>
          <p:nvPr>
            <p:ph idx="1"/>
          </p:nvPr>
        </p:nvSpPr>
        <p:spPr/>
        <p:txBody>
          <a:bodyPr/>
          <a:lstStyle/>
          <a:p>
            <a:r>
              <a:rPr lang="en-US" b="1" dirty="0"/>
              <a:t>Positive Test</a:t>
            </a:r>
          </a:p>
          <a:p>
            <a:r>
              <a:rPr lang="en-US" dirty="0"/>
              <a:t>Reproduction of symptoms: </a:t>
            </a:r>
          </a:p>
          <a:p>
            <a:pPr lvl="1"/>
            <a:r>
              <a:rPr lang="en-US" dirty="0"/>
              <a:t>Pain </a:t>
            </a:r>
          </a:p>
          <a:p>
            <a:pPr lvl="1"/>
            <a:r>
              <a:rPr lang="en-US" dirty="0"/>
              <a:t>Tingling </a:t>
            </a:r>
          </a:p>
          <a:p>
            <a:pPr lvl="1"/>
            <a:r>
              <a:rPr lang="en-US" dirty="0"/>
              <a:t>Numbness along median nerve distribution </a:t>
            </a:r>
          </a:p>
          <a:p>
            <a:r>
              <a:rPr lang="en-US" dirty="0"/>
              <a:t>Symptoms change with </a:t>
            </a:r>
            <a:r>
              <a:rPr lang="en-US" b="1" dirty="0"/>
              <a:t>neck side bending</a:t>
            </a:r>
            <a:r>
              <a:rPr lang="en-US" dirty="0"/>
              <a:t> </a:t>
            </a:r>
          </a:p>
          <a:p>
            <a:pPr lvl="1"/>
            <a:r>
              <a:rPr lang="en-US" dirty="0"/>
              <a:t>↑ symptoms → neural involvement likely</a:t>
            </a:r>
          </a:p>
          <a:p>
            <a:endParaRPr lang="en-CA" dirty="0"/>
          </a:p>
        </p:txBody>
      </p:sp>
    </p:spTree>
    <p:extLst>
      <p:ext uri="{BB962C8B-B14F-4D97-AF65-F5344CB8AC3E}">
        <p14:creationId xmlns:p14="http://schemas.microsoft.com/office/powerpoint/2010/main" val="20446325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D55FE-36BC-3B69-1D70-0CA1DCD2FF48}"/>
              </a:ext>
            </a:extLst>
          </p:cNvPr>
          <p:cNvSpPr>
            <a:spLocks noGrp="1"/>
          </p:cNvSpPr>
          <p:nvPr>
            <p:ph type="title"/>
          </p:nvPr>
        </p:nvSpPr>
        <p:spPr>
          <a:xfrm>
            <a:off x="429369" y="238539"/>
            <a:ext cx="8263890" cy="1434415"/>
          </a:xfrm>
        </p:spPr>
        <p:txBody>
          <a:bodyPr anchor="b">
            <a:normAutofit/>
          </a:bodyPr>
          <a:lstStyle/>
          <a:p>
            <a:r>
              <a:rPr lang="en-CA" sz="4700"/>
              <a:t>ULTT 2</a:t>
            </a:r>
          </a:p>
        </p:txBody>
      </p:sp>
      <p:sp>
        <p:nvSpPr>
          <p:cNvPr id="3" name="Content Placeholder 2">
            <a:extLst>
              <a:ext uri="{FF2B5EF4-FFF2-40B4-BE49-F238E27FC236}">
                <a16:creationId xmlns:a16="http://schemas.microsoft.com/office/drawing/2014/main" id="{650661F2-BA6E-8168-3D9A-DB8247CF5FDD}"/>
              </a:ext>
            </a:extLst>
          </p:cNvPr>
          <p:cNvSpPr>
            <a:spLocks noGrp="1"/>
          </p:cNvSpPr>
          <p:nvPr>
            <p:ph idx="1"/>
          </p:nvPr>
        </p:nvSpPr>
        <p:spPr>
          <a:xfrm>
            <a:off x="429369" y="2071316"/>
            <a:ext cx="5035164" cy="4119172"/>
          </a:xfrm>
        </p:spPr>
        <p:txBody>
          <a:bodyPr anchor="t">
            <a:normAutofit/>
          </a:bodyPr>
          <a:lstStyle/>
          <a:p>
            <a:pPr>
              <a:lnSpc>
                <a:spcPct val="90000"/>
              </a:lnSpc>
            </a:pPr>
            <a:r>
              <a:rPr lang="en-US" sz="1600" b="1"/>
              <a:t>Purpose: </a:t>
            </a:r>
            <a:r>
              <a:rPr lang="en-US" sz="1600"/>
              <a:t>To assess the </a:t>
            </a:r>
            <a:r>
              <a:rPr lang="en-US" sz="1600" b="1"/>
              <a:t>median nerve, Axillary nerve, </a:t>
            </a:r>
            <a:r>
              <a:rPr lang="en-US" sz="1600"/>
              <a:t>Musculocutaneous nerve as the source of the client's painful shoulder or arm 	</a:t>
            </a:r>
          </a:p>
          <a:p>
            <a:pPr marL="0" indent="0">
              <a:lnSpc>
                <a:spcPct val="90000"/>
              </a:lnSpc>
              <a:buNone/>
            </a:pPr>
            <a:r>
              <a:rPr lang="en-CA" sz="1600" b="1"/>
              <a:t>Performing the Test: </a:t>
            </a:r>
          </a:p>
          <a:p>
            <a:pPr>
              <a:lnSpc>
                <a:spcPct val="90000"/>
              </a:lnSpc>
            </a:pPr>
            <a:endParaRPr lang="en-US" sz="1600"/>
          </a:p>
          <a:p>
            <a:pPr>
              <a:lnSpc>
                <a:spcPct val="90000"/>
              </a:lnSpc>
            </a:pPr>
            <a:r>
              <a:rPr lang="en-US" sz="1600"/>
              <a:t>Test Position: The client is in a supine position 	</a:t>
            </a:r>
            <a:endParaRPr lang="en-CA" sz="1600"/>
          </a:p>
          <a:p>
            <a:pPr>
              <a:lnSpc>
                <a:spcPct val="90000"/>
              </a:lnSpc>
            </a:pPr>
            <a:r>
              <a:rPr lang="en-US" sz="1600"/>
              <a:t>- Depress the client's shoulder and abduct the humerus to 10 degrees. - Slowly extend the wrist and fingers. </a:t>
            </a:r>
          </a:p>
          <a:p>
            <a:pPr>
              <a:lnSpc>
                <a:spcPct val="90000"/>
              </a:lnSpc>
            </a:pPr>
            <a:r>
              <a:rPr lang="en-US" sz="1600"/>
              <a:t>- Fully supinate the forearm and extend the elbow. Tissue tightness in the shoulder or elbow, or tingling in the fingers is a normal response. </a:t>
            </a:r>
          </a:p>
          <a:p>
            <a:pPr>
              <a:lnSpc>
                <a:spcPct val="90000"/>
              </a:lnSpc>
            </a:pPr>
            <a:r>
              <a:rPr lang="en-CA" sz="1600"/>
              <a:t>Result: </a:t>
            </a:r>
          </a:p>
          <a:p>
            <a:pPr>
              <a:lnSpc>
                <a:spcPct val="90000"/>
              </a:lnSpc>
            </a:pPr>
            <a:r>
              <a:rPr lang="en-US" sz="1600"/>
              <a:t>- A positive test is reproduction of the client's symptoms. 	</a:t>
            </a:r>
          </a:p>
          <a:p>
            <a:pPr>
              <a:lnSpc>
                <a:spcPct val="90000"/>
              </a:lnSpc>
            </a:pPr>
            <a:endParaRPr lang="en-CA" sz="1600"/>
          </a:p>
        </p:txBody>
      </p:sp>
      <p:pic>
        <p:nvPicPr>
          <p:cNvPr id="2050" name="Picture 2" descr="✔️✔️✔️The Upper Limb Tension Tests ...">
            <a:extLst>
              <a:ext uri="{FF2B5EF4-FFF2-40B4-BE49-F238E27FC236}">
                <a16:creationId xmlns:a16="http://schemas.microsoft.com/office/drawing/2014/main" id="{FDBC4C73-29A4-9572-367F-E22E35C28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242" r="15605" b="2"/>
          <a:stretch>
            <a:fillRect/>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0851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2BF0EA-467A-1CFA-84E3-961B1FFA2AFE}"/>
              </a:ext>
            </a:extLst>
          </p:cNvPr>
          <p:cNvSpPr>
            <a:spLocks noGrp="1"/>
          </p:cNvSpPr>
          <p:nvPr>
            <p:ph type="title"/>
          </p:nvPr>
        </p:nvSpPr>
        <p:spPr>
          <a:xfrm>
            <a:off x="4197375" y="489508"/>
            <a:ext cx="4316172" cy="849435"/>
          </a:xfrm>
        </p:spPr>
        <p:txBody>
          <a:bodyPr anchor="b">
            <a:normAutofit/>
          </a:bodyPr>
          <a:lstStyle/>
          <a:p>
            <a:r>
              <a:rPr lang="en-CA" sz="3500" dirty="0"/>
              <a:t>ULTT 3</a:t>
            </a:r>
          </a:p>
        </p:txBody>
      </p:sp>
      <p:pic>
        <p:nvPicPr>
          <p:cNvPr id="3074" name="Picture 2" descr="✔️✔️✔️The Upper Limb Tension Tests (ULTTs) are also known as Brachial  Plexus Tension or Elvey Test.These tests are designed to put stress on  neurological structures of upper limb. These tests were first">
            <a:extLst>
              <a:ext uri="{FF2B5EF4-FFF2-40B4-BE49-F238E27FC236}">
                <a16:creationId xmlns:a16="http://schemas.microsoft.com/office/drawing/2014/main" id="{93C594D8-AE21-C57B-2B7E-693A9F2D2A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1097" y="1759590"/>
            <a:ext cx="2907124" cy="290712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4D8FEBC-2807-2D6E-49F6-35B1D6A957CF}"/>
              </a:ext>
            </a:extLst>
          </p:cNvPr>
          <p:cNvSpPr>
            <a:spLocks noGrp="1"/>
          </p:cNvSpPr>
          <p:nvPr>
            <p:ph idx="1"/>
          </p:nvPr>
        </p:nvSpPr>
        <p:spPr>
          <a:xfrm>
            <a:off x="4197376" y="1436914"/>
            <a:ext cx="4316172" cy="4166444"/>
          </a:xfrm>
        </p:spPr>
        <p:txBody>
          <a:bodyPr anchor="t">
            <a:normAutofit/>
          </a:bodyPr>
          <a:lstStyle/>
          <a:p>
            <a:pPr marL="0" indent="0">
              <a:buNone/>
            </a:pPr>
            <a:r>
              <a:rPr lang="en-CA" sz="2000" b="1" dirty="0"/>
              <a:t>Test Sequence:</a:t>
            </a:r>
            <a:r>
              <a:rPr lang="en-CA" sz="2000" dirty="0"/>
              <a:t> </a:t>
            </a:r>
            <a:endParaRPr lang="en-CA" sz="2000" b="1" dirty="0"/>
          </a:p>
          <a:p>
            <a:r>
              <a:rPr lang="en-CA" sz="2000" dirty="0"/>
              <a:t>Scapular depression </a:t>
            </a:r>
          </a:p>
          <a:p>
            <a:r>
              <a:rPr lang="en-CA" sz="2000" dirty="0"/>
              <a:t>Shoulder abduction (10–30°) </a:t>
            </a:r>
          </a:p>
          <a:p>
            <a:r>
              <a:rPr lang="en-CA" sz="2000" dirty="0"/>
              <a:t>Elbow extension </a:t>
            </a:r>
          </a:p>
          <a:p>
            <a:r>
              <a:rPr lang="en-CA" sz="2000" dirty="0"/>
              <a:t>Medial (internal) rotation of shoulder </a:t>
            </a:r>
          </a:p>
          <a:p>
            <a:r>
              <a:rPr lang="en-CA" sz="2000" dirty="0"/>
              <a:t>Forearm pronation </a:t>
            </a:r>
          </a:p>
          <a:p>
            <a:r>
              <a:rPr lang="en-CA" sz="2000" dirty="0"/>
              <a:t>Wrist flexion + ulnar deviation </a:t>
            </a:r>
          </a:p>
          <a:p>
            <a:r>
              <a:rPr lang="en-CA" sz="2000" dirty="0"/>
              <a:t>Finger flexion</a:t>
            </a:r>
          </a:p>
          <a:p>
            <a:endParaRPr lang="en-CA" sz="1700" dirty="0"/>
          </a:p>
        </p:txBody>
      </p:sp>
    </p:spTree>
    <p:extLst>
      <p:ext uri="{BB962C8B-B14F-4D97-AF65-F5344CB8AC3E}">
        <p14:creationId xmlns:p14="http://schemas.microsoft.com/office/powerpoint/2010/main" val="21465616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87A-2F8C-FBB6-CBB1-7FD8537F16C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84AE15BB-3EE3-6FDC-415A-030ED0E283C2}"/>
              </a:ext>
            </a:extLst>
          </p:cNvPr>
          <p:cNvSpPr>
            <a:spLocks noGrp="1"/>
          </p:cNvSpPr>
          <p:nvPr>
            <p:ph idx="1"/>
          </p:nvPr>
        </p:nvSpPr>
        <p:spPr/>
        <p:txBody>
          <a:bodyPr>
            <a:normAutofit/>
          </a:bodyPr>
          <a:lstStyle/>
          <a:p>
            <a:r>
              <a:rPr lang="en-US" sz="2200" dirty="0"/>
              <a:t>Add </a:t>
            </a:r>
            <a:r>
              <a:rPr lang="en-US" sz="2200" b="1" dirty="0"/>
              <a:t>contralateral cervical side bending</a:t>
            </a:r>
          </a:p>
          <a:p>
            <a:r>
              <a:rPr lang="en-CA" sz="2200" dirty="0"/>
              <a:t>↑ symptoms → neural involvement</a:t>
            </a:r>
          </a:p>
          <a:p>
            <a:r>
              <a:rPr lang="en-CA" sz="2200" dirty="0"/>
              <a:t>Ipsilateral side bending → ↓ symptoms</a:t>
            </a:r>
          </a:p>
          <a:p>
            <a:r>
              <a:rPr lang="en-US" sz="2200" b="1" dirty="0"/>
              <a:t>Positive Test</a:t>
            </a:r>
          </a:p>
          <a:p>
            <a:r>
              <a:rPr lang="en-US" sz="2200" dirty="0"/>
              <a:t>Reproduction of: </a:t>
            </a:r>
          </a:p>
          <a:p>
            <a:pPr lvl="1"/>
            <a:r>
              <a:rPr lang="en-US" sz="2200" dirty="0"/>
              <a:t>Pain/tingling along: </a:t>
            </a:r>
          </a:p>
          <a:p>
            <a:pPr lvl="2"/>
            <a:r>
              <a:rPr lang="en-US" sz="2200" dirty="0"/>
              <a:t>Lateral arm </a:t>
            </a:r>
          </a:p>
          <a:p>
            <a:pPr lvl="2"/>
            <a:r>
              <a:rPr lang="en-US" sz="2200" dirty="0"/>
              <a:t>Posterior forearm </a:t>
            </a:r>
          </a:p>
          <a:p>
            <a:pPr lvl="2"/>
            <a:r>
              <a:rPr lang="en-US" sz="2200" dirty="0"/>
              <a:t>Dorsum of hand </a:t>
            </a:r>
          </a:p>
          <a:p>
            <a:r>
              <a:rPr lang="en-US" sz="2200" dirty="0"/>
              <a:t>Difference compared to opposite side</a:t>
            </a:r>
          </a:p>
          <a:p>
            <a:pPr marL="0" indent="0">
              <a:buNone/>
            </a:pPr>
            <a:endParaRPr lang="en-CA" dirty="0"/>
          </a:p>
        </p:txBody>
      </p:sp>
    </p:spTree>
    <p:extLst>
      <p:ext uri="{BB962C8B-B14F-4D97-AF65-F5344CB8AC3E}">
        <p14:creationId xmlns:p14="http://schemas.microsoft.com/office/powerpoint/2010/main" val="740577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D490-4C64-8F93-3430-9D1277011B7E}"/>
              </a:ext>
            </a:extLst>
          </p:cNvPr>
          <p:cNvSpPr>
            <a:spLocks noGrp="1"/>
          </p:cNvSpPr>
          <p:nvPr>
            <p:ph type="title"/>
          </p:nvPr>
        </p:nvSpPr>
        <p:spPr/>
        <p:txBody>
          <a:bodyPr/>
          <a:lstStyle/>
          <a:p>
            <a:r>
              <a:rPr lang="en-CA" dirty="0"/>
              <a:t>ULTT 4</a:t>
            </a:r>
          </a:p>
        </p:txBody>
      </p:sp>
      <p:sp>
        <p:nvSpPr>
          <p:cNvPr id="3" name="Content Placeholder 2">
            <a:extLst>
              <a:ext uri="{FF2B5EF4-FFF2-40B4-BE49-F238E27FC236}">
                <a16:creationId xmlns:a16="http://schemas.microsoft.com/office/drawing/2014/main" id="{2730488B-7E59-2AAD-E742-09C052D4ED89}"/>
              </a:ext>
            </a:extLst>
          </p:cNvPr>
          <p:cNvSpPr>
            <a:spLocks noGrp="1"/>
          </p:cNvSpPr>
          <p:nvPr>
            <p:ph idx="1"/>
          </p:nvPr>
        </p:nvSpPr>
        <p:spPr/>
        <p:txBody>
          <a:bodyPr>
            <a:normAutofit lnSpcReduction="10000"/>
          </a:bodyPr>
          <a:lstStyle/>
          <a:p>
            <a:r>
              <a:rPr lang="en-US" dirty="0"/>
              <a:t>The </a:t>
            </a:r>
            <a:r>
              <a:rPr lang="en-US" b="1" dirty="0"/>
              <a:t>ULTT (Upper Limb Tension Test) for the ulnar nerve</a:t>
            </a:r>
            <a:r>
              <a:rPr lang="en-US" dirty="0"/>
              <a:t>—often called </a:t>
            </a:r>
            <a:r>
              <a:rPr lang="en-US" b="1" dirty="0"/>
              <a:t>ULTT 4</a:t>
            </a:r>
            <a:r>
              <a:rPr lang="en-US" dirty="0"/>
              <a:t> or the </a:t>
            </a:r>
            <a:r>
              <a:rPr lang="en-US" b="1" dirty="0"/>
              <a:t>ulnar nerve bias test</a:t>
            </a:r>
          </a:p>
          <a:p>
            <a:r>
              <a:rPr lang="en-CA" b="1" dirty="0"/>
              <a:t>Purpose</a:t>
            </a:r>
          </a:p>
          <a:p>
            <a:r>
              <a:rPr lang="en-CA" dirty="0"/>
              <a:t>To evaluate </a:t>
            </a:r>
            <a:r>
              <a:rPr lang="en-CA" b="1" dirty="0"/>
              <a:t>neural tension </a:t>
            </a:r>
            <a:r>
              <a:rPr lang="en-CA" dirty="0"/>
              <a:t>of the </a:t>
            </a:r>
            <a:r>
              <a:rPr lang="en-CA" b="1" dirty="0"/>
              <a:t>ulnar nerve</a:t>
            </a:r>
            <a:r>
              <a:rPr lang="en-CA" dirty="0"/>
              <a:t> </a:t>
            </a:r>
          </a:p>
          <a:p>
            <a:r>
              <a:rPr lang="en-CA" dirty="0"/>
              <a:t>Helps in conditions like: </a:t>
            </a:r>
          </a:p>
          <a:p>
            <a:pPr lvl="1"/>
            <a:r>
              <a:rPr lang="en-CA" dirty="0"/>
              <a:t>Cubital tunnel syndrome </a:t>
            </a:r>
          </a:p>
          <a:p>
            <a:pPr lvl="1"/>
            <a:r>
              <a:rPr lang="en-CA" dirty="0"/>
              <a:t>Ulnar nerve entrapment </a:t>
            </a:r>
          </a:p>
          <a:p>
            <a:pPr lvl="1"/>
            <a:r>
              <a:rPr lang="en-CA" dirty="0"/>
              <a:t>Cervical radiculopathy (C8–T1)</a:t>
            </a:r>
          </a:p>
          <a:p>
            <a:endParaRPr lang="en-CA" dirty="0"/>
          </a:p>
        </p:txBody>
      </p:sp>
    </p:spTree>
    <p:extLst>
      <p:ext uri="{BB962C8B-B14F-4D97-AF65-F5344CB8AC3E}">
        <p14:creationId xmlns:p14="http://schemas.microsoft.com/office/powerpoint/2010/main" val="22172777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58845-0031-EB1D-630D-1382639A5A3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92822260-22F1-5F1F-DE0D-437F8C3921A0}"/>
              </a:ext>
            </a:extLst>
          </p:cNvPr>
          <p:cNvSpPr>
            <a:spLocks noGrp="1"/>
          </p:cNvSpPr>
          <p:nvPr>
            <p:ph idx="1"/>
          </p:nvPr>
        </p:nvSpPr>
        <p:spPr/>
        <p:txBody>
          <a:bodyPr/>
          <a:lstStyle/>
          <a:p>
            <a:r>
              <a:rPr lang="en-US" b="1" dirty="0"/>
              <a:t>Patient Position</a:t>
            </a:r>
          </a:p>
          <a:p>
            <a:r>
              <a:rPr lang="en-US" dirty="0"/>
              <a:t>Supine (lying on back) </a:t>
            </a:r>
          </a:p>
          <a:p>
            <a:r>
              <a:rPr lang="en-US" dirty="0"/>
              <a:t>No pillow or minimal support under head </a:t>
            </a:r>
          </a:p>
          <a:p>
            <a:r>
              <a:rPr lang="en-US" dirty="0"/>
              <a:t>Arms relaxed initially</a:t>
            </a:r>
          </a:p>
          <a:p>
            <a:pPr marL="0" indent="0">
              <a:buNone/>
            </a:pPr>
            <a:endParaRPr lang="en-CA" dirty="0"/>
          </a:p>
        </p:txBody>
      </p:sp>
    </p:spTree>
    <p:extLst>
      <p:ext uri="{BB962C8B-B14F-4D97-AF65-F5344CB8AC3E}">
        <p14:creationId xmlns:p14="http://schemas.microsoft.com/office/powerpoint/2010/main" val="1117347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A1BC434-026C-3249-776F-73A0B17FF8E9}"/>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a:lnSpc>
                <a:spcPct val="90000"/>
              </a:lnSpc>
            </a:pPr>
            <a:r>
              <a:rPr lang="en-US" sz="2800" kern="1200" dirty="0">
                <a:solidFill>
                  <a:schemeClr val="bg1"/>
                </a:solidFill>
                <a:latin typeface="+mj-lt"/>
                <a:ea typeface="+mj-ea"/>
                <a:cs typeface="+mj-cs"/>
              </a:rPr>
              <a:t>Costoclavicular: SOT</a:t>
            </a:r>
          </a:p>
        </p:txBody>
      </p:sp>
      <p:pic>
        <p:nvPicPr>
          <p:cNvPr id="5" name="Content Placeholder 4">
            <a:extLst>
              <a:ext uri="{FF2B5EF4-FFF2-40B4-BE49-F238E27FC236}">
                <a16:creationId xmlns:a16="http://schemas.microsoft.com/office/drawing/2014/main" id="{3A90A8E1-59CE-3A49-EDA6-250EAFF3A87F}"/>
              </a:ext>
            </a:extLst>
          </p:cNvPr>
          <p:cNvPicPr>
            <a:picLocks noGrp="1" noChangeAspect="1"/>
          </p:cNvPicPr>
          <p:nvPr>
            <p:ph idx="1"/>
          </p:nvPr>
        </p:nvPicPr>
        <p:blipFill>
          <a:blip r:embed="rId2"/>
          <a:stretch>
            <a:fillRect/>
          </a:stretch>
        </p:blipFill>
        <p:spPr>
          <a:xfrm>
            <a:off x="482600" y="1950309"/>
            <a:ext cx="8178799" cy="3844035"/>
          </a:xfrm>
          <a:prstGeom prst="rect">
            <a:avLst/>
          </a:prstGeom>
        </p:spPr>
      </p:pic>
    </p:spTree>
    <p:extLst>
      <p:ext uri="{BB962C8B-B14F-4D97-AF65-F5344CB8AC3E}">
        <p14:creationId xmlns:p14="http://schemas.microsoft.com/office/powerpoint/2010/main" val="2250014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5">
            <a:extLst>
              <a:ext uri="{FF2B5EF4-FFF2-40B4-BE49-F238E27FC236}">
                <a16:creationId xmlns:a16="http://schemas.microsoft.com/office/drawing/2014/main" id="{29D85EC6-7C00-F4DE-2BE2-082E1A82A41A}"/>
              </a:ext>
            </a:extLst>
          </p:cNvPr>
          <p:cNvSpPr>
            <a:spLocks noGrp="1"/>
          </p:cNvSpPr>
          <p:nvPr>
            <p:ph type="title"/>
          </p:nvPr>
        </p:nvSpPr>
        <p:spPr>
          <a:xfrm>
            <a:off x="417399" y="643467"/>
            <a:ext cx="8408193" cy="744836"/>
          </a:xfrm>
        </p:spPr>
        <p:txBody>
          <a:bodyPr>
            <a:normAutofit/>
          </a:bodyPr>
          <a:lstStyle/>
          <a:p>
            <a:r>
              <a:rPr lang="en-CA" sz="2800" dirty="0">
                <a:solidFill>
                  <a:schemeClr val="bg1"/>
                </a:solidFill>
              </a:rPr>
              <a:t>Anterior Scalene Syndrome: SOT</a:t>
            </a:r>
          </a:p>
        </p:txBody>
      </p:sp>
      <p:pic>
        <p:nvPicPr>
          <p:cNvPr id="5" name="Picture 4">
            <a:extLst>
              <a:ext uri="{FF2B5EF4-FFF2-40B4-BE49-F238E27FC236}">
                <a16:creationId xmlns:a16="http://schemas.microsoft.com/office/drawing/2014/main" id="{D152BE01-F3AC-051D-F53A-A053C4C7F5A8}"/>
              </a:ext>
            </a:extLst>
          </p:cNvPr>
          <p:cNvPicPr>
            <a:picLocks noChangeAspect="1"/>
          </p:cNvPicPr>
          <p:nvPr/>
        </p:nvPicPr>
        <p:blipFill>
          <a:blip r:embed="rId2"/>
          <a:stretch>
            <a:fillRect/>
          </a:stretch>
        </p:blipFill>
        <p:spPr>
          <a:xfrm>
            <a:off x="482600" y="2308132"/>
            <a:ext cx="8178799" cy="3128389"/>
          </a:xfrm>
          <a:prstGeom prst="rect">
            <a:avLst/>
          </a:prstGeom>
        </p:spPr>
      </p:pic>
    </p:spTree>
    <p:extLst>
      <p:ext uri="{BB962C8B-B14F-4D97-AF65-F5344CB8AC3E}">
        <p14:creationId xmlns:p14="http://schemas.microsoft.com/office/powerpoint/2010/main" val="1342729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9E2E237-9F3E-3829-4F6B-809EC42FC607}"/>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a:lnSpc>
                <a:spcPct val="90000"/>
              </a:lnSpc>
            </a:pPr>
            <a:r>
              <a:rPr lang="en-US" sz="2800" kern="1200">
                <a:solidFill>
                  <a:schemeClr val="bg1"/>
                </a:solidFill>
                <a:latin typeface="+mj-lt"/>
                <a:ea typeface="+mj-ea"/>
                <a:cs typeface="+mj-cs"/>
              </a:rPr>
              <a:t>Pectoralis Minor Syndrome: SOT</a:t>
            </a:r>
          </a:p>
        </p:txBody>
      </p:sp>
      <p:pic>
        <p:nvPicPr>
          <p:cNvPr id="5" name="Picture 4">
            <a:extLst>
              <a:ext uri="{FF2B5EF4-FFF2-40B4-BE49-F238E27FC236}">
                <a16:creationId xmlns:a16="http://schemas.microsoft.com/office/drawing/2014/main" id="{81DDBD45-6725-79A6-A92C-5F448C39C55A}"/>
              </a:ext>
            </a:extLst>
          </p:cNvPr>
          <p:cNvPicPr>
            <a:picLocks noChangeAspect="1"/>
          </p:cNvPicPr>
          <p:nvPr/>
        </p:nvPicPr>
        <p:blipFill>
          <a:blip r:embed="rId2"/>
          <a:stretch>
            <a:fillRect/>
          </a:stretch>
        </p:blipFill>
        <p:spPr>
          <a:xfrm>
            <a:off x="894846" y="1675227"/>
            <a:ext cx="7354307" cy="4394199"/>
          </a:xfrm>
          <a:prstGeom prst="rect">
            <a:avLst/>
          </a:prstGeom>
        </p:spPr>
      </p:pic>
    </p:spTree>
    <p:extLst>
      <p:ext uri="{BB962C8B-B14F-4D97-AF65-F5344CB8AC3E}">
        <p14:creationId xmlns:p14="http://schemas.microsoft.com/office/powerpoint/2010/main" val="2614649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EC0CF5E-FAEF-A3BD-DF79-5E27892ED66B}"/>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a:lnSpc>
                <a:spcPct val="90000"/>
              </a:lnSpc>
            </a:pPr>
            <a:r>
              <a:rPr lang="en-US" sz="2800" kern="1200" dirty="0">
                <a:solidFill>
                  <a:schemeClr val="bg1"/>
                </a:solidFill>
                <a:latin typeface="+mj-lt"/>
                <a:ea typeface="+mj-ea"/>
                <a:cs typeface="+mj-cs"/>
              </a:rPr>
              <a:t>TOS</a:t>
            </a:r>
          </a:p>
        </p:txBody>
      </p:sp>
      <p:pic>
        <p:nvPicPr>
          <p:cNvPr id="5" name="Picture 4">
            <a:extLst>
              <a:ext uri="{FF2B5EF4-FFF2-40B4-BE49-F238E27FC236}">
                <a16:creationId xmlns:a16="http://schemas.microsoft.com/office/drawing/2014/main" id="{14117FC4-0007-4F35-19BD-7C173750FBD9}"/>
              </a:ext>
            </a:extLst>
          </p:cNvPr>
          <p:cNvPicPr>
            <a:picLocks noChangeAspect="1"/>
          </p:cNvPicPr>
          <p:nvPr/>
        </p:nvPicPr>
        <p:blipFill>
          <a:blip r:embed="rId2"/>
          <a:stretch>
            <a:fillRect/>
          </a:stretch>
        </p:blipFill>
        <p:spPr>
          <a:xfrm>
            <a:off x="482600" y="1817404"/>
            <a:ext cx="8178799" cy="4109845"/>
          </a:xfrm>
          <a:prstGeom prst="rect">
            <a:avLst/>
          </a:prstGeom>
        </p:spPr>
      </p:pic>
    </p:spTree>
    <p:extLst>
      <p:ext uri="{BB962C8B-B14F-4D97-AF65-F5344CB8AC3E}">
        <p14:creationId xmlns:p14="http://schemas.microsoft.com/office/powerpoint/2010/main" val="2834593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516</TotalTime>
  <Words>2212</Words>
  <Application>Microsoft Office PowerPoint</Application>
  <PresentationFormat>On-screen Show (4:3)</PresentationFormat>
  <Paragraphs>457</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Arial</vt:lpstr>
      <vt:lpstr>Calibri</vt:lpstr>
      <vt:lpstr>Office Theme</vt:lpstr>
      <vt:lpstr>Upper Limb SOT &amp; Dupuytren’s Contracture</vt:lpstr>
      <vt:lpstr>PowerPoint Presentation</vt:lpstr>
      <vt:lpstr>Supraspinatus pathology</vt:lpstr>
      <vt:lpstr>PowerPoint Presentation</vt:lpstr>
      <vt:lpstr>PowerPoint Presentation</vt:lpstr>
      <vt:lpstr>PowerPoint Presentation</vt:lpstr>
      <vt:lpstr>Painful Arc Test  </vt:lpstr>
      <vt:lpstr>PowerPoint Presentation</vt:lpstr>
      <vt:lpstr>Hawkins–Kennedy Test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Medial Epicondylitis (Golfer’s Elbow)</vt:lpstr>
      <vt:lpstr>Muscles Involved (Medial)</vt:lpstr>
      <vt:lpstr>Signs &amp; Symptoms (Medial)</vt:lpstr>
      <vt:lpstr>Reverse Cozen’s Test (for Medial Epicondylitis)</vt:lpstr>
      <vt:lpstr>Reverse Mill’s Test (Passive Stretch Test for Medial Epicondylitis)</vt:lpstr>
      <vt:lpstr>SOT-Golfer’s Elbow </vt:lpstr>
      <vt:lpstr>Lateral Epicondylitis (Tennis Elbow)</vt:lpstr>
      <vt:lpstr>Muscles Involved (Lateral)</vt:lpstr>
      <vt:lpstr>Signs &amp; Symptoms (Lateral)</vt:lpstr>
      <vt:lpstr>Special Tests (Lateral)</vt:lpstr>
      <vt:lpstr>Cozen’s Test</vt:lpstr>
      <vt:lpstr>Mill’s Test</vt:lpstr>
      <vt:lpstr>Maudsley’s Test (Middle Finger Test)</vt:lpstr>
      <vt:lpstr>SOT- Tennis Elbow</vt:lpstr>
      <vt:lpstr> Treatment</vt:lpstr>
      <vt:lpstr>Home Care</vt:lpstr>
      <vt:lpstr>Varus &amp; Valgus Stress Tests</vt:lpstr>
      <vt:lpstr>PowerPoint Presentation</vt:lpstr>
      <vt:lpstr>PowerPoint Presentation</vt:lpstr>
      <vt:lpstr>PowerPoint Presentation</vt:lpstr>
      <vt:lpstr>Dupuytren’s Contracture</vt:lpstr>
      <vt:lpstr>Anatomy</vt:lpstr>
      <vt:lpstr>PowerPoint Presentation</vt:lpstr>
      <vt:lpstr>Etiology</vt:lpstr>
      <vt:lpstr>Pathophysiology</vt:lpstr>
      <vt:lpstr>Symptoms</vt:lpstr>
      <vt:lpstr>Functional Limits</vt:lpstr>
      <vt:lpstr>Assessment </vt:lpstr>
      <vt:lpstr>Treatment Goals</vt:lpstr>
      <vt:lpstr>Treatment Plan</vt:lpstr>
      <vt:lpstr>ROM Techniques</vt:lpstr>
      <vt:lpstr>PowerPoint Presentation</vt:lpstr>
      <vt:lpstr>Key Points</vt:lpstr>
      <vt:lpstr>DeQuervain's tenosynovitis</vt:lpstr>
      <vt:lpstr>PowerPoint Presentation</vt:lpstr>
      <vt:lpstr>PowerPoint Presentation</vt:lpstr>
      <vt:lpstr>Finkelstein’s Test:DeQuervain's tenosynovitis </vt:lpstr>
      <vt:lpstr>PowerPoint Presentation</vt:lpstr>
      <vt:lpstr>Thoracic Outlet Syndrome (TOS)</vt:lpstr>
      <vt:lpstr>ULTT 1</vt:lpstr>
      <vt:lpstr>PowerPoint Presentation</vt:lpstr>
      <vt:lpstr>PowerPoint Presentation</vt:lpstr>
      <vt:lpstr>ULTT 2</vt:lpstr>
      <vt:lpstr>ULTT 3</vt:lpstr>
      <vt:lpstr>PowerPoint Presentation</vt:lpstr>
      <vt:lpstr>ULTT 4</vt:lpstr>
      <vt:lpstr>PowerPoint Presentation</vt:lpstr>
      <vt:lpstr>Costoclavicular: SOT</vt:lpstr>
      <vt:lpstr>Anterior Scalene Syndrome: SOT</vt:lpstr>
      <vt:lpstr>Pectoralis Minor Syndrome: SOT</vt:lpstr>
      <vt:lpstr>TOS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User</cp:lastModifiedBy>
  <cp:revision>22</cp:revision>
  <dcterms:created xsi:type="dcterms:W3CDTF">2013-01-27T09:14:16Z</dcterms:created>
  <dcterms:modified xsi:type="dcterms:W3CDTF">2026-04-21T20:29:14Z</dcterms:modified>
  <cp:category/>
</cp:coreProperties>
</file>