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1" r:id="rId7"/>
    <p:sldId id="282" r:id="rId8"/>
    <p:sldId id="271" r:id="rId9"/>
    <p:sldId id="272" r:id="rId10"/>
    <p:sldId id="273" r:id="rId11"/>
    <p:sldId id="274" r:id="rId12"/>
    <p:sldId id="276" r:id="rId13"/>
    <p:sldId id="277" r:id="rId14"/>
    <p:sldId id="278" r:id="rId15"/>
    <p:sldId id="279" r:id="rId16"/>
    <p:sldId id="275" r:id="rId17"/>
    <p:sldId id="28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84" r:id="rId29"/>
    <p:sldId id="285" r:id="rId30"/>
    <p:sldId id="286" r:id="rId31"/>
    <p:sldId id="287" r:id="rId32"/>
    <p:sldId id="288" r:id="rId33"/>
    <p:sldId id="28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023" autoAdjust="0"/>
  </p:normalViewPr>
  <p:slideViewPr>
    <p:cSldViewPr snapToGrid="0">
      <p:cViewPr varScale="1">
        <p:scale>
          <a:sx n="58" d="100"/>
          <a:sy n="58" d="100"/>
        </p:scale>
        <p:origin x="9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2A97-31E2-450A-DE2B-BA4D8EE4E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E65EB-1726-CA38-9FA9-43E3A95BF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FFACC-7FE3-428C-76AA-83A5F478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B5807-8829-A324-F39C-4FD26F4A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76295-5DB3-BED8-82B8-2BA6284C7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357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4AE0C-7E12-7A03-AB62-0ACCBE0E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CAAE4-B39D-7CB8-FCE4-8737708C3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2E337-2185-A353-14FC-D14EF8228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E94C-7EFB-5783-CA3A-B3A77C78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F7CEB-16A2-405D-4FBD-059840D11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4595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6D64-3410-18A3-9A2C-078170DC5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74A65-1DCA-A23A-1BF9-98A2C0605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D29BF-B654-1A8F-0CEE-4A8D0192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BBB5C-4D42-0952-3268-1AAAB171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A7A94-7373-7BC3-6BAE-18FBC250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3587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26B8-70CE-C69F-5BE8-DDA53D55A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0EA5E-4AA6-534A-EB57-68654E408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C95FC-5CDA-DBC8-7832-0E5451868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B6FA8-9D76-643D-1CDC-1199E8D4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BFC11-B5F5-F0BF-96A7-D7EA6FB7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9A7AE-DE96-C667-A56E-C1FBC502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714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514C-7DC3-6235-C304-3623488F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C051C-CAB5-DB35-539D-902FB8506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07FFE-DE68-8683-E5DA-B1266DF9E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C82F25-4CE2-3BDD-21EB-512A57334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298852-CD80-034C-77E2-802580BFEB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547B2A-4FEA-6CA9-711D-08FA99E0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CCD08B-937F-3B0C-611F-2F5BD478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77903A-12CB-E7AC-A375-09356F119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9579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941B-C52B-CEE7-47DA-DBEE377A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C1C53-4FF5-AB15-BE6E-5AEF536A8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CD5BF-059D-9F6E-67E6-AA310F2B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963765-A8C4-218C-2D8B-1375A87B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896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0E299B-52CD-6611-BA53-FA011286A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6100B8-C5EF-3B0B-B8B8-A18CC4CC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21141-1E80-BDE5-7B6E-AF08A4908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025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C85F-A38F-DEE9-83E9-081C91E19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02765-FA4A-CE97-624C-755000511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E3FC6-22BD-E11D-EE6F-0F3930125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933F4-1F5A-94E8-CE22-7367E9326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7EA9E-9AE4-6489-C54F-9DDFE118F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32C0E-7C3B-622B-36BC-A59B1CF3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2502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B2DB-5A27-CF7D-5034-916667A29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5196F2-E6F9-D4EB-421B-B69DB6439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19887-421F-0D1B-39C4-A2DAC8B42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D02FFC-BA54-A2CE-C45F-937A390CA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4691D-49B2-1187-A106-EA5E18988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506B6-F6A4-9816-2E35-D980CF9F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430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011D9-33F1-884F-242D-49C1963C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6D9A6-88A6-E56F-8134-FEED858D0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A29F8-45A1-FE39-54A6-1F7EA0168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0A188-08D3-BCCB-EAEC-B100716CA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06790-A569-77CC-27A2-AB35BBB3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550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9F286B-1A49-13FC-AE2A-DD8B65C4E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F7CB1B-FEA0-2AD5-B7E8-92AB4A2AF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313FD-E1DC-7808-4887-75FAE344F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2A250-7322-5B88-68C7-195535709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B4BC8-2C16-9F23-1924-0898EE3B8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105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63D59-C591-94B9-96BA-140718BA1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70EC1-78D3-2D3E-9960-F395024CA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DF051-D4C7-CAE6-1F4F-08177E9D3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8ABCBD-6863-4BCC-9E62-18D6902826CD}" type="datetimeFigureOut">
              <a:rPr lang="en-CA" smtClean="0"/>
              <a:t>2026-03-26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3F4DD-8363-FF1D-B28D-43ED0A2BC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B3E83-4406-50BD-9A81-CF8416B2B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F50320-5202-4B88-95A3-0C42E9FF7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958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57DD1-71DC-DCE2-6DED-D2AD5BE98D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Ulnar Nerve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E35891-2B80-1A99-9990-9B187ABA8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Manju Setia</a:t>
            </a:r>
          </a:p>
          <a:p>
            <a:r>
              <a:rPr lang="en-US" dirty="0"/>
              <a:t>RMT, BAMS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4517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4C169-2EBF-8FFC-72C6-4B8EA0E26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E7AC417-4543-9360-DCA0-204710BA0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568475"/>
            <a:ext cx="10428514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ulnar nerve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arises from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medial cord of the brachial plexus (C8–T1)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 is responsible for: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Fine motor control of the hand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Sensation to medial 1½ fingers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Highly vulnerable at: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Elbow (cubital tunnel)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Wrist (Guyon’s canal)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29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FAD6D-445A-319E-AB50-E50385479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Anatomy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79D59-3D31-0185-9913-81D350D5F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b="1" dirty="0"/>
              <a:t>Course of Ulnar Nerve</a:t>
            </a:r>
          </a:p>
          <a:p>
            <a:r>
              <a:rPr lang="en-CA" dirty="0"/>
              <a:t>Origin: Medial cord (C8–T1) </a:t>
            </a:r>
          </a:p>
          <a:p>
            <a:r>
              <a:rPr lang="en-CA" dirty="0"/>
              <a:t>Travels: </a:t>
            </a:r>
          </a:p>
          <a:p>
            <a:pPr lvl="1"/>
            <a:r>
              <a:rPr lang="en-CA" sz="2800" dirty="0"/>
              <a:t>Medial arm → posterior to medial epicondyle </a:t>
            </a:r>
          </a:p>
          <a:p>
            <a:pPr lvl="1"/>
            <a:r>
              <a:rPr lang="en-CA" sz="2800" dirty="0"/>
              <a:t>Through </a:t>
            </a:r>
            <a:r>
              <a:rPr lang="en-CA" sz="2800" b="1" dirty="0"/>
              <a:t>cubital tunnel</a:t>
            </a:r>
            <a:r>
              <a:rPr lang="en-CA" sz="2800" dirty="0"/>
              <a:t> </a:t>
            </a:r>
          </a:p>
          <a:p>
            <a:pPr lvl="1"/>
            <a:r>
              <a:rPr lang="en-CA" sz="2800" dirty="0"/>
              <a:t>Enters forearm → passes into hand via </a:t>
            </a:r>
            <a:r>
              <a:rPr lang="en-CA" sz="2800" b="1" dirty="0"/>
              <a:t>Guyon’s canal</a:t>
            </a:r>
            <a:endParaRPr lang="en-CA" sz="2800" dirty="0"/>
          </a:p>
          <a:p>
            <a:pPr marL="0" indent="0">
              <a:buNone/>
            </a:pPr>
            <a:r>
              <a:rPr lang="en-CA" b="1" u="sng" dirty="0"/>
              <a:t>Guyon’s canal:</a:t>
            </a:r>
            <a:r>
              <a:rPr lang="en-US" u="sng" dirty="0"/>
              <a:t> </a:t>
            </a:r>
            <a:r>
              <a:rPr lang="en-US" dirty="0"/>
              <a:t>At the wrist, the ulnar nerve travels over the flexor retinaculum (carpal tunnel), between the pisiform, and the hook of the hamate bone and beneath the volar carpal ligament </a:t>
            </a:r>
            <a:r>
              <a:rPr lang="en-US" dirty="0" err="1"/>
              <a:t>andthe</a:t>
            </a:r>
            <a:r>
              <a:rPr lang="en-US" dirty="0"/>
              <a:t> palmaris brevis muscle.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This passage is also called Guyon's canal or the ulnar tunnel; it is another site for compression of the nerve.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3480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EAE48C4B-3A90-42C3-BA00-6092B4771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D5A0C-2C5E-E506-CA28-F4EE381EE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endParaRPr lang="en-CA" sz="5400"/>
          </a:p>
        </p:txBody>
      </p:sp>
      <p:pic>
        <p:nvPicPr>
          <p:cNvPr id="1026" name="Picture 2" descr="Guyon Canal Syndrome - Physiopedia">
            <a:extLst>
              <a:ext uri="{FF2B5EF4-FFF2-40B4-BE49-F238E27FC236}">
                <a16:creationId xmlns:a16="http://schemas.microsoft.com/office/drawing/2014/main" id="{921E1FE6-070C-31FE-62E3-71FDCD793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5" b="-1"/>
          <a:stretch>
            <a:fillRect/>
          </a:stretch>
        </p:blipFill>
        <p:spPr bwMode="auto">
          <a:xfrm>
            <a:off x="20" y="10"/>
            <a:ext cx="4041316" cy="4193753"/>
          </a:xfrm>
          <a:custGeom>
            <a:avLst/>
            <a:gdLst/>
            <a:ahLst/>
            <a:cxnLst/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sketch line">
            <a:extLst>
              <a:ext uri="{FF2B5EF4-FFF2-40B4-BE49-F238E27FC236}">
                <a16:creationId xmlns:a16="http://schemas.microsoft.com/office/drawing/2014/main" id="{F919E280-CA27-4214-97E6-294E0C3BC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46318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Cubital tunnel syndrome - Wikipedia">
            <a:extLst>
              <a:ext uri="{FF2B5EF4-FFF2-40B4-BE49-F238E27FC236}">
                <a16:creationId xmlns:a16="http://schemas.microsoft.com/office/drawing/2014/main" id="{A2C62DF5-8F5B-6F51-43B4-8F986E57A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" r="7710" b="-2"/>
          <a:stretch>
            <a:fillRect/>
          </a:stretch>
        </p:blipFill>
        <p:spPr bwMode="auto">
          <a:xfrm>
            <a:off x="1" y="4267200"/>
            <a:ext cx="4051081" cy="2590800"/>
          </a:xfrm>
          <a:custGeom>
            <a:avLst/>
            <a:gdLst/>
            <a:ahLst/>
            <a:cxnLst/>
            <a:rect l="l" t="t" r="r" b="b"/>
            <a:pathLst>
              <a:path w="4051081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cubicBezTo>
                  <a:pt x="4042100" y="1477465"/>
                  <a:pt x="4059584" y="1566941"/>
                  <a:pt x="4046914" y="1661622"/>
                </a:cubicBezTo>
                <a:cubicBezTo>
                  <a:pt x="4039566" y="1720003"/>
                  <a:pt x="4037919" y="177965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93876-71F6-F13B-FDA7-1E047255C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/>
              <a:t>At Guyon’s Canal, the ulnar nerve divides into superficial and deep divisions. </a:t>
            </a:r>
          </a:p>
          <a:p>
            <a:r>
              <a:rPr lang="en-US" sz="2200"/>
              <a:t>The superficial branch is primarily sensory and the deep branch is primarily motor.</a:t>
            </a:r>
          </a:p>
          <a:p>
            <a:endParaRPr lang="en-CA" sz="2200"/>
          </a:p>
        </p:txBody>
      </p:sp>
    </p:spTree>
    <p:extLst>
      <p:ext uri="{BB962C8B-B14F-4D97-AF65-F5344CB8AC3E}">
        <p14:creationId xmlns:p14="http://schemas.microsoft.com/office/powerpoint/2010/main" val="154307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C251-D65D-745E-071F-74A456A64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Muscles Innervated by the Ulnar Nerve</a:t>
            </a:r>
            <a:br>
              <a:rPr lang="en-US" b="1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E5953-8A7F-D7E2-B2EB-9456FC8DC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CA" b="1" dirty="0"/>
              <a:t> Motor </a:t>
            </a:r>
            <a:r>
              <a:rPr lang="en-CA" b="1" dirty="0" err="1"/>
              <a:t>supply:Forearm</a:t>
            </a:r>
            <a:r>
              <a:rPr lang="en-CA" b="1" dirty="0"/>
              <a:t>:</a:t>
            </a:r>
          </a:p>
          <a:p>
            <a:r>
              <a:rPr lang="en-CA" dirty="0"/>
              <a:t>Flexor carpi </a:t>
            </a:r>
            <a:r>
              <a:rPr lang="en-CA" dirty="0" err="1"/>
              <a:t>ulnaris</a:t>
            </a:r>
            <a:endParaRPr lang="en-CA" dirty="0"/>
          </a:p>
          <a:p>
            <a:r>
              <a:rPr lang="en-US" dirty="0"/>
              <a:t>flexor digitorum </a:t>
            </a:r>
            <a:r>
              <a:rPr lang="en-US" dirty="0" err="1"/>
              <a:t>profundus</a:t>
            </a:r>
            <a:r>
              <a:rPr lang="en-US" dirty="0"/>
              <a:t> (ulnar &amp; medial half) innervation is shared with the median</a:t>
            </a:r>
          </a:p>
          <a:p>
            <a:pPr marL="0" indent="0">
              <a:buNone/>
            </a:pPr>
            <a:r>
              <a:rPr lang="en-CA" dirty="0"/>
              <a:t>     nerve</a:t>
            </a:r>
          </a:p>
          <a:p>
            <a:pPr marL="0" indent="0">
              <a:buNone/>
            </a:pPr>
            <a:r>
              <a:rPr lang="en-CA" b="1" dirty="0"/>
              <a:t>Hypothenar muscles:</a:t>
            </a:r>
          </a:p>
          <a:p>
            <a:r>
              <a:rPr lang="en-CA" dirty="0"/>
              <a:t> Abductor digiti </a:t>
            </a:r>
            <a:r>
              <a:rPr lang="en-CA" dirty="0" err="1"/>
              <a:t>minimi</a:t>
            </a:r>
            <a:endParaRPr lang="en-CA" dirty="0"/>
          </a:p>
          <a:p>
            <a:r>
              <a:rPr lang="en-CA" dirty="0"/>
              <a:t> Flexor digiti </a:t>
            </a:r>
            <a:r>
              <a:rPr lang="en-CA" dirty="0" err="1"/>
              <a:t>minimi</a:t>
            </a:r>
            <a:endParaRPr lang="en-CA" dirty="0"/>
          </a:p>
          <a:p>
            <a:r>
              <a:rPr lang="en-CA" dirty="0"/>
              <a:t> </a:t>
            </a:r>
            <a:r>
              <a:rPr lang="en-CA" dirty="0" err="1"/>
              <a:t>Opponens</a:t>
            </a:r>
            <a:r>
              <a:rPr lang="en-CA" dirty="0"/>
              <a:t> digiti </a:t>
            </a:r>
            <a:r>
              <a:rPr lang="en-CA" dirty="0" err="1"/>
              <a:t>minimi</a:t>
            </a:r>
            <a:endParaRPr lang="en-CA" dirty="0"/>
          </a:p>
          <a:p>
            <a:pPr marL="0" indent="0">
              <a:buNone/>
            </a:pPr>
            <a:r>
              <a:rPr lang="en-US" b="1" dirty="0"/>
              <a:t>Third and fourth lumbricals</a:t>
            </a:r>
          </a:p>
          <a:p>
            <a:pPr marL="0" indent="0">
              <a:buNone/>
            </a:pPr>
            <a:r>
              <a:rPr lang="pt-BR" b="1" dirty="0"/>
              <a:t> palmar and dorsal interossei</a:t>
            </a:r>
          </a:p>
          <a:p>
            <a:pPr marL="0" indent="0">
              <a:buNone/>
            </a:pPr>
            <a:r>
              <a:rPr lang="en-CA" b="1" dirty="0"/>
              <a:t> Thenar Eminence: </a:t>
            </a:r>
          </a:p>
          <a:p>
            <a:r>
              <a:rPr lang="en-CA" dirty="0"/>
              <a:t>Adductor pollicis</a:t>
            </a:r>
          </a:p>
          <a:p>
            <a:r>
              <a:rPr lang="en-US" dirty="0"/>
              <a:t>Flexor pollicis brevis (deep head); innervation is shared with the median nerve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4592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5B2CAD-1722-3849-E432-932278080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9005" y="643466"/>
            <a:ext cx="755399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09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DF27D7-906C-6DD6-A74B-35D8971E9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8511" y="643466"/>
            <a:ext cx="653497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5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4F76B6-05CC-49AB-4098-E19556F42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04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58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1CE31A-8AF4-A29B-5615-ABF1C6D69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093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2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C68B82-4D46-1D7B-4373-CBE129D69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29996"/>
            <a:ext cx="10905066" cy="539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99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FD8CC4-3EC1-BC5F-DB2C-B64A22AFC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6029" y="643467"/>
            <a:ext cx="3746542" cy="55710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31463D-6444-8494-6045-4FFA4A3B5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658167"/>
            <a:ext cx="5291667" cy="554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41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1ED3FC-E09F-5F8C-C193-95171288B4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839046"/>
            <a:ext cx="10905066" cy="517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13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6CF31D-6AAA-16CD-98B4-DF29EE88DD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648208"/>
            <a:ext cx="10905066" cy="556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4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CB8C6F-699F-F367-0151-F61D38C95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689102"/>
            <a:ext cx="10905066" cy="547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32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EDACC5-E7C2-22A5-B815-1483FF343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7074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569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D31012-326B-EAE5-B85F-5E1BD3D82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27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14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A4A7D8-DB33-ECCD-770E-AF3BEECA5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835" y="643466"/>
            <a:ext cx="1066232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3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F153E-7A0E-8253-F3B1-F8992C6EE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4DE39-95AF-BBF5-DE46-27C58D2C7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Sensory Supply</a:t>
            </a:r>
          </a:p>
          <a:p>
            <a:r>
              <a:rPr lang="en-US" dirty="0"/>
              <a:t>Medial 1½ fingers (little finger + half of ring finger) </a:t>
            </a:r>
          </a:p>
          <a:p>
            <a:r>
              <a:rPr lang="en-US" dirty="0"/>
              <a:t>Medial palm and dorsum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92594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9128-C1CA-7648-E12F-FFB18612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26621-4752-5516-2F51-D8D69713A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b="1" dirty="0"/>
              <a:t>Common Sites of Lesion</a:t>
            </a:r>
          </a:p>
          <a:p>
            <a:pPr marL="0" indent="0">
              <a:buNone/>
            </a:pPr>
            <a:r>
              <a:rPr lang="en-CA" b="1" dirty="0"/>
              <a:t>1. Elbow (Cubital Tunnel Syndrome)</a:t>
            </a:r>
          </a:p>
          <a:p>
            <a:pPr marL="0" indent="0">
              <a:buNone/>
            </a:pPr>
            <a:r>
              <a:rPr lang="en-CA" dirty="0"/>
              <a:t>Causes: </a:t>
            </a:r>
          </a:p>
          <a:p>
            <a:pPr lvl="1"/>
            <a:r>
              <a:rPr lang="en-CA" dirty="0"/>
              <a:t>Prolonged elbow flexion </a:t>
            </a:r>
          </a:p>
          <a:p>
            <a:pPr lvl="1"/>
            <a:r>
              <a:rPr lang="en-CA" dirty="0"/>
              <a:t>Leaning on elbow </a:t>
            </a:r>
          </a:p>
          <a:p>
            <a:pPr lvl="1"/>
            <a:r>
              <a:rPr lang="en-CA" dirty="0"/>
              <a:t>Trauma or fracture </a:t>
            </a:r>
          </a:p>
          <a:p>
            <a:pPr marL="0" indent="0">
              <a:buNone/>
            </a:pPr>
            <a:r>
              <a:rPr lang="en-CA" b="1" dirty="0"/>
              <a:t>2. Wrist (Guyon’s Canal Syndrome)</a:t>
            </a:r>
          </a:p>
          <a:p>
            <a:pPr marL="0" indent="0">
              <a:buNone/>
            </a:pPr>
            <a:r>
              <a:rPr lang="en-CA" dirty="0"/>
              <a:t>Causes: </a:t>
            </a:r>
          </a:p>
          <a:p>
            <a:pPr lvl="1"/>
            <a:r>
              <a:rPr lang="en-CA" dirty="0"/>
              <a:t>Cyclists (“handlebar palsy”) </a:t>
            </a:r>
          </a:p>
          <a:p>
            <a:pPr lvl="1"/>
            <a:r>
              <a:rPr lang="en-CA" dirty="0"/>
              <a:t>Ganglion cyst </a:t>
            </a:r>
          </a:p>
          <a:p>
            <a:pPr lvl="1"/>
            <a:r>
              <a:rPr lang="en-CA" dirty="0"/>
              <a:t>Repetitive wrist pressure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9458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74701-B8C6-1007-79C4-35A2FE4B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EE450-43D5-A1AA-B8DF-7038F5045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Trauma (fracture of medial epicondyle) </a:t>
            </a:r>
          </a:p>
          <a:p>
            <a:r>
              <a:rPr lang="en-CA" b="1" dirty="0"/>
              <a:t>dislocation </a:t>
            </a:r>
            <a:r>
              <a:rPr lang="en-CA" dirty="0"/>
              <a:t>of the elbow</a:t>
            </a:r>
          </a:p>
          <a:p>
            <a:r>
              <a:rPr lang="en-US" b="1" dirty="0"/>
              <a:t>Post-surgical complication </a:t>
            </a:r>
            <a:r>
              <a:rPr lang="en-US" dirty="0"/>
              <a:t>such as unrelieved pressure from the arm hanging over</a:t>
            </a:r>
          </a:p>
          <a:p>
            <a:r>
              <a:rPr lang="en-US" dirty="0"/>
              <a:t>the edge of a table or the arm positioned improperly while under anesthesia</a:t>
            </a:r>
          </a:p>
          <a:p>
            <a:r>
              <a:rPr lang="en-US" b="1" dirty="0"/>
              <a:t>Direct trauma </a:t>
            </a:r>
            <a:r>
              <a:rPr lang="en-US" dirty="0"/>
              <a:t>such as a contusion or laceration at the wrist or hand; this injury is often in combination with a median nerve lesion.</a:t>
            </a:r>
          </a:p>
          <a:p>
            <a:r>
              <a:rPr lang="en-US" dirty="0"/>
              <a:t>Chronic compression from resting the elbow on a hard surface, from wearing a</a:t>
            </a:r>
          </a:p>
          <a:p>
            <a:r>
              <a:rPr lang="en-US" dirty="0"/>
              <a:t>too-tight wrist band or handcuff or from bicycling</a:t>
            </a:r>
          </a:p>
          <a:p>
            <a:r>
              <a:rPr lang="en-US" b="1" dirty="0"/>
              <a:t>Repetitive strain </a:t>
            </a:r>
            <a:r>
              <a:rPr lang="en-US" dirty="0"/>
              <a:t>:causing excessive stress such as pitching a ball or repeated flexion</a:t>
            </a:r>
          </a:p>
          <a:p>
            <a:r>
              <a:rPr lang="en-US" dirty="0"/>
              <a:t>and extension with machine work.</a:t>
            </a:r>
          </a:p>
          <a:p>
            <a:r>
              <a:rPr lang="en-US" dirty="0"/>
              <a:t>Arthritis </a:t>
            </a:r>
          </a:p>
          <a:p>
            <a:r>
              <a:rPr lang="en-US" dirty="0"/>
              <a:t>Space-occupying lesions (tumors, cysts)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027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4AE7E-CCF1-068E-EC4F-C6BF12D3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6B027-9C71-A137-4FC5-01BD1901A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171"/>
            <a:ext cx="10515600" cy="48597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Motor Deficits</a:t>
            </a:r>
          </a:p>
          <a:p>
            <a:r>
              <a:rPr lang="en-US" dirty="0"/>
              <a:t>Weak grip strength </a:t>
            </a:r>
          </a:p>
          <a:p>
            <a:r>
              <a:rPr lang="en-US" dirty="0"/>
              <a:t>Loss of finger abduction/adduction </a:t>
            </a:r>
          </a:p>
          <a:p>
            <a:r>
              <a:rPr lang="en-US" dirty="0"/>
              <a:t>Difficulty with fine motor skills </a:t>
            </a:r>
          </a:p>
          <a:p>
            <a:pPr marL="0" indent="0">
              <a:buNone/>
            </a:pPr>
            <a:r>
              <a:rPr lang="en-US" b="1" dirty="0"/>
              <a:t>Sensory Deficits</a:t>
            </a:r>
          </a:p>
          <a:p>
            <a:r>
              <a:rPr lang="en-US" dirty="0"/>
              <a:t>Numbness/tingling: </a:t>
            </a:r>
          </a:p>
          <a:p>
            <a:pPr lvl="1"/>
            <a:r>
              <a:rPr lang="en-US" dirty="0"/>
              <a:t>Little finger </a:t>
            </a:r>
          </a:p>
          <a:p>
            <a:pPr lvl="1"/>
            <a:r>
              <a:rPr lang="en-US" dirty="0"/>
              <a:t>Medial half of ring finger</a:t>
            </a:r>
          </a:p>
          <a:p>
            <a:r>
              <a:rPr lang="en-US" dirty="0"/>
              <a:t>Muscle wasting is most remarkable at the hypothenar eminence</a:t>
            </a:r>
          </a:p>
          <a:p>
            <a:r>
              <a:rPr lang="en-US" dirty="0"/>
              <a:t>Altered sensation, anhidrosis (diminished or absent sweating) </a:t>
            </a:r>
            <a:r>
              <a:rPr lang="en-CA" dirty="0"/>
              <a:t>may occur.</a:t>
            </a:r>
          </a:p>
          <a:p>
            <a:pPr marL="0" indent="0">
              <a:buNone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8623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2346B5-28A0-0306-172F-1E1769158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CA" sz="4800"/>
              <a:t>Characteristic Deformities</a:t>
            </a: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FD5AB-6916-6BD0-FC5B-4B634AAD7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/>
              <a:t>Claw Hand Deformity</a:t>
            </a:r>
          </a:p>
          <a:p>
            <a:r>
              <a:rPr lang="en-US" sz="2000"/>
              <a:t>Seen especially in distal lesion </a:t>
            </a:r>
          </a:p>
          <a:p>
            <a:r>
              <a:rPr lang="en-US" sz="2000"/>
              <a:t>Features: </a:t>
            </a:r>
          </a:p>
          <a:p>
            <a:pPr lvl="1"/>
            <a:r>
              <a:rPr lang="en-US" sz="2000"/>
              <a:t>Hyperextension at MCP joints </a:t>
            </a:r>
          </a:p>
          <a:p>
            <a:pPr lvl="1"/>
            <a:r>
              <a:rPr lang="en-US" sz="2000"/>
              <a:t>Flexion at IP joints (4th &amp; 5th digits) </a:t>
            </a:r>
          </a:p>
          <a:p>
            <a:r>
              <a:rPr lang="en-US" sz="2000"/>
              <a:t> </a:t>
            </a:r>
            <a:r>
              <a:rPr lang="en-US" sz="2000" b="1"/>
              <a:t>Reason:</a:t>
            </a:r>
            <a:endParaRPr lang="en-US" sz="2000"/>
          </a:p>
          <a:p>
            <a:r>
              <a:rPr lang="en-US" sz="2000"/>
              <a:t>Loss of interossei and lumbricals → imbalance between flexors and extensors</a:t>
            </a:r>
          </a:p>
          <a:p>
            <a:endParaRPr lang="en-CA" sz="2000"/>
          </a:p>
        </p:txBody>
      </p:sp>
      <p:pic>
        <p:nvPicPr>
          <p:cNvPr id="3074" name="Picture 2" descr="Claw Hand, Ulnar Claw Hand - Everything ...">
            <a:extLst>
              <a:ext uri="{FF2B5EF4-FFF2-40B4-BE49-F238E27FC236}">
                <a16:creationId xmlns:a16="http://schemas.microsoft.com/office/drawing/2014/main" id="{2D1064E0-EBD3-85CE-9C71-11E77B735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7317" y="2484255"/>
            <a:ext cx="495870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 30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20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C520FF-764E-5995-897A-3DDF3A9E4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500743"/>
            <a:ext cx="5334197" cy="1175657"/>
          </a:xfrm>
        </p:spPr>
        <p:txBody>
          <a:bodyPr anchor="ctr">
            <a:normAutofit/>
          </a:bodyPr>
          <a:lstStyle/>
          <a:p>
            <a:r>
              <a:rPr lang="en-CA" sz="4000"/>
              <a:t>Clinical 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29B0F-8B9A-9547-0E01-754A2E68B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500744"/>
            <a:ext cx="5334197" cy="57393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Froment's sign </a:t>
            </a:r>
            <a:r>
              <a:rPr lang="en-US" sz="2000" dirty="0"/>
              <a:t>is positive with an ulnar nerve lesion. The client attempts to maintain a firm grip on an object held between the thumb and index finger. </a:t>
            </a:r>
          </a:p>
          <a:p>
            <a:pPr marL="0" indent="0">
              <a:buNone/>
            </a:pPr>
            <a:r>
              <a:rPr lang="en-US" sz="2000" dirty="0"/>
              <a:t>This is impossible with:</a:t>
            </a:r>
          </a:p>
          <a:p>
            <a:r>
              <a:rPr lang="en-US" sz="2000" dirty="0"/>
              <a:t>loss of the </a:t>
            </a:r>
            <a:r>
              <a:rPr lang="en-US" sz="2000" b="1" dirty="0"/>
              <a:t>adductor pollicis function</a:t>
            </a:r>
            <a:r>
              <a:rPr lang="en-US" sz="2000" dirty="0"/>
              <a:t>. The flexor pollicis longus (innervated by the median nerve) is recruited in order to hold the object better. This results in flexion at the </a:t>
            </a:r>
            <a:r>
              <a:rPr lang="en-CA" sz="2000" dirty="0"/>
              <a:t>terminal phalanx </a:t>
            </a:r>
          </a:p>
        </p:txBody>
      </p:sp>
      <p:pic>
        <p:nvPicPr>
          <p:cNvPr id="2050" name="Picture 2" descr="Froment sign - Wikipedia">
            <a:extLst>
              <a:ext uri="{FF2B5EF4-FFF2-40B4-BE49-F238E27FC236}">
                <a16:creationId xmlns:a16="http://schemas.microsoft.com/office/drawing/2014/main" id="{7560136C-77F9-A379-755B-94F6E1AE4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992"/>
          <a:stretch>
            <a:fillRect/>
          </a:stretch>
        </p:blipFill>
        <p:spPr bwMode="auto"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666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5F77-5AFE-B444-F747-68270A158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4D7A8-BD9C-839C-385F-E523E853B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b="1" dirty="0"/>
              <a:t>Differences Based on Lesion Level</a:t>
            </a:r>
          </a:p>
          <a:p>
            <a:pPr marL="0" indent="0">
              <a:buNone/>
            </a:pPr>
            <a:r>
              <a:rPr lang="en-CA" b="1" dirty="0"/>
              <a:t>High Lesion (Elbow)</a:t>
            </a:r>
          </a:p>
          <a:p>
            <a:r>
              <a:rPr lang="en-CA" dirty="0"/>
              <a:t>Less clawing (ulnar paradox) </a:t>
            </a:r>
          </a:p>
          <a:p>
            <a:r>
              <a:rPr lang="en-CA" dirty="0"/>
              <a:t>Loss of: </a:t>
            </a:r>
          </a:p>
          <a:p>
            <a:pPr lvl="1"/>
            <a:r>
              <a:rPr lang="en-CA" dirty="0"/>
              <a:t>FDP (ring &amp; little finger) </a:t>
            </a:r>
          </a:p>
          <a:p>
            <a:pPr lvl="1"/>
            <a:r>
              <a:rPr lang="en-CA" dirty="0"/>
              <a:t>FCU </a:t>
            </a:r>
          </a:p>
          <a:p>
            <a:pPr marL="0" indent="0">
              <a:buNone/>
            </a:pPr>
            <a:r>
              <a:rPr lang="en-CA" b="1" dirty="0"/>
              <a:t>Low Lesion (Wrist)</a:t>
            </a:r>
          </a:p>
          <a:p>
            <a:r>
              <a:rPr lang="en-CA" dirty="0"/>
              <a:t>More pronounced clawing </a:t>
            </a:r>
          </a:p>
          <a:p>
            <a:r>
              <a:rPr lang="en-CA" dirty="0"/>
              <a:t>Forearm muscles spared </a:t>
            </a:r>
          </a:p>
          <a:p>
            <a:r>
              <a:rPr lang="en-CA" b="1" dirty="0"/>
              <a:t>Ulnar Paradox:</a:t>
            </a:r>
            <a:endParaRPr lang="en-CA" dirty="0"/>
          </a:p>
          <a:p>
            <a:r>
              <a:rPr lang="en-CA" dirty="0"/>
              <a:t>Higher lesion → less visible deformity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18060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1F163-4D76-B31D-712A-515BF0366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1F7E-87B1-4436-9B77-C78EFEC07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Functional Limitations</a:t>
            </a:r>
          </a:p>
          <a:p>
            <a:r>
              <a:rPr lang="en-US" dirty="0"/>
              <a:t>Difficulty: </a:t>
            </a:r>
          </a:p>
          <a:p>
            <a:pPr lvl="1"/>
            <a:r>
              <a:rPr lang="en-US" dirty="0"/>
              <a:t>Gripping objects </a:t>
            </a:r>
          </a:p>
          <a:p>
            <a:pPr lvl="1"/>
            <a:r>
              <a:rPr lang="en-US" dirty="0"/>
              <a:t>Writing </a:t>
            </a:r>
          </a:p>
          <a:p>
            <a:pPr lvl="1"/>
            <a:r>
              <a:rPr lang="en-US" dirty="0"/>
              <a:t>Opening jars </a:t>
            </a:r>
          </a:p>
          <a:p>
            <a:pPr lvl="1"/>
            <a:r>
              <a:rPr lang="en-US" dirty="0"/>
              <a:t>Finger coordination tasks</a:t>
            </a:r>
          </a:p>
          <a:p>
            <a:pPr marL="0" indent="0">
              <a:buNone/>
            </a:pPr>
            <a:r>
              <a:rPr lang="en-US" b="1" dirty="0"/>
              <a:t>Palpation Findings</a:t>
            </a:r>
          </a:p>
          <a:p>
            <a:r>
              <a:rPr lang="en-US" dirty="0"/>
              <a:t>Tenderness: </a:t>
            </a:r>
          </a:p>
          <a:p>
            <a:pPr lvl="1"/>
            <a:r>
              <a:rPr lang="en-US" dirty="0"/>
              <a:t>Behind medial epicondyle </a:t>
            </a:r>
          </a:p>
          <a:p>
            <a:pPr lvl="1"/>
            <a:r>
              <a:rPr lang="en-US" dirty="0"/>
              <a:t>Guyon’s canal (wrist) </a:t>
            </a:r>
          </a:p>
          <a:p>
            <a:r>
              <a:rPr lang="en-US" dirty="0"/>
              <a:t>Possible nerve thickening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5157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660-721F-57AE-9648-82E71F05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D395C-5F67-012C-0732-3164F1D25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/>
              <a:t>Special Tests</a:t>
            </a:r>
          </a:p>
          <a:p>
            <a:pPr marL="0" indent="0">
              <a:buNone/>
            </a:pPr>
            <a:r>
              <a:rPr lang="en-CA" b="1" dirty="0"/>
              <a:t>Tinel’s Sign (Ulnar Nerve)</a:t>
            </a:r>
          </a:p>
          <a:p>
            <a:r>
              <a:rPr lang="en-CA" dirty="0"/>
              <a:t>Tap over cubital tunnel </a:t>
            </a:r>
          </a:p>
          <a:p>
            <a:r>
              <a:rPr lang="en-CA" dirty="0"/>
              <a:t>Positive → tingling in ulnar distribution </a:t>
            </a:r>
          </a:p>
          <a:p>
            <a:pPr marL="0" indent="0">
              <a:buNone/>
            </a:pPr>
            <a:r>
              <a:rPr lang="en-CA" b="1" dirty="0"/>
              <a:t>Elbow Flexion Test</a:t>
            </a:r>
          </a:p>
          <a:p>
            <a:r>
              <a:rPr lang="en-CA" dirty="0"/>
              <a:t>Hold elbow in flexion </a:t>
            </a:r>
          </a:p>
          <a:p>
            <a:r>
              <a:rPr lang="en-CA" dirty="0"/>
              <a:t>Reproduces symptoms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93330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4318D-07AE-0393-3A4A-8CE3A0BA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237FE-4F6A-86B8-6CF5-2C64C353D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CA" b="1" dirty="0"/>
              <a:t>Management</a:t>
            </a:r>
          </a:p>
          <a:p>
            <a:r>
              <a:rPr lang="en-CA" b="1" dirty="0"/>
              <a:t>Conservative Treatment</a:t>
            </a:r>
          </a:p>
          <a:p>
            <a:r>
              <a:rPr lang="en-CA" dirty="0"/>
              <a:t>Activity modification </a:t>
            </a:r>
          </a:p>
          <a:p>
            <a:r>
              <a:rPr lang="en-CA" dirty="0"/>
              <a:t>Splinting (especially at night) </a:t>
            </a:r>
          </a:p>
          <a:p>
            <a:r>
              <a:rPr lang="en-CA" dirty="0"/>
              <a:t>Physiotherapy: </a:t>
            </a:r>
          </a:p>
          <a:p>
            <a:pPr lvl="1"/>
            <a:r>
              <a:rPr lang="en-CA" dirty="0"/>
              <a:t>Nerve gliding exercises </a:t>
            </a:r>
          </a:p>
          <a:p>
            <a:r>
              <a:rPr lang="en-CA" dirty="0"/>
              <a:t>Ergonomic correction </a:t>
            </a:r>
          </a:p>
          <a:p>
            <a:r>
              <a:rPr lang="en-CA" b="1" dirty="0"/>
              <a:t>Medical</a:t>
            </a:r>
          </a:p>
          <a:p>
            <a:r>
              <a:rPr lang="en-CA" dirty="0"/>
              <a:t>Anti-inflammatory medications </a:t>
            </a:r>
          </a:p>
          <a:p>
            <a:r>
              <a:rPr lang="en-CA" dirty="0"/>
              <a:t>Corticosteroid injections (select cases) </a:t>
            </a:r>
          </a:p>
          <a:p>
            <a:r>
              <a:rPr lang="en-CA" b="1" dirty="0"/>
              <a:t>Surgical</a:t>
            </a:r>
          </a:p>
          <a:p>
            <a:r>
              <a:rPr lang="en-CA" dirty="0"/>
              <a:t>Decompression </a:t>
            </a:r>
          </a:p>
          <a:p>
            <a:r>
              <a:rPr lang="en-CA" dirty="0"/>
              <a:t>Ulnar nerve transposition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2576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D490-4C64-8F93-3430-9D1277011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0488B-7E59-2AAD-E742-09C052D4E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ULTT (Upper Limb Tension Test) for the ulnar nerve</a:t>
            </a:r>
            <a:r>
              <a:rPr lang="en-US" dirty="0"/>
              <a:t>—often called </a:t>
            </a:r>
            <a:r>
              <a:rPr lang="en-US" b="1" dirty="0"/>
              <a:t>ULTT3</a:t>
            </a:r>
            <a:r>
              <a:rPr lang="en-US" dirty="0"/>
              <a:t> or the </a:t>
            </a:r>
            <a:r>
              <a:rPr lang="en-US" b="1" dirty="0"/>
              <a:t>ulnar nerve bias test</a:t>
            </a:r>
          </a:p>
          <a:p>
            <a:r>
              <a:rPr lang="en-CA" b="1" dirty="0"/>
              <a:t>Purpose</a:t>
            </a:r>
          </a:p>
          <a:p>
            <a:r>
              <a:rPr lang="en-CA" dirty="0"/>
              <a:t>To evaluate </a:t>
            </a:r>
            <a:r>
              <a:rPr lang="en-CA" b="1" dirty="0"/>
              <a:t>neural tension </a:t>
            </a:r>
            <a:r>
              <a:rPr lang="en-CA" dirty="0"/>
              <a:t>of the </a:t>
            </a:r>
            <a:r>
              <a:rPr lang="en-CA" b="1" dirty="0"/>
              <a:t>ulnar nerve</a:t>
            </a:r>
            <a:r>
              <a:rPr lang="en-CA" dirty="0"/>
              <a:t> </a:t>
            </a:r>
          </a:p>
          <a:p>
            <a:r>
              <a:rPr lang="en-CA" dirty="0"/>
              <a:t>Helps in conditions like: </a:t>
            </a:r>
          </a:p>
          <a:p>
            <a:pPr lvl="1"/>
            <a:r>
              <a:rPr lang="en-CA" dirty="0"/>
              <a:t>Cubital tunnel syndrome </a:t>
            </a:r>
          </a:p>
          <a:p>
            <a:pPr lvl="1"/>
            <a:r>
              <a:rPr lang="en-CA" dirty="0"/>
              <a:t>Ulnar nerve entrapment </a:t>
            </a:r>
          </a:p>
          <a:p>
            <a:pPr lvl="1"/>
            <a:r>
              <a:rPr lang="en-CA" dirty="0"/>
              <a:t>Cervical radiculopathy (C8–T1)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7277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58845-0031-EB1D-630D-1382639A5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22260-22F1-5F1F-DE0D-437F8C392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Patient Position</a:t>
            </a:r>
          </a:p>
          <a:p>
            <a:r>
              <a:rPr lang="en-US" dirty="0"/>
              <a:t>Supine (lying on back) </a:t>
            </a:r>
          </a:p>
          <a:p>
            <a:r>
              <a:rPr lang="en-US" dirty="0"/>
              <a:t>No pillow or minimal support under head </a:t>
            </a:r>
          </a:p>
          <a:p>
            <a:r>
              <a:rPr lang="en-US" dirty="0"/>
              <a:t>Arms relaxed initially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7347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CDCD7-0781-3926-184B-7720F7791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AB029-34E6-FAFA-E6F0-9B0C04599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Test Procedure (Step-by-Step)</a:t>
            </a:r>
          </a:p>
          <a:p>
            <a:r>
              <a:rPr lang="en-US" b="1" dirty="0"/>
              <a:t>Scapular Depression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Stabilize and depress the shoulder </a:t>
            </a:r>
          </a:p>
          <a:p>
            <a:r>
              <a:rPr lang="en-US" b="1" dirty="0"/>
              <a:t>Shoulder Abduction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Abduct shoulder to ~90–110° </a:t>
            </a:r>
          </a:p>
          <a:p>
            <a:r>
              <a:rPr lang="en-US" b="1" dirty="0"/>
              <a:t>Shoulder External Rotation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Fully externally rotate the shoulder </a:t>
            </a:r>
          </a:p>
          <a:p>
            <a:r>
              <a:rPr lang="en-US" b="1" dirty="0"/>
              <a:t>Forearm Pronation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Pronate the forearm </a:t>
            </a:r>
          </a:p>
          <a:p>
            <a:r>
              <a:rPr lang="en-US" b="1" dirty="0"/>
              <a:t>Wrist &amp; Finger Extension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Extend wrist and fingers </a:t>
            </a:r>
          </a:p>
          <a:p>
            <a:r>
              <a:rPr lang="en-US" b="1" dirty="0"/>
              <a:t>Elbow Flexion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Flex the elbow fully </a:t>
            </a:r>
          </a:p>
          <a:p>
            <a:r>
              <a:rPr lang="en-US" b="1" dirty="0"/>
              <a:t>Final Sensitizer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Add </a:t>
            </a:r>
            <a:r>
              <a:rPr lang="en-US" b="1" dirty="0"/>
              <a:t>contralateral cervical side flexion</a:t>
            </a:r>
            <a:r>
              <a:rPr lang="en-US" dirty="0"/>
              <a:t> (away from tested side) to increase tension </a:t>
            </a:r>
          </a:p>
          <a:p>
            <a:pPr lvl="1"/>
            <a:r>
              <a:rPr lang="en-US" dirty="0"/>
              <a:t>Ipsilateral side flexion reduces symptoms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3874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463C30-AFC5-F86C-4BCC-9BF1803D1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578" y="1455264"/>
            <a:ext cx="9664846" cy="37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68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4E08A-9DD7-4C3E-0827-375D4D0C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58417-8995-174D-AD44-4158AE4E0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Positive Test</a:t>
            </a:r>
          </a:p>
          <a:p>
            <a:r>
              <a:rPr lang="en-US" dirty="0"/>
              <a:t>Reproduction of: </a:t>
            </a:r>
          </a:p>
          <a:p>
            <a:pPr lvl="1"/>
            <a:r>
              <a:rPr lang="en-US" dirty="0"/>
              <a:t>Tingling, numbness, or pain along ulnar distribution: </a:t>
            </a:r>
          </a:p>
          <a:p>
            <a:pPr lvl="2"/>
            <a:r>
              <a:rPr lang="en-US" dirty="0"/>
              <a:t>Medial forearm </a:t>
            </a:r>
          </a:p>
          <a:p>
            <a:pPr lvl="2"/>
            <a:r>
              <a:rPr lang="en-US" dirty="0"/>
              <a:t>Little finger &amp; half of ring finger </a:t>
            </a:r>
          </a:p>
          <a:p>
            <a:r>
              <a:rPr lang="en-US" dirty="0"/>
              <a:t>Symptoms change with </a:t>
            </a:r>
            <a:r>
              <a:rPr lang="en-US" b="1" dirty="0"/>
              <a:t>neck side bending</a:t>
            </a: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4484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00" name="Picture 4" descr="41,127 Thank You Stock Photos - Free &amp; Royalty-Free Stock ...">
            <a:extLst>
              <a:ext uri="{FF2B5EF4-FFF2-40B4-BE49-F238E27FC236}">
                <a16:creationId xmlns:a16="http://schemas.microsoft.com/office/drawing/2014/main" id="{CBC39C62-FCE9-2435-F9DF-212052871C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5" b="530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032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897</Words>
  <Application>Microsoft Office PowerPoint</Application>
  <PresentationFormat>Widescreen</PresentationFormat>
  <Paragraphs>161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Aptos Display</vt:lpstr>
      <vt:lpstr>Arial</vt:lpstr>
      <vt:lpstr>Office Theme</vt:lpstr>
      <vt:lpstr>Ulnar Nerve</vt:lpstr>
      <vt:lpstr>PowerPoint Presentation</vt:lpstr>
      <vt:lpstr>Anatomy Overview</vt:lpstr>
      <vt:lpstr>PowerPoint Presentation</vt:lpstr>
      <vt:lpstr>Muscles Innervated by the Ulnar Nerve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Causes</vt:lpstr>
      <vt:lpstr>Symptoms</vt:lpstr>
      <vt:lpstr>Characteristic Deformities</vt:lpstr>
      <vt:lpstr>Clinical Signs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13</cp:revision>
  <dcterms:created xsi:type="dcterms:W3CDTF">2026-03-25T22:27:14Z</dcterms:created>
  <dcterms:modified xsi:type="dcterms:W3CDTF">2026-03-26T19:56:13Z</dcterms:modified>
</cp:coreProperties>
</file>