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6" r:id="rId2"/>
    <p:sldId id="287" r:id="rId3"/>
    <p:sldId id="258" r:id="rId4"/>
    <p:sldId id="260" r:id="rId5"/>
    <p:sldId id="316" r:id="rId6"/>
    <p:sldId id="289" r:id="rId7"/>
    <p:sldId id="312" r:id="rId8"/>
    <p:sldId id="290" r:id="rId9"/>
    <p:sldId id="291" r:id="rId10"/>
    <p:sldId id="292" r:id="rId11"/>
    <p:sldId id="336" r:id="rId12"/>
    <p:sldId id="294" r:id="rId13"/>
    <p:sldId id="295" r:id="rId14"/>
    <p:sldId id="321" r:id="rId15"/>
    <p:sldId id="317" r:id="rId16"/>
    <p:sldId id="318" r:id="rId17"/>
    <p:sldId id="319" r:id="rId18"/>
    <p:sldId id="296" r:id="rId19"/>
    <p:sldId id="320" r:id="rId20"/>
    <p:sldId id="297" r:id="rId21"/>
    <p:sldId id="298" r:id="rId22"/>
    <p:sldId id="299" r:id="rId23"/>
    <p:sldId id="300" r:id="rId24"/>
    <p:sldId id="324" r:id="rId25"/>
    <p:sldId id="323" r:id="rId26"/>
    <p:sldId id="322" r:id="rId27"/>
    <p:sldId id="335" r:id="rId28"/>
    <p:sldId id="302" r:id="rId29"/>
    <p:sldId id="325" r:id="rId30"/>
    <p:sldId id="303" r:id="rId31"/>
    <p:sldId id="313" r:id="rId32"/>
    <p:sldId id="304" r:id="rId33"/>
    <p:sldId id="305" r:id="rId34"/>
    <p:sldId id="306" r:id="rId35"/>
    <p:sldId id="307" r:id="rId36"/>
    <p:sldId id="337" r:id="rId37"/>
    <p:sldId id="338" r:id="rId38"/>
    <p:sldId id="266" r:id="rId39"/>
    <p:sldId id="267" r:id="rId40"/>
    <p:sldId id="269" r:id="rId41"/>
    <p:sldId id="272" r:id="rId42"/>
    <p:sldId id="273" r:id="rId43"/>
    <p:sldId id="274" r:id="rId44"/>
    <p:sldId id="275" r:id="rId45"/>
    <p:sldId id="276" r:id="rId46"/>
    <p:sldId id="277" r:id="rId47"/>
    <p:sldId id="278" r:id="rId48"/>
    <p:sldId id="279" r:id="rId49"/>
    <p:sldId id="280" r:id="rId50"/>
    <p:sldId id="281" r:id="rId51"/>
    <p:sldId id="282" r:id="rId52"/>
    <p:sldId id="332" r:id="rId53"/>
    <p:sldId id="333" r:id="rId54"/>
    <p:sldId id="334" r:id="rId55"/>
    <p:sldId id="339" r:id="rId56"/>
    <p:sldId id="326" r:id="rId57"/>
    <p:sldId id="327" r:id="rId58"/>
    <p:sldId id="328" r:id="rId59"/>
    <p:sldId id="329" r:id="rId60"/>
    <p:sldId id="330" r:id="rId61"/>
    <p:sldId id="331" r:id="rId62"/>
    <p:sldId id="288" r:id="rId63"/>
    <p:sldId id="342"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628"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4/20/2026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4/20/2026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4/20/2026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9CD7-7F3E-5B53-8512-DC696CADF22E}"/>
              </a:ext>
            </a:extLst>
          </p:cNvPr>
          <p:cNvSpPr>
            <a:spLocks noGrp="1"/>
          </p:cNvSpPr>
          <p:nvPr>
            <p:ph type="ctrTitle"/>
          </p:nvPr>
        </p:nvSpPr>
        <p:spPr/>
        <p:txBody>
          <a:bodyPr/>
          <a:lstStyle/>
          <a:p>
            <a:r>
              <a:rPr lang="en-CA" dirty="0"/>
              <a:t>Thoracic Outlet Syndrome (TOS)</a:t>
            </a:r>
          </a:p>
        </p:txBody>
      </p:sp>
      <p:sp>
        <p:nvSpPr>
          <p:cNvPr id="3" name="Subtitle 2">
            <a:extLst>
              <a:ext uri="{FF2B5EF4-FFF2-40B4-BE49-F238E27FC236}">
                <a16:creationId xmlns:a16="http://schemas.microsoft.com/office/drawing/2014/main" id="{E2FCFE62-C56F-9481-4386-99AE3EA8E418}"/>
              </a:ext>
            </a:extLst>
          </p:cNvPr>
          <p:cNvSpPr>
            <a:spLocks noGrp="1"/>
          </p:cNvSpPr>
          <p:nvPr>
            <p:ph type="subTitle" idx="1"/>
          </p:nvPr>
        </p:nvSpPr>
        <p:spPr/>
        <p:txBody>
          <a:bodyPr/>
          <a:lstStyle/>
          <a:p>
            <a:r>
              <a:rPr lang="en-CA" dirty="0"/>
              <a:t>Dr Manju Setia </a:t>
            </a:r>
            <a:r>
              <a:rPr lang="en-CA" dirty="0" err="1"/>
              <a:t>Khowal</a:t>
            </a:r>
            <a:endParaRPr lang="en-CA" dirty="0"/>
          </a:p>
          <a:p>
            <a:r>
              <a:rPr lang="en-CA" dirty="0"/>
              <a:t>RMT, BAMS</a:t>
            </a:r>
          </a:p>
        </p:txBody>
      </p:sp>
    </p:spTree>
    <p:extLst>
      <p:ext uri="{BB962C8B-B14F-4D97-AF65-F5344CB8AC3E}">
        <p14:creationId xmlns:p14="http://schemas.microsoft.com/office/powerpoint/2010/main" val="102479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DD42-53D0-94F4-658E-62C487A58990}"/>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BD8B1CFF-44DA-9743-C401-3C6F159E08E9}"/>
              </a:ext>
            </a:extLst>
          </p:cNvPr>
          <p:cNvSpPr>
            <a:spLocks noGrp="1"/>
          </p:cNvSpPr>
          <p:nvPr>
            <p:ph idx="1"/>
          </p:nvPr>
        </p:nvSpPr>
        <p:spPr/>
        <p:txBody>
          <a:bodyPr>
            <a:normAutofit fontScale="92500" lnSpcReduction="20000"/>
          </a:bodyPr>
          <a:lstStyle/>
          <a:p>
            <a:r>
              <a:rPr lang="en-US" dirty="0"/>
              <a:t>Thoracic outlet syndrome (TOS) is a condition that involves the:</a:t>
            </a:r>
          </a:p>
          <a:p>
            <a:r>
              <a:rPr lang="en-US" dirty="0"/>
              <a:t>compression of the brachial plexus and its accompanying artery between the anterior and middle scalene muscles (</a:t>
            </a:r>
            <a:r>
              <a:rPr lang="en-US" b="1" dirty="0"/>
              <a:t>anterior scalene syndrome</a:t>
            </a:r>
            <a:r>
              <a:rPr lang="en-US" dirty="0"/>
              <a:t>) </a:t>
            </a:r>
          </a:p>
          <a:p>
            <a:r>
              <a:rPr lang="en-US" dirty="0"/>
              <a:t>or between the coracoid process and the pectoralis minor muscle (</a:t>
            </a:r>
            <a:r>
              <a:rPr lang="en-US" b="1" dirty="0"/>
              <a:t>pectoralis minor syndrome</a:t>
            </a:r>
            <a:r>
              <a:rPr lang="en-US" dirty="0"/>
              <a:t>) </a:t>
            </a:r>
          </a:p>
          <a:p>
            <a:r>
              <a:rPr lang="en-US" dirty="0"/>
              <a:t>or between the clavicle and the first rib (</a:t>
            </a:r>
            <a:r>
              <a:rPr lang="en-US" b="1" dirty="0"/>
              <a:t>costoclavicular syndrome</a:t>
            </a:r>
            <a:r>
              <a:rPr lang="en-US" dirty="0"/>
              <a:t>).</a:t>
            </a:r>
            <a:endParaRPr lang="en-CA" dirty="0"/>
          </a:p>
        </p:txBody>
      </p:sp>
    </p:spTree>
    <p:extLst>
      <p:ext uri="{BB962C8B-B14F-4D97-AF65-F5344CB8AC3E}">
        <p14:creationId xmlns:p14="http://schemas.microsoft.com/office/powerpoint/2010/main" val="750677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Structures Involved</a:t>
            </a:r>
          </a:p>
        </p:txBody>
      </p:sp>
      <p:sp>
        <p:nvSpPr>
          <p:cNvPr id="3" name="Content Placeholder 2"/>
          <p:cNvSpPr>
            <a:spLocks noGrp="1"/>
          </p:cNvSpPr>
          <p:nvPr>
            <p:ph idx="1"/>
          </p:nvPr>
        </p:nvSpPr>
        <p:spPr/>
        <p:txBody>
          <a:bodyPr>
            <a:normAutofit lnSpcReduction="10000"/>
          </a:bodyPr>
          <a:lstStyle/>
          <a:p>
            <a:r>
              <a:rPr dirty="0"/>
              <a:t>Brachial plexus (C5–T1)</a:t>
            </a:r>
          </a:p>
          <a:p>
            <a:r>
              <a:rPr dirty="0"/>
              <a:t>Subclavian artery &amp; vein</a:t>
            </a:r>
          </a:p>
          <a:p>
            <a:r>
              <a:rPr dirty="0"/>
              <a:t>Lymphatic vessels</a:t>
            </a:r>
            <a:endParaRPr lang="en-CA" dirty="0"/>
          </a:p>
          <a:p>
            <a:pPr marL="0" indent="0">
              <a:buNone/>
            </a:pPr>
            <a:r>
              <a:rPr lang="en-CA" dirty="0"/>
              <a:t>Supplies entire upper limb</a:t>
            </a:r>
          </a:p>
          <a:p>
            <a:pPr marL="0" indent="0">
              <a:buNone/>
            </a:pPr>
            <a:r>
              <a:rPr lang="en-CA" dirty="0"/>
              <a:t>Types of TOS</a:t>
            </a:r>
          </a:p>
          <a:p>
            <a:r>
              <a:rPr lang="en-US" dirty="0"/>
              <a:t>Neurogenic (most common)</a:t>
            </a:r>
          </a:p>
          <a:p>
            <a:r>
              <a:rPr lang="en-US" dirty="0"/>
              <a:t>Vascular</a:t>
            </a:r>
          </a:p>
          <a:p>
            <a:r>
              <a:rPr lang="en-US" dirty="0"/>
              <a:t>Mixed</a:t>
            </a:r>
          </a:p>
          <a:p>
            <a:pPr marL="0" indent="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TOS:</a:t>
            </a:r>
            <a:r>
              <a:rPr dirty="0"/>
              <a:t>Causes</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Causes :</a:t>
            </a:r>
          </a:p>
          <a:p>
            <a:r>
              <a:rPr lang="en-CA" b="1" dirty="0"/>
              <a:t> internal </a:t>
            </a:r>
            <a:r>
              <a:rPr lang="en-CA" dirty="0"/>
              <a:t>(bony callus, cervical rib) or </a:t>
            </a:r>
            <a:r>
              <a:rPr lang="en-CA" b="1" dirty="0"/>
              <a:t>external </a:t>
            </a:r>
            <a:r>
              <a:rPr lang="en-CA" dirty="0"/>
              <a:t>compression (crutches);</a:t>
            </a:r>
          </a:p>
          <a:p>
            <a:r>
              <a:rPr lang="en-CA" b="1" dirty="0"/>
              <a:t>prolonged poor positioning; </a:t>
            </a:r>
            <a:r>
              <a:rPr lang="en-US" b="1" dirty="0"/>
              <a:t>poor posture, </a:t>
            </a:r>
            <a:r>
              <a:rPr lang="en-US" dirty="0"/>
              <a:t>such as </a:t>
            </a:r>
            <a:r>
              <a:rPr lang="en-US" dirty="0" err="1"/>
              <a:t>hyperkyphosis</a:t>
            </a:r>
            <a:r>
              <a:rPr lang="en-US" dirty="0"/>
              <a:t> and scoliosis, muscle hypertonicity and trigger </a:t>
            </a:r>
            <a:r>
              <a:rPr lang="en-CA" dirty="0"/>
              <a:t>points;</a:t>
            </a:r>
          </a:p>
          <a:p>
            <a:r>
              <a:rPr lang="en-US" b="1" dirty="0"/>
              <a:t>systemic immune or metabolic disorders, </a:t>
            </a:r>
            <a:r>
              <a:rPr lang="en-US" dirty="0"/>
              <a:t>such as rheumatoid arthritis, diabetes and </a:t>
            </a:r>
            <a:r>
              <a:rPr lang="en-CA" dirty="0"/>
              <a:t>hypothyroidism;</a:t>
            </a:r>
          </a:p>
          <a:p>
            <a:r>
              <a:rPr lang="en-US" b="1" dirty="0"/>
              <a:t> trauma </a:t>
            </a:r>
            <a:r>
              <a:rPr lang="en-US" dirty="0"/>
              <a:t>with inflammation and subsequent scarring as with, for example, whiplash;</a:t>
            </a:r>
          </a:p>
          <a:p>
            <a:r>
              <a:rPr lang="en-US" b="1" dirty="0"/>
              <a:t> joint subluxation </a:t>
            </a:r>
            <a:r>
              <a:rPr lang="en-US" dirty="0"/>
              <a:t>of the cervical spine;</a:t>
            </a:r>
          </a:p>
          <a:p>
            <a:r>
              <a:rPr lang="en-US" b="1" dirty="0"/>
              <a:t> pregnancy, </a:t>
            </a:r>
            <a:r>
              <a:rPr lang="en-US" dirty="0"/>
              <a:t>which causes a combination of increased fluid retention and postural</a:t>
            </a:r>
            <a:r>
              <a:rPr lang="en-CA" dirty="0"/>
              <a:t>changes.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D1E8E3-C03A-8052-D8CC-473B22E4732B}"/>
              </a:ext>
            </a:extLst>
          </p:cNvPr>
          <p:cNvPicPr>
            <a:picLocks noChangeAspect="1"/>
          </p:cNvPicPr>
          <p:nvPr/>
        </p:nvPicPr>
        <p:blipFill>
          <a:blip r:embed="rId2"/>
          <a:stretch>
            <a:fillRect/>
          </a:stretch>
        </p:blipFill>
        <p:spPr>
          <a:xfrm>
            <a:off x="1245989" y="643466"/>
            <a:ext cx="6652021" cy="5571067"/>
          </a:xfrm>
          <a:prstGeom prst="rect">
            <a:avLst/>
          </a:prstGeom>
        </p:spPr>
      </p:pic>
    </p:spTree>
    <p:extLst>
      <p:ext uri="{BB962C8B-B14F-4D97-AF65-F5344CB8AC3E}">
        <p14:creationId xmlns:p14="http://schemas.microsoft.com/office/powerpoint/2010/main" val="54442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09826-B875-0E44-5518-EBA7880FEC29}"/>
              </a:ext>
            </a:extLst>
          </p:cNvPr>
          <p:cNvSpPr>
            <a:spLocks noGrp="1"/>
          </p:cNvSpPr>
          <p:nvPr>
            <p:ph type="title"/>
          </p:nvPr>
        </p:nvSpPr>
        <p:spPr/>
        <p:txBody>
          <a:bodyPr/>
          <a:lstStyle/>
          <a:p>
            <a:r>
              <a:rPr lang="en-US" b="1" dirty="0"/>
              <a:t>Costoclavicular Syndrome</a:t>
            </a:r>
            <a:endParaRPr lang="en-CA" dirty="0"/>
          </a:p>
        </p:txBody>
      </p:sp>
      <p:sp>
        <p:nvSpPr>
          <p:cNvPr id="3" name="Content Placeholder 2">
            <a:extLst>
              <a:ext uri="{FF2B5EF4-FFF2-40B4-BE49-F238E27FC236}">
                <a16:creationId xmlns:a16="http://schemas.microsoft.com/office/drawing/2014/main" id="{03D2EDC8-DBFB-A7BD-3A09-5B5D008EAF9D}"/>
              </a:ext>
            </a:extLst>
          </p:cNvPr>
          <p:cNvSpPr>
            <a:spLocks noGrp="1"/>
          </p:cNvSpPr>
          <p:nvPr>
            <p:ph idx="1"/>
          </p:nvPr>
        </p:nvSpPr>
        <p:spPr/>
        <p:txBody>
          <a:bodyPr>
            <a:normAutofit fontScale="85000" lnSpcReduction="10000"/>
          </a:bodyPr>
          <a:lstStyle/>
          <a:p>
            <a:r>
              <a:rPr lang="en-US" b="1" dirty="0"/>
              <a:t>Costoclavicular Syndrome</a:t>
            </a:r>
            <a:r>
              <a:rPr lang="en-US" dirty="0"/>
              <a:t> is a specific type of </a:t>
            </a:r>
            <a:r>
              <a:rPr lang="en-US" b="1" dirty="0"/>
              <a:t>Thoracic Outlet Syndrome (TOS)</a:t>
            </a:r>
            <a:r>
              <a:rPr lang="en-US" dirty="0"/>
              <a:t> where compression happens in the </a:t>
            </a:r>
            <a:r>
              <a:rPr lang="en-US" b="1" dirty="0"/>
              <a:t>costoclavicular space</a:t>
            </a:r>
            <a:r>
              <a:rPr lang="en-US" dirty="0"/>
              <a:t>.</a:t>
            </a:r>
          </a:p>
          <a:p>
            <a:pPr marL="0" indent="0">
              <a:buNone/>
            </a:pPr>
            <a:r>
              <a:rPr lang="en-US" b="1" dirty="0"/>
              <a:t>What is Costoclavicular Syndrome?</a:t>
            </a:r>
          </a:p>
          <a:p>
            <a:r>
              <a:rPr lang="en-US" dirty="0"/>
              <a:t>Compression of: </a:t>
            </a:r>
          </a:p>
          <a:p>
            <a:pPr lvl="1"/>
            <a:r>
              <a:rPr lang="en-US" b="1" dirty="0"/>
              <a:t>Brachial plexus</a:t>
            </a:r>
            <a:r>
              <a:rPr lang="en-US" dirty="0"/>
              <a:t> </a:t>
            </a:r>
          </a:p>
          <a:p>
            <a:pPr lvl="1"/>
            <a:r>
              <a:rPr lang="en-US" b="1" dirty="0"/>
              <a:t>Subclavian artery &amp; vein</a:t>
            </a:r>
            <a:r>
              <a:rPr lang="en-US" dirty="0"/>
              <a:t> </a:t>
            </a:r>
          </a:p>
          <a:p>
            <a:r>
              <a:rPr lang="en-US" dirty="0"/>
              <a:t>Occurs </a:t>
            </a:r>
            <a:r>
              <a:rPr lang="en-US" b="1" dirty="0"/>
              <a:t>between the clavicle and first rib</a:t>
            </a:r>
            <a:r>
              <a:rPr lang="en-US" dirty="0"/>
              <a:t> </a:t>
            </a:r>
          </a:p>
          <a:p>
            <a:pPr marL="0" indent="0">
              <a:buNone/>
            </a:pPr>
            <a:r>
              <a:rPr lang="en-US" dirty="0"/>
              <a:t> This space narrows when shoulders are </a:t>
            </a:r>
            <a:r>
              <a:rPr lang="en-US" b="1" dirty="0"/>
              <a:t>pulled down/back</a:t>
            </a:r>
            <a:r>
              <a:rPr lang="en-US" dirty="0"/>
              <a:t> or with poor posture.</a:t>
            </a:r>
          </a:p>
          <a:p>
            <a:endParaRPr lang="en-CA" dirty="0"/>
          </a:p>
        </p:txBody>
      </p:sp>
    </p:spTree>
    <p:extLst>
      <p:ext uri="{BB962C8B-B14F-4D97-AF65-F5344CB8AC3E}">
        <p14:creationId xmlns:p14="http://schemas.microsoft.com/office/powerpoint/2010/main" val="1718971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59B5B76-2DBB-F716-D921-6EB7736F63DD}"/>
              </a:ext>
            </a:extLst>
          </p:cNvPr>
          <p:cNvPicPr>
            <a:picLocks noGrp="1" noChangeAspect="1"/>
          </p:cNvPicPr>
          <p:nvPr>
            <p:ph idx="1"/>
          </p:nvPr>
        </p:nvPicPr>
        <p:blipFill>
          <a:blip r:embed="rId2"/>
          <a:stretch>
            <a:fillRect/>
          </a:stretch>
        </p:blipFill>
        <p:spPr>
          <a:xfrm>
            <a:off x="1872343" y="643466"/>
            <a:ext cx="5453743" cy="5571067"/>
          </a:xfrm>
          <a:prstGeom prst="rect">
            <a:avLst/>
          </a:prstGeom>
        </p:spPr>
      </p:pic>
    </p:spTree>
    <p:extLst>
      <p:ext uri="{BB962C8B-B14F-4D97-AF65-F5344CB8AC3E}">
        <p14:creationId xmlns:p14="http://schemas.microsoft.com/office/powerpoint/2010/main" val="161281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0A391-8EB3-977E-8381-3B267F84563E}"/>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4BA7FDCF-E547-F5C7-2DB7-8A49FECDEB05}"/>
              </a:ext>
            </a:extLst>
          </p:cNvPr>
          <p:cNvSpPr>
            <a:spLocks noGrp="1"/>
          </p:cNvSpPr>
          <p:nvPr>
            <p:ph idx="1"/>
          </p:nvPr>
        </p:nvSpPr>
        <p:spPr/>
        <p:txBody>
          <a:bodyPr>
            <a:normAutofit fontScale="77500" lnSpcReduction="20000"/>
          </a:bodyPr>
          <a:lstStyle/>
          <a:p>
            <a:pPr marL="0" indent="0">
              <a:buNone/>
            </a:pPr>
            <a:r>
              <a:rPr lang="en-US" b="1" dirty="0"/>
              <a:t>Causes: Costoclavicular Syndrome</a:t>
            </a:r>
            <a:r>
              <a:rPr lang="en-US" dirty="0"/>
              <a:t> </a:t>
            </a:r>
            <a:endParaRPr lang="en-US" b="1" dirty="0"/>
          </a:p>
          <a:p>
            <a:r>
              <a:rPr lang="en-US" dirty="0"/>
              <a:t>Drooping shoulders (common in tall/thin individuals) </a:t>
            </a:r>
          </a:p>
          <a:p>
            <a:r>
              <a:rPr lang="en-US" dirty="0"/>
              <a:t>Carrying heavy backpacks or bags </a:t>
            </a:r>
          </a:p>
          <a:p>
            <a:r>
              <a:rPr lang="en-US" dirty="0"/>
              <a:t>Poor posture (military posture or slouching) </a:t>
            </a:r>
          </a:p>
          <a:p>
            <a:r>
              <a:rPr lang="en-US" dirty="0"/>
              <a:t>Clavicle fracture or deformity </a:t>
            </a:r>
          </a:p>
          <a:p>
            <a:r>
              <a:rPr lang="en-US" dirty="0"/>
              <a:t>Tight </a:t>
            </a:r>
            <a:r>
              <a:rPr lang="en-US" b="1" dirty="0"/>
              <a:t>subclavius</a:t>
            </a:r>
            <a:r>
              <a:rPr lang="en-US" dirty="0"/>
              <a:t> </a:t>
            </a:r>
          </a:p>
          <a:p>
            <a:pPr marL="0" indent="0">
              <a:buNone/>
            </a:pPr>
            <a:r>
              <a:rPr lang="en-CA" b="1" dirty="0"/>
              <a:t>Pathophysiology</a:t>
            </a:r>
          </a:p>
          <a:p>
            <a:r>
              <a:rPr lang="en-CA" dirty="0"/>
              <a:t>Narrowing of costoclavicular space → compression of neurovascular bundle </a:t>
            </a:r>
          </a:p>
          <a:p>
            <a:r>
              <a:rPr lang="en-CA" dirty="0"/>
              <a:t>Leads to: </a:t>
            </a:r>
          </a:p>
          <a:p>
            <a:pPr lvl="1"/>
            <a:r>
              <a:rPr lang="en-CA" dirty="0"/>
              <a:t>Nerve ischemia → paresthesia </a:t>
            </a:r>
          </a:p>
          <a:p>
            <a:pPr lvl="1"/>
            <a:r>
              <a:rPr lang="en-CA" dirty="0"/>
              <a:t>Vascular compromise → circulation issues</a:t>
            </a:r>
          </a:p>
          <a:p>
            <a:endParaRPr lang="en-US" dirty="0"/>
          </a:p>
          <a:p>
            <a:endParaRPr lang="en-CA" dirty="0"/>
          </a:p>
        </p:txBody>
      </p:sp>
    </p:spTree>
    <p:extLst>
      <p:ext uri="{BB962C8B-B14F-4D97-AF65-F5344CB8AC3E}">
        <p14:creationId xmlns:p14="http://schemas.microsoft.com/office/powerpoint/2010/main" val="236163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408B-E011-A34B-D8FE-22C66FD9DAB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BDB70B5E-D35A-851C-7BB9-5237C08B6981}"/>
              </a:ext>
            </a:extLst>
          </p:cNvPr>
          <p:cNvSpPr>
            <a:spLocks noGrp="1"/>
          </p:cNvSpPr>
          <p:nvPr>
            <p:ph idx="1"/>
          </p:nvPr>
        </p:nvSpPr>
        <p:spPr/>
        <p:txBody>
          <a:bodyPr>
            <a:normAutofit fontScale="85000" lnSpcReduction="20000"/>
          </a:bodyPr>
          <a:lstStyle/>
          <a:p>
            <a:pPr marL="0" indent="0">
              <a:buNone/>
            </a:pPr>
            <a:r>
              <a:rPr lang="en-US" b="1" dirty="0"/>
              <a:t>Symptoms:</a:t>
            </a:r>
          </a:p>
          <a:p>
            <a:pPr marL="0" indent="0">
              <a:buNone/>
            </a:pPr>
            <a:r>
              <a:rPr lang="en-US" b="1" dirty="0"/>
              <a:t>Neurological</a:t>
            </a:r>
          </a:p>
          <a:p>
            <a:r>
              <a:rPr lang="en-US" dirty="0"/>
              <a:t>Numbness &amp; tingling in arm/hand </a:t>
            </a:r>
          </a:p>
          <a:p>
            <a:r>
              <a:rPr lang="en-US" dirty="0"/>
              <a:t>Weak grip </a:t>
            </a:r>
          </a:p>
          <a:p>
            <a:r>
              <a:rPr lang="en-US" dirty="0"/>
              <a:t>Pain in shoulder, arm, forearm </a:t>
            </a:r>
          </a:p>
          <a:p>
            <a:pPr marL="0" indent="0">
              <a:buNone/>
            </a:pPr>
            <a:r>
              <a:rPr lang="en-US" b="1" dirty="0"/>
              <a:t>Vascular</a:t>
            </a:r>
          </a:p>
          <a:p>
            <a:r>
              <a:rPr lang="en-US" dirty="0"/>
              <a:t>Cold hand </a:t>
            </a:r>
          </a:p>
          <a:p>
            <a:r>
              <a:rPr lang="en-US" dirty="0"/>
              <a:t>Pallor or cyanosis (</a:t>
            </a:r>
            <a:r>
              <a:rPr lang="en-US" b="1" dirty="0"/>
              <a:t>Cyanosis</a:t>
            </a:r>
            <a:r>
              <a:rPr lang="en-US" dirty="0"/>
              <a:t> is a clinical sign where the </a:t>
            </a:r>
            <a:r>
              <a:rPr lang="en-US" b="1" dirty="0"/>
              <a:t>skin, lips, or nails turn bluish</a:t>
            </a:r>
            <a:r>
              <a:rPr lang="en-US" dirty="0"/>
              <a:t> due to </a:t>
            </a:r>
            <a:r>
              <a:rPr lang="en-US" b="1" dirty="0"/>
              <a:t>low oxygen levels in the blood)</a:t>
            </a:r>
            <a:endParaRPr lang="en-US" dirty="0"/>
          </a:p>
          <a:p>
            <a:r>
              <a:rPr lang="en-US" dirty="0"/>
              <a:t>Swelling (especially hand)</a:t>
            </a:r>
          </a:p>
          <a:p>
            <a:endParaRPr lang="en-CA" dirty="0"/>
          </a:p>
        </p:txBody>
      </p:sp>
    </p:spTree>
    <p:extLst>
      <p:ext uri="{BB962C8B-B14F-4D97-AF65-F5344CB8AC3E}">
        <p14:creationId xmlns:p14="http://schemas.microsoft.com/office/powerpoint/2010/main" val="400079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7CEF-F098-247E-FF79-A2749AF3FFA2}"/>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194D5F7F-B1F3-700A-1C62-24A3AC61AD5B}"/>
              </a:ext>
            </a:extLst>
          </p:cNvPr>
          <p:cNvSpPr>
            <a:spLocks noGrp="1"/>
          </p:cNvSpPr>
          <p:nvPr>
            <p:ph idx="1"/>
          </p:nvPr>
        </p:nvSpPr>
        <p:spPr/>
        <p:txBody>
          <a:bodyPr/>
          <a:lstStyle/>
          <a:p>
            <a:pPr marL="0" indent="0">
              <a:buNone/>
            </a:pPr>
            <a:r>
              <a:rPr lang="en-US" b="1" dirty="0"/>
              <a:t>Aggravating Positions</a:t>
            </a:r>
          </a:p>
          <a:p>
            <a:r>
              <a:rPr lang="en-US" dirty="0"/>
              <a:t>Carrying weight (bags, groceries) </a:t>
            </a:r>
          </a:p>
          <a:p>
            <a:r>
              <a:rPr lang="en-US" dirty="0"/>
              <a:t>Shoulder retraction (military posture) </a:t>
            </a:r>
          </a:p>
          <a:p>
            <a:r>
              <a:rPr lang="en-US" dirty="0"/>
              <a:t>Prolonged downward pull on shoulders</a:t>
            </a:r>
          </a:p>
          <a:p>
            <a:endParaRPr lang="en-CA" dirty="0"/>
          </a:p>
        </p:txBody>
      </p:sp>
    </p:spTree>
    <p:extLst>
      <p:ext uri="{BB962C8B-B14F-4D97-AF65-F5344CB8AC3E}">
        <p14:creationId xmlns:p14="http://schemas.microsoft.com/office/powerpoint/2010/main" val="654057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1BC434-026C-3249-776F-73A0B17FF8E9}"/>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a:lnSpc>
                <a:spcPct val="90000"/>
              </a:lnSpc>
            </a:pPr>
            <a:r>
              <a:rPr lang="en-US" sz="2800" kern="1200" dirty="0">
                <a:solidFill>
                  <a:schemeClr val="bg1"/>
                </a:solidFill>
                <a:latin typeface="+mj-lt"/>
                <a:ea typeface="+mj-ea"/>
                <a:cs typeface="+mj-cs"/>
              </a:rPr>
              <a:t>Costoclavicular: SOT</a:t>
            </a:r>
          </a:p>
        </p:txBody>
      </p:sp>
      <p:pic>
        <p:nvPicPr>
          <p:cNvPr id="5" name="Content Placeholder 4">
            <a:extLst>
              <a:ext uri="{FF2B5EF4-FFF2-40B4-BE49-F238E27FC236}">
                <a16:creationId xmlns:a16="http://schemas.microsoft.com/office/drawing/2014/main" id="{3A90A8E1-59CE-3A49-EDA6-250EAFF3A87F}"/>
              </a:ext>
            </a:extLst>
          </p:cNvPr>
          <p:cNvPicPr>
            <a:picLocks noGrp="1" noChangeAspect="1"/>
          </p:cNvPicPr>
          <p:nvPr>
            <p:ph idx="1"/>
          </p:nvPr>
        </p:nvPicPr>
        <p:blipFill>
          <a:blip r:embed="rId2"/>
          <a:stretch>
            <a:fillRect/>
          </a:stretch>
        </p:blipFill>
        <p:spPr>
          <a:xfrm>
            <a:off x="482600" y="1950309"/>
            <a:ext cx="8178799" cy="3844035"/>
          </a:xfrm>
          <a:prstGeom prst="rect">
            <a:avLst/>
          </a:prstGeom>
        </p:spPr>
      </p:pic>
    </p:spTree>
    <p:extLst>
      <p:ext uri="{BB962C8B-B14F-4D97-AF65-F5344CB8AC3E}">
        <p14:creationId xmlns:p14="http://schemas.microsoft.com/office/powerpoint/2010/main" val="2250014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EDAD4-E7A0-9B0C-3788-A412F620F01D}"/>
              </a:ext>
            </a:extLst>
          </p:cNvPr>
          <p:cNvSpPr>
            <a:spLocks noGrp="1"/>
          </p:cNvSpPr>
          <p:nvPr>
            <p:ph type="title"/>
          </p:nvPr>
        </p:nvSpPr>
        <p:spPr/>
        <p:txBody>
          <a:bodyPr>
            <a:normAutofit fontScale="90000"/>
          </a:bodyPr>
          <a:lstStyle/>
          <a:p>
            <a:r>
              <a:rPr lang="en-US" dirty="0"/>
              <a:t>Cervical Rib in Thoracic Outlet Syndrome (TOS)</a:t>
            </a:r>
            <a:endParaRPr lang="en-CA" dirty="0"/>
          </a:p>
        </p:txBody>
      </p:sp>
      <p:sp>
        <p:nvSpPr>
          <p:cNvPr id="3" name="Content Placeholder 2">
            <a:extLst>
              <a:ext uri="{FF2B5EF4-FFF2-40B4-BE49-F238E27FC236}">
                <a16:creationId xmlns:a16="http://schemas.microsoft.com/office/drawing/2014/main" id="{76037B7F-4720-8030-6551-9D1BB06AF6B6}"/>
              </a:ext>
            </a:extLst>
          </p:cNvPr>
          <p:cNvSpPr>
            <a:spLocks noGrp="1"/>
          </p:cNvSpPr>
          <p:nvPr>
            <p:ph idx="1"/>
          </p:nvPr>
        </p:nvSpPr>
        <p:spPr/>
        <p:txBody>
          <a:bodyPr>
            <a:normAutofit fontScale="62500" lnSpcReduction="20000"/>
          </a:bodyPr>
          <a:lstStyle/>
          <a:p>
            <a:pPr marL="0" indent="0">
              <a:buNone/>
            </a:pPr>
            <a:r>
              <a:rPr lang="en-US" b="1" dirty="0"/>
              <a:t>What is a Cervical Rib?</a:t>
            </a:r>
          </a:p>
          <a:p>
            <a:r>
              <a:rPr lang="en-US" dirty="0"/>
              <a:t>An </a:t>
            </a:r>
            <a:r>
              <a:rPr lang="en-US" b="1" dirty="0"/>
              <a:t>extra rib arising from C7 vertebra</a:t>
            </a:r>
            <a:r>
              <a:rPr lang="en-US" dirty="0"/>
              <a:t> </a:t>
            </a:r>
          </a:p>
          <a:p>
            <a:r>
              <a:rPr lang="en-US" dirty="0"/>
              <a:t>Congenital (present since birth) </a:t>
            </a:r>
          </a:p>
          <a:p>
            <a:r>
              <a:rPr lang="en-US" dirty="0"/>
              <a:t>Can be: </a:t>
            </a:r>
          </a:p>
          <a:p>
            <a:pPr lvl="1"/>
            <a:r>
              <a:rPr lang="en-US" dirty="0"/>
              <a:t>Fully formed rib </a:t>
            </a:r>
          </a:p>
          <a:p>
            <a:pPr lvl="1"/>
            <a:r>
              <a:rPr lang="en-US" dirty="0"/>
              <a:t>Fibrous band (incomplete rib) </a:t>
            </a:r>
          </a:p>
          <a:p>
            <a:r>
              <a:rPr lang="en-US" dirty="0"/>
              <a:t>Not everyone with a cervical rib has symptoms—but it can </a:t>
            </a:r>
            <a:r>
              <a:rPr lang="en-US" b="1" dirty="0"/>
              <a:t>predispose to TOS</a:t>
            </a:r>
          </a:p>
          <a:p>
            <a:r>
              <a:rPr lang="en-CA" b="1" dirty="0"/>
              <a:t>How it Causes TOS</a:t>
            </a:r>
          </a:p>
          <a:p>
            <a:r>
              <a:rPr lang="en-CA" dirty="0"/>
              <a:t>The cervical rib </a:t>
            </a:r>
            <a:r>
              <a:rPr lang="en-CA" b="1" dirty="0"/>
              <a:t>reduces space in the thoracic outlet</a:t>
            </a:r>
            <a:r>
              <a:rPr lang="en-CA" dirty="0"/>
              <a:t> </a:t>
            </a:r>
          </a:p>
          <a:p>
            <a:r>
              <a:rPr lang="en-CA" dirty="0"/>
              <a:t>Compresses: </a:t>
            </a:r>
          </a:p>
          <a:p>
            <a:pPr lvl="1"/>
            <a:r>
              <a:rPr lang="en-CA" b="1" dirty="0"/>
              <a:t>Brachial plexus</a:t>
            </a:r>
            <a:r>
              <a:rPr lang="en-CA" dirty="0"/>
              <a:t> → neurogenic symptoms </a:t>
            </a:r>
          </a:p>
          <a:p>
            <a:pPr lvl="1"/>
            <a:r>
              <a:rPr lang="en-CA" b="1" dirty="0"/>
              <a:t>Subclavian artery</a:t>
            </a:r>
            <a:r>
              <a:rPr lang="en-CA" dirty="0"/>
              <a:t> → vascular symptoms </a:t>
            </a:r>
          </a:p>
          <a:p>
            <a:pPr marL="0" indent="0">
              <a:buNone/>
            </a:pPr>
            <a:r>
              <a:rPr lang="en-CA" dirty="0"/>
              <a:t> Compression usually occurs in the </a:t>
            </a:r>
            <a:r>
              <a:rPr lang="en-CA" b="1" dirty="0"/>
              <a:t>interscalene triangle</a:t>
            </a:r>
            <a:endParaRPr lang="en-CA" dirty="0"/>
          </a:p>
          <a:p>
            <a:endParaRPr lang="en-US" dirty="0"/>
          </a:p>
          <a:p>
            <a:endParaRPr lang="en-CA" dirty="0"/>
          </a:p>
        </p:txBody>
      </p:sp>
    </p:spTree>
    <p:extLst>
      <p:ext uri="{BB962C8B-B14F-4D97-AF65-F5344CB8AC3E}">
        <p14:creationId xmlns:p14="http://schemas.microsoft.com/office/powerpoint/2010/main" val="2395314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9CD5D1-62BB-DCAA-7826-54EC94BEFE8B}"/>
              </a:ext>
            </a:extLst>
          </p:cNvPr>
          <p:cNvSpPr>
            <a:spLocks noGrp="1"/>
          </p:cNvSpPr>
          <p:nvPr>
            <p:ph idx="1"/>
          </p:nvPr>
        </p:nvSpPr>
        <p:spPr>
          <a:xfrm>
            <a:off x="571495" y="489857"/>
            <a:ext cx="4000505" cy="5750223"/>
          </a:xfrm>
        </p:spPr>
        <p:txBody>
          <a:bodyPr anchor="ctr">
            <a:normAutofit/>
          </a:bodyPr>
          <a:lstStyle/>
          <a:p>
            <a:pPr marL="0" indent="0">
              <a:buNone/>
            </a:pPr>
            <a:r>
              <a:rPr lang="en-US" sz="2400" dirty="0"/>
              <a:t>Such ribs are identified by X-ray </a:t>
            </a:r>
            <a:r>
              <a:rPr lang="en-US" sz="2400" dirty="0" err="1"/>
              <a:t>andthrough</a:t>
            </a:r>
            <a:r>
              <a:rPr lang="en-US" sz="2400" dirty="0"/>
              <a:t> palpation, at the level of the clavicle, as a bulge in the space between the anterior and middle </a:t>
            </a:r>
            <a:r>
              <a:rPr lang="en-US" sz="2400" dirty="0" err="1"/>
              <a:t>scalenes</a:t>
            </a:r>
            <a:r>
              <a:rPr lang="en-US" sz="2400" dirty="0"/>
              <a:t>.</a:t>
            </a:r>
            <a:endParaRPr lang="en-CA" sz="2400" dirty="0"/>
          </a:p>
        </p:txBody>
      </p:sp>
      <p:sp>
        <p:nvSpPr>
          <p:cNvPr id="14" name="Rectangle 13">
            <a:extLst>
              <a:ext uri="{FF2B5EF4-FFF2-40B4-BE49-F238E27FC236}">
                <a16:creationId xmlns:a16="http://schemas.microsoft.com/office/drawing/2014/main" id="{0D05C9B4-B5C9-2D4D-23C9-CEE72646F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6350" y="-1"/>
            <a:ext cx="4057650" cy="6858001"/>
          </a:xfrm>
          <a:prstGeom prst="rect">
            <a:avLst/>
          </a:prstGeom>
          <a:solidFill>
            <a:srgbClr val="FFFFFF"/>
          </a:solidFill>
          <a:ln>
            <a:noFill/>
          </a:ln>
          <a:effectLst>
            <a:outerShdw blurRad="266700" dist="215900" dir="858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E9E099F-7CF5-8450-3197-DD9368D087A7}"/>
              </a:ext>
            </a:extLst>
          </p:cNvPr>
          <p:cNvPicPr>
            <a:picLocks noChangeAspect="1"/>
          </p:cNvPicPr>
          <p:nvPr/>
        </p:nvPicPr>
        <p:blipFill>
          <a:blip r:embed="rId2"/>
          <a:stretch>
            <a:fillRect/>
          </a:stretch>
        </p:blipFill>
        <p:spPr>
          <a:xfrm>
            <a:off x="5086350" y="119742"/>
            <a:ext cx="3916136" cy="6422571"/>
          </a:xfrm>
          <a:prstGeom prst="rect">
            <a:avLst/>
          </a:prstGeom>
        </p:spPr>
      </p:pic>
    </p:spTree>
    <p:extLst>
      <p:ext uri="{BB962C8B-B14F-4D97-AF65-F5344CB8AC3E}">
        <p14:creationId xmlns:p14="http://schemas.microsoft.com/office/powerpoint/2010/main" val="1008497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1189CCF-57F9-A338-FE1C-2B401C89F6C3}"/>
              </a:ext>
            </a:extLst>
          </p:cNvPr>
          <p:cNvSpPr>
            <a:spLocks noGrp="1"/>
          </p:cNvSpPr>
          <p:nvPr>
            <p:ph type="title"/>
          </p:nvPr>
        </p:nvSpPr>
        <p:spPr>
          <a:xfrm>
            <a:off x="495030" y="2767106"/>
            <a:ext cx="2160621" cy="3071906"/>
          </a:xfrm>
        </p:spPr>
        <p:txBody>
          <a:bodyPr vert="horz" lIns="91440" tIns="45720" rIns="91440" bIns="45720" rtlCol="0" anchor="t">
            <a:normAutofit/>
          </a:bodyPr>
          <a:lstStyle/>
          <a:p>
            <a:pPr algn="l" defTabSz="914400">
              <a:lnSpc>
                <a:spcPct val="90000"/>
              </a:lnSpc>
            </a:pPr>
            <a:r>
              <a:rPr lang="en-US" sz="3500" kern="1200">
                <a:solidFill>
                  <a:srgbClr val="FFFFFF"/>
                </a:solidFill>
                <a:latin typeface="+mj-lt"/>
                <a:ea typeface="+mj-ea"/>
                <a:cs typeface="+mj-cs"/>
              </a:rPr>
              <a:t>scalenes</a:t>
            </a:r>
          </a:p>
        </p:txBody>
      </p:sp>
      <p:pic>
        <p:nvPicPr>
          <p:cNvPr id="5" name="Picture 4">
            <a:extLst>
              <a:ext uri="{FF2B5EF4-FFF2-40B4-BE49-F238E27FC236}">
                <a16:creationId xmlns:a16="http://schemas.microsoft.com/office/drawing/2014/main" id="{72C3C051-E52A-D0A9-DDE7-1EFFCAD93EC4}"/>
              </a:ext>
            </a:extLst>
          </p:cNvPr>
          <p:cNvPicPr>
            <a:picLocks noChangeAspect="1"/>
          </p:cNvPicPr>
          <p:nvPr/>
        </p:nvPicPr>
        <p:blipFill>
          <a:blip r:embed="rId2"/>
          <a:stretch>
            <a:fillRect/>
          </a:stretch>
        </p:blipFill>
        <p:spPr>
          <a:xfrm>
            <a:off x="3576358" y="467208"/>
            <a:ext cx="5020237" cy="5923584"/>
          </a:xfrm>
          <a:prstGeom prst="rect">
            <a:avLst/>
          </a:prstGeom>
        </p:spPr>
      </p:pic>
    </p:spTree>
    <p:extLst>
      <p:ext uri="{BB962C8B-B14F-4D97-AF65-F5344CB8AC3E}">
        <p14:creationId xmlns:p14="http://schemas.microsoft.com/office/powerpoint/2010/main" val="2124319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398880-CD91-2BF7-B0BE-E0309F326385}"/>
              </a:ext>
            </a:extLst>
          </p:cNvPr>
          <p:cNvPicPr>
            <a:picLocks noChangeAspect="1"/>
          </p:cNvPicPr>
          <p:nvPr/>
        </p:nvPicPr>
        <p:blipFill>
          <a:blip r:embed="rId2"/>
          <a:stretch>
            <a:fillRect/>
          </a:stretch>
        </p:blipFill>
        <p:spPr>
          <a:xfrm>
            <a:off x="482600" y="740219"/>
            <a:ext cx="8178799" cy="5377560"/>
          </a:xfrm>
          <a:prstGeom prst="rect">
            <a:avLst/>
          </a:prstGeom>
        </p:spPr>
      </p:pic>
    </p:spTree>
    <p:extLst>
      <p:ext uri="{BB962C8B-B14F-4D97-AF65-F5344CB8AC3E}">
        <p14:creationId xmlns:p14="http://schemas.microsoft.com/office/powerpoint/2010/main" val="1525826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1615BE-29D3-FF04-A1C8-2C92A8EB1491}"/>
              </a:ext>
            </a:extLst>
          </p:cNvPr>
          <p:cNvPicPr>
            <a:picLocks noChangeAspect="1"/>
          </p:cNvPicPr>
          <p:nvPr/>
        </p:nvPicPr>
        <p:blipFill>
          <a:blip r:embed="rId2"/>
          <a:stretch>
            <a:fillRect/>
          </a:stretch>
        </p:blipFill>
        <p:spPr>
          <a:xfrm>
            <a:off x="482600" y="903796"/>
            <a:ext cx="8178799" cy="5050407"/>
          </a:xfrm>
          <a:prstGeom prst="rect">
            <a:avLst/>
          </a:prstGeom>
        </p:spPr>
      </p:pic>
    </p:spTree>
    <p:extLst>
      <p:ext uri="{BB962C8B-B14F-4D97-AF65-F5344CB8AC3E}">
        <p14:creationId xmlns:p14="http://schemas.microsoft.com/office/powerpoint/2010/main" val="2180585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035A1A-1441-47BE-8CBD-0B3272C0D346}"/>
              </a:ext>
            </a:extLst>
          </p:cNvPr>
          <p:cNvPicPr>
            <a:picLocks noChangeAspect="1"/>
          </p:cNvPicPr>
          <p:nvPr/>
        </p:nvPicPr>
        <p:blipFill>
          <a:blip r:embed="rId2"/>
          <a:stretch>
            <a:fillRect/>
          </a:stretch>
        </p:blipFill>
        <p:spPr>
          <a:xfrm>
            <a:off x="549568" y="643466"/>
            <a:ext cx="8044863" cy="5571067"/>
          </a:xfrm>
          <a:prstGeom prst="rect">
            <a:avLst/>
          </a:prstGeom>
        </p:spPr>
      </p:pic>
    </p:spTree>
    <p:extLst>
      <p:ext uri="{BB962C8B-B14F-4D97-AF65-F5344CB8AC3E}">
        <p14:creationId xmlns:p14="http://schemas.microsoft.com/office/powerpoint/2010/main" val="4094738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69D3-6FA2-74A0-CDAF-30208304CBE3}"/>
              </a:ext>
            </a:extLst>
          </p:cNvPr>
          <p:cNvSpPr>
            <a:spLocks noGrp="1"/>
          </p:cNvSpPr>
          <p:nvPr>
            <p:ph type="title"/>
          </p:nvPr>
        </p:nvSpPr>
        <p:spPr/>
        <p:txBody>
          <a:bodyPr/>
          <a:lstStyle/>
          <a:p>
            <a:r>
              <a:rPr lang="en-CA" dirty="0"/>
              <a:t>Anterior Scalene Syndrome</a:t>
            </a:r>
          </a:p>
        </p:txBody>
      </p:sp>
      <p:sp>
        <p:nvSpPr>
          <p:cNvPr id="3" name="Content Placeholder 2">
            <a:extLst>
              <a:ext uri="{FF2B5EF4-FFF2-40B4-BE49-F238E27FC236}">
                <a16:creationId xmlns:a16="http://schemas.microsoft.com/office/drawing/2014/main" id="{4CDAF77C-25DB-B34C-602D-556B562BB546}"/>
              </a:ext>
            </a:extLst>
          </p:cNvPr>
          <p:cNvSpPr>
            <a:spLocks noGrp="1"/>
          </p:cNvSpPr>
          <p:nvPr>
            <p:ph idx="1"/>
          </p:nvPr>
        </p:nvSpPr>
        <p:spPr/>
        <p:txBody>
          <a:bodyPr>
            <a:normAutofit lnSpcReduction="10000"/>
          </a:bodyPr>
          <a:lstStyle/>
          <a:p>
            <a:r>
              <a:rPr lang="en-US" dirty="0"/>
              <a:t>A common subtype of </a:t>
            </a:r>
            <a:r>
              <a:rPr lang="en-US" b="1" dirty="0"/>
              <a:t>Thoracic Outlet Syndrome (TOS)</a:t>
            </a:r>
            <a:r>
              <a:rPr lang="en-US" dirty="0"/>
              <a:t> where compression occurs in the </a:t>
            </a:r>
            <a:r>
              <a:rPr lang="en-US" b="1" dirty="0"/>
              <a:t>interscalene triangle</a:t>
            </a:r>
            <a:r>
              <a:rPr lang="en-US" dirty="0"/>
              <a:t>.</a:t>
            </a:r>
          </a:p>
          <a:p>
            <a:pPr marL="0" indent="0">
              <a:buNone/>
            </a:pPr>
            <a:r>
              <a:rPr lang="en-US" b="1" dirty="0"/>
              <a:t>What is it?</a:t>
            </a:r>
          </a:p>
          <a:p>
            <a:r>
              <a:rPr lang="en-US" dirty="0"/>
              <a:t>Compression of: </a:t>
            </a:r>
          </a:p>
          <a:p>
            <a:pPr lvl="1"/>
            <a:r>
              <a:rPr lang="en-US" b="1" dirty="0"/>
              <a:t>Brachial plexus (especially C8–T1)</a:t>
            </a:r>
            <a:r>
              <a:rPr lang="en-US" dirty="0"/>
              <a:t> </a:t>
            </a:r>
          </a:p>
          <a:p>
            <a:pPr lvl="1"/>
            <a:r>
              <a:rPr lang="en-US" b="1" dirty="0"/>
              <a:t>Subclavian artery</a:t>
            </a:r>
            <a:r>
              <a:rPr lang="en-US" dirty="0"/>
              <a:t> </a:t>
            </a:r>
          </a:p>
          <a:p>
            <a:r>
              <a:rPr lang="en-US" dirty="0"/>
              <a:t>Caused by tight or hypertrophied </a:t>
            </a:r>
            <a:r>
              <a:rPr lang="en-US" b="1" dirty="0"/>
              <a:t>anterior scalene muscle</a:t>
            </a:r>
            <a:endParaRPr lang="en-US" dirty="0"/>
          </a:p>
          <a:p>
            <a:endParaRPr lang="en-CA" dirty="0"/>
          </a:p>
        </p:txBody>
      </p:sp>
    </p:spTree>
    <p:extLst>
      <p:ext uri="{BB962C8B-B14F-4D97-AF65-F5344CB8AC3E}">
        <p14:creationId xmlns:p14="http://schemas.microsoft.com/office/powerpoint/2010/main" val="3635055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CDC40E-444A-6099-8DE3-A6D8A8DB44D1}"/>
              </a:ext>
            </a:extLst>
          </p:cNvPr>
          <p:cNvPicPr>
            <a:picLocks noChangeAspect="1"/>
          </p:cNvPicPr>
          <p:nvPr/>
        </p:nvPicPr>
        <p:blipFill>
          <a:blip r:embed="rId2"/>
          <a:stretch>
            <a:fillRect/>
          </a:stretch>
        </p:blipFill>
        <p:spPr>
          <a:xfrm>
            <a:off x="1499759" y="271022"/>
            <a:ext cx="6144482" cy="6315956"/>
          </a:xfrm>
          <a:prstGeom prst="rect">
            <a:avLst/>
          </a:prstGeom>
        </p:spPr>
      </p:pic>
    </p:spTree>
    <p:extLst>
      <p:ext uri="{BB962C8B-B14F-4D97-AF65-F5344CB8AC3E}">
        <p14:creationId xmlns:p14="http://schemas.microsoft.com/office/powerpoint/2010/main" val="1743152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8E4A-FD64-4CC5-0CA3-8DBE338F3145}"/>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15A825D3-A919-EA20-FF43-01356C064A5E}"/>
              </a:ext>
            </a:extLst>
          </p:cNvPr>
          <p:cNvSpPr>
            <a:spLocks noGrp="1"/>
          </p:cNvSpPr>
          <p:nvPr>
            <p:ph idx="1"/>
          </p:nvPr>
        </p:nvSpPr>
        <p:spPr/>
        <p:txBody>
          <a:bodyPr>
            <a:normAutofit fontScale="92500" lnSpcReduction="20000"/>
          </a:bodyPr>
          <a:lstStyle/>
          <a:p>
            <a:r>
              <a:rPr lang="en-CA" b="1" dirty="0"/>
              <a:t>Interscalene Triangle (Important Anatomy)</a:t>
            </a:r>
          </a:p>
          <a:p>
            <a:r>
              <a:rPr lang="en-CA" dirty="0"/>
              <a:t>Boundaries:</a:t>
            </a:r>
          </a:p>
          <a:p>
            <a:r>
              <a:rPr lang="en-CA" dirty="0"/>
              <a:t>Anterior → Anterior scalene </a:t>
            </a:r>
          </a:p>
          <a:p>
            <a:r>
              <a:rPr lang="en-CA" dirty="0"/>
              <a:t>Posterior → Middle scalene </a:t>
            </a:r>
          </a:p>
          <a:p>
            <a:r>
              <a:rPr lang="en-CA" dirty="0"/>
              <a:t>Inferior → First rib </a:t>
            </a:r>
          </a:p>
          <a:p>
            <a:pPr marL="0" indent="0">
              <a:buNone/>
            </a:pPr>
            <a:r>
              <a:rPr lang="en-CA" dirty="0"/>
              <a:t> Structures passing through:</a:t>
            </a:r>
          </a:p>
          <a:p>
            <a:r>
              <a:rPr lang="en-CA" dirty="0"/>
              <a:t>Brachial plexus </a:t>
            </a:r>
          </a:p>
          <a:p>
            <a:r>
              <a:rPr lang="en-CA" dirty="0"/>
              <a:t>Subclavian artery </a:t>
            </a:r>
          </a:p>
          <a:p>
            <a:pPr marL="0" indent="0">
              <a:buNone/>
            </a:pPr>
            <a:r>
              <a:rPr lang="en-CA" dirty="0">
                <a:solidFill>
                  <a:srgbClr val="FF0000"/>
                </a:solidFill>
              </a:rPr>
              <a:t>Subclavian </a:t>
            </a:r>
            <a:r>
              <a:rPr lang="en-CA" b="1" dirty="0">
                <a:solidFill>
                  <a:srgbClr val="FF0000"/>
                </a:solidFill>
              </a:rPr>
              <a:t>vein does NOT pass here</a:t>
            </a:r>
            <a:endParaRPr lang="en-CA" dirty="0"/>
          </a:p>
        </p:txBody>
      </p:sp>
    </p:spTree>
    <p:extLst>
      <p:ext uri="{BB962C8B-B14F-4D97-AF65-F5344CB8AC3E}">
        <p14:creationId xmlns:p14="http://schemas.microsoft.com/office/powerpoint/2010/main" val="3691291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802D-8CF1-D475-6471-AEA83DE52D4A}"/>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A7690CA7-3705-A687-B2CB-FC52233E1578}"/>
              </a:ext>
            </a:extLst>
          </p:cNvPr>
          <p:cNvSpPr>
            <a:spLocks noGrp="1"/>
          </p:cNvSpPr>
          <p:nvPr>
            <p:ph idx="1"/>
          </p:nvPr>
        </p:nvSpPr>
        <p:spPr/>
        <p:txBody>
          <a:bodyPr>
            <a:normAutofit fontScale="85000" lnSpcReduction="20000"/>
          </a:bodyPr>
          <a:lstStyle/>
          <a:p>
            <a:pPr marL="0" indent="0">
              <a:buNone/>
            </a:pPr>
            <a:r>
              <a:rPr lang="en-US" b="1" dirty="0"/>
              <a:t>Causes</a:t>
            </a:r>
          </a:p>
          <a:p>
            <a:r>
              <a:rPr lang="en-US" dirty="0"/>
              <a:t>Scalene muscle tightness or spasm </a:t>
            </a:r>
          </a:p>
          <a:p>
            <a:r>
              <a:rPr lang="en-US" dirty="0"/>
              <a:t>Poor posture (forward head) </a:t>
            </a:r>
          </a:p>
          <a:p>
            <a:r>
              <a:rPr lang="en-US" dirty="0"/>
              <a:t>Whiplash injury </a:t>
            </a:r>
          </a:p>
          <a:p>
            <a:r>
              <a:rPr lang="en-US" dirty="0"/>
              <a:t>Repetitive neck strain </a:t>
            </a:r>
          </a:p>
          <a:p>
            <a:r>
              <a:rPr lang="en-US" dirty="0"/>
              <a:t>Accessory breathing (overuse of </a:t>
            </a:r>
            <a:r>
              <a:rPr lang="en-US" dirty="0" err="1"/>
              <a:t>scalenes</a:t>
            </a:r>
            <a:r>
              <a:rPr lang="en-US" dirty="0"/>
              <a:t>)</a:t>
            </a:r>
          </a:p>
          <a:p>
            <a:r>
              <a:rPr lang="en-CA" b="1" dirty="0"/>
              <a:t>Pathophysiology</a:t>
            </a:r>
          </a:p>
          <a:p>
            <a:r>
              <a:rPr lang="en-CA" dirty="0"/>
              <a:t>Tight anterior scalene → narrows interscalene space </a:t>
            </a:r>
          </a:p>
          <a:p>
            <a:r>
              <a:rPr lang="en-CA" dirty="0"/>
              <a:t>Leads to: </a:t>
            </a:r>
          </a:p>
          <a:p>
            <a:pPr lvl="1"/>
            <a:r>
              <a:rPr lang="en-CA" dirty="0"/>
              <a:t>Nerve compression → neurological symptoms </a:t>
            </a:r>
          </a:p>
          <a:p>
            <a:pPr lvl="1"/>
            <a:r>
              <a:rPr lang="en-CA" dirty="0"/>
              <a:t>Arterial compression → vascular symptoms</a:t>
            </a:r>
          </a:p>
          <a:p>
            <a:endParaRPr lang="en-US" dirty="0"/>
          </a:p>
          <a:p>
            <a:endParaRPr lang="en-CA" dirty="0"/>
          </a:p>
        </p:txBody>
      </p:sp>
    </p:spTree>
    <p:extLst>
      <p:ext uri="{BB962C8B-B14F-4D97-AF65-F5344CB8AC3E}">
        <p14:creationId xmlns:p14="http://schemas.microsoft.com/office/powerpoint/2010/main" val="153048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668-8C5D-9602-6DD9-CD9EADFCFE7D}"/>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EEE854E0-37D3-545E-2CEA-A753453FB0B8}"/>
              </a:ext>
            </a:extLst>
          </p:cNvPr>
          <p:cNvSpPr>
            <a:spLocks noGrp="1"/>
          </p:cNvSpPr>
          <p:nvPr>
            <p:ph idx="1"/>
          </p:nvPr>
        </p:nvSpPr>
        <p:spPr/>
        <p:txBody>
          <a:bodyPr>
            <a:normAutofit fontScale="85000" lnSpcReduction="20000"/>
          </a:bodyPr>
          <a:lstStyle/>
          <a:p>
            <a:pPr marL="0" indent="0">
              <a:buNone/>
            </a:pPr>
            <a:r>
              <a:rPr lang="en-CA" b="1" dirty="0"/>
              <a:t>Symptoms</a:t>
            </a:r>
          </a:p>
          <a:p>
            <a:r>
              <a:rPr lang="en-CA" b="1" dirty="0"/>
              <a:t>Neurological (most common)</a:t>
            </a:r>
          </a:p>
          <a:p>
            <a:r>
              <a:rPr lang="en-CA" dirty="0"/>
              <a:t>Numbness &amp; tingling </a:t>
            </a:r>
          </a:p>
          <a:p>
            <a:r>
              <a:rPr lang="en-CA" dirty="0"/>
              <a:t>Pain radiating from neck → arm → hand </a:t>
            </a:r>
          </a:p>
          <a:p>
            <a:r>
              <a:rPr lang="en-CA" dirty="0"/>
              <a:t>Weak grip </a:t>
            </a:r>
          </a:p>
          <a:p>
            <a:r>
              <a:rPr lang="en-CA" dirty="0"/>
              <a:t>Ulnar distribution symptoms (ring &amp; little finger) </a:t>
            </a:r>
          </a:p>
          <a:p>
            <a:r>
              <a:rPr lang="en-CA" b="1" dirty="0"/>
              <a:t>Vascular (less common)</a:t>
            </a:r>
          </a:p>
          <a:p>
            <a:r>
              <a:rPr lang="en-CA" dirty="0"/>
              <a:t>Coldness </a:t>
            </a:r>
          </a:p>
          <a:p>
            <a:r>
              <a:rPr lang="en-CA" dirty="0"/>
              <a:t>Pallor or </a:t>
            </a:r>
            <a:r>
              <a:rPr lang="en-CA" b="1" dirty="0"/>
              <a:t>cyanosis</a:t>
            </a:r>
            <a:r>
              <a:rPr lang="en-CA" dirty="0"/>
              <a:t> </a:t>
            </a:r>
          </a:p>
          <a:p>
            <a:r>
              <a:rPr lang="en-CA" dirty="0"/>
              <a:t>Reduced pulse</a:t>
            </a:r>
          </a:p>
          <a:p>
            <a:endParaRPr lang="en-CA" dirty="0"/>
          </a:p>
        </p:txBody>
      </p:sp>
    </p:spTree>
    <p:extLst>
      <p:ext uri="{BB962C8B-B14F-4D97-AF65-F5344CB8AC3E}">
        <p14:creationId xmlns:p14="http://schemas.microsoft.com/office/powerpoint/2010/main" val="3547821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536E9-D2FC-A3AB-3514-A6876A5134C9}"/>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0E1554B-0503-C56D-F91B-A304E89E2131}"/>
              </a:ext>
            </a:extLst>
          </p:cNvPr>
          <p:cNvSpPr>
            <a:spLocks noGrp="1"/>
          </p:cNvSpPr>
          <p:nvPr>
            <p:ph idx="1"/>
          </p:nvPr>
        </p:nvSpPr>
        <p:spPr/>
        <p:txBody>
          <a:bodyPr>
            <a:normAutofit fontScale="92500" lnSpcReduction="10000"/>
          </a:bodyPr>
          <a:lstStyle/>
          <a:p>
            <a:pPr marL="0" indent="0">
              <a:buNone/>
            </a:pPr>
            <a:r>
              <a:rPr lang="en-US" b="1" dirty="0"/>
              <a:t>Aggravating Factors</a:t>
            </a:r>
          </a:p>
          <a:p>
            <a:r>
              <a:rPr lang="en-US" dirty="0"/>
              <a:t>Neck rotation (especially toward affected side) </a:t>
            </a:r>
          </a:p>
          <a:p>
            <a:r>
              <a:rPr lang="en-US" dirty="0"/>
              <a:t>Deep breathing </a:t>
            </a:r>
          </a:p>
          <a:p>
            <a:r>
              <a:rPr lang="en-US" dirty="0"/>
              <a:t>Overhead activities </a:t>
            </a:r>
          </a:p>
          <a:p>
            <a:r>
              <a:rPr lang="en-US" dirty="0"/>
              <a:t>Carrying weight </a:t>
            </a:r>
          </a:p>
          <a:p>
            <a:pPr marL="0" indent="0">
              <a:buNone/>
            </a:pPr>
            <a:r>
              <a:rPr lang="en-US" b="1" dirty="0">
                <a:solidFill>
                  <a:srgbClr val="FF0000"/>
                </a:solidFill>
              </a:rPr>
              <a:t>ROM Findings</a:t>
            </a:r>
          </a:p>
          <a:p>
            <a:r>
              <a:rPr lang="en-US" dirty="0"/>
              <a:t>Pain with: </a:t>
            </a:r>
          </a:p>
          <a:p>
            <a:pPr lvl="1"/>
            <a:r>
              <a:rPr lang="en-US" dirty="0"/>
              <a:t>Neck rotation </a:t>
            </a:r>
          </a:p>
          <a:p>
            <a:pPr lvl="1"/>
            <a:r>
              <a:rPr lang="en-US" dirty="0"/>
              <a:t>Lateral flexion</a:t>
            </a:r>
          </a:p>
          <a:p>
            <a:pPr marL="0" indent="0">
              <a:buNone/>
            </a:pPr>
            <a:endParaRPr lang="en-US" dirty="0"/>
          </a:p>
          <a:p>
            <a:endParaRPr lang="en-CA" dirty="0"/>
          </a:p>
        </p:txBody>
      </p:sp>
    </p:spTree>
    <p:extLst>
      <p:ext uri="{BB962C8B-B14F-4D97-AF65-F5344CB8AC3E}">
        <p14:creationId xmlns:p14="http://schemas.microsoft.com/office/powerpoint/2010/main" val="3864184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77812B1-DEF5-3B08-0A0A-6DB7887BB622}"/>
              </a:ext>
            </a:extLst>
          </p:cNvPr>
          <p:cNvPicPr>
            <a:picLocks noGrp="1" noChangeAspect="1"/>
          </p:cNvPicPr>
          <p:nvPr>
            <p:ph idx="1"/>
          </p:nvPr>
        </p:nvPicPr>
        <p:blipFill>
          <a:blip r:embed="rId2"/>
          <a:srcRect l="7332" r="6002"/>
          <a:stretch>
            <a:fillRect/>
          </a:stretch>
        </p:blipFill>
        <p:spPr>
          <a:xfrm>
            <a:off x="20" y="10"/>
            <a:ext cx="9143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6BE4D6-10D9-0099-FCC0-05654DB8A9C7}"/>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defTabSz="914400">
              <a:lnSpc>
                <a:spcPct val="90000"/>
              </a:lnSpc>
            </a:pPr>
            <a:r>
              <a:rPr lang="en-US" sz="3100">
                <a:solidFill>
                  <a:schemeClr val="tx1">
                    <a:lumMod val="85000"/>
                    <a:lumOff val="15000"/>
                  </a:schemeClr>
                </a:solidFill>
              </a:rPr>
              <a:t>Anterior Scalene Stretch</a:t>
            </a: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575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2EDF5F-AF25-8D42-C5F4-02B257AC388C}"/>
              </a:ext>
            </a:extLst>
          </p:cNvPr>
          <p:cNvSpPr>
            <a:spLocks noGrp="1"/>
          </p:cNvSpPr>
          <p:nvPr>
            <p:ph type="title"/>
          </p:nvPr>
        </p:nvSpPr>
        <p:spPr>
          <a:xfrm>
            <a:off x="771525" y="1967266"/>
            <a:ext cx="1971675" cy="2547257"/>
          </a:xfrm>
          <a:noFill/>
        </p:spPr>
        <p:txBody>
          <a:bodyPr vert="horz" lIns="91440" tIns="45720" rIns="91440" bIns="45720" rtlCol="0" anchor="ctr">
            <a:normAutofit/>
          </a:bodyPr>
          <a:lstStyle/>
          <a:p>
            <a:pPr defTabSz="914400">
              <a:lnSpc>
                <a:spcPct val="90000"/>
              </a:lnSpc>
            </a:pPr>
            <a:r>
              <a:rPr lang="en-US" sz="3100" kern="1200">
                <a:solidFill>
                  <a:srgbClr val="FFFFFF"/>
                </a:solidFill>
                <a:latin typeface="+mj-lt"/>
                <a:ea typeface="+mj-ea"/>
                <a:cs typeface="+mj-cs"/>
              </a:rPr>
              <a:t>Middle scalene stretch</a:t>
            </a:r>
          </a:p>
        </p:txBody>
      </p:sp>
      <p:pic>
        <p:nvPicPr>
          <p:cNvPr id="5" name="Picture 4">
            <a:extLst>
              <a:ext uri="{FF2B5EF4-FFF2-40B4-BE49-F238E27FC236}">
                <a16:creationId xmlns:a16="http://schemas.microsoft.com/office/drawing/2014/main" id="{BC9198E5-042D-D4CC-C4E8-C84F424E17B1}"/>
              </a:ext>
            </a:extLst>
          </p:cNvPr>
          <p:cNvPicPr>
            <a:picLocks noChangeAspect="1"/>
          </p:cNvPicPr>
          <p:nvPr/>
        </p:nvPicPr>
        <p:blipFill>
          <a:blip r:embed="rId2"/>
          <a:stretch>
            <a:fillRect/>
          </a:stretch>
        </p:blipFill>
        <p:spPr>
          <a:xfrm>
            <a:off x="3582987" y="1645845"/>
            <a:ext cx="5085525" cy="3563980"/>
          </a:xfrm>
          <a:prstGeom prst="rect">
            <a:avLst/>
          </a:prstGeom>
        </p:spPr>
      </p:pic>
    </p:spTree>
    <p:extLst>
      <p:ext uri="{BB962C8B-B14F-4D97-AF65-F5344CB8AC3E}">
        <p14:creationId xmlns:p14="http://schemas.microsoft.com/office/powerpoint/2010/main" val="803026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FA58F0-4605-E6A5-BA60-DE22EAB84193}"/>
              </a:ext>
            </a:extLst>
          </p:cNvPr>
          <p:cNvSpPr>
            <a:spLocks noGrp="1"/>
          </p:cNvSpPr>
          <p:nvPr>
            <p:ph type="title"/>
          </p:nvPr>
        </p:nvSpPr>
        <p:spPr>
          <a:xfrm>
            <a:off x="771525" y="1967266"/>
            <a:ext cx="1971675" cy="2547257"/>
          </a:xfrm>
          <a:noFill/>
        </p:spPr>
        <p:txBody>
          <a:bodyPr vert="horz" lIns="91440" tIns="45720" rIns="91440" bIns="45720" rtlCol="0" anchor="ctr">
            <a:normAutofit/>
          </a:bodyPr>
          <a:lstStyle/>
          <a:p>
            <a:pPr defTabSz="914400">
              <a:lnSpc>
                <a:spcPct val="90000"/>
              </a:lnSpc>
            </a:pPr>
            <a:r>
              <a:rPr lang="en-US" sz="3100" kern="1200">
                <a:solidFill>
                  <a:srgbClr val="FFFFFF"/>
                </a:solidFill>
                <a:latin typeface="+mj-lt"/>
                <a:ea typeface="+mj-ea"/>
                <a:cs typeface="+mj-cs"/>
              </a:rPr>
              <a:t>Posterior Scalene Stretch</a:t>
            </a:r>
          </a:p>
        </p:txBody>
      </p:sp>
      <p:pic>
        <p:nvPicPr>
          <p:cNvPr id="5" name="Picture 4">
            <a:extLst>
              <a:ext uri="{FF2B5EF4-FFF2-40B4-BE49-F238E27FC236}">
                <a16:creationId xmlns:a16="http://schemas.microsoft.com/office/drawing/2014/main" id="{D6ECE171-287E-2827-DC7E-9DAFBC0F5B02}"/>
              </a:ext>
            </a:extLst>
          </p:cNvPr>
          <p:cNvPicPr>
            <a:picLocks noChangeAspect="1"/>
          </p:cNvPicPr>
          <p:nvPr/>
        </p:nvPicPr>
        <p:blipFill>
          <a:blip r:embed="rId2"/>
          <a:stretch>
            <a:fillRect/>
          </a:stretch>
        </p:blipFill>
        <p:spPr>
          <a:xfrm>
            <a:off x="3582987" y="1614612"/>
            <a:ext cx="5085525" cy="3626446"/>
          </a:xfrm>
          <a:prstGeom prst="rect">
            <a:avLst/>
          </a:prstGeom>
        </p:spPr>
      </p:pic>
    </p:spTree>
    <p:extLst>
      <p:ext uri="{BB962C8B-B14F-4D97-AF65-F5344CB8AC3E}">
        <p14:creationId xmlns:p14="http://schemas.microsoft.com/office/powerpoint/2010/main" val="152067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29D85EC6-7C00-F4DE-2BE2-082E1A82A41A}"/>
              </a:ext>
            </a:extLst>
          </p:cNvPr>
          <p:cNvSpPr>
            <a:spLocks noGrp="1"/>
          </p:cNvSpPr>
          <p:nvPr>
            <p:ph type="title"/>
          </p:nvPr>
        </p:nvSpPr>
        <p:spPr>
          <a:xfrm>
            <a:off x="417399" y="643467"/>
            <a:ext cx="8408193" cy="744836"/>
          </a:xfrm>
        </p:spPr>
        <p:txBody>
          <a:bodyPr>
            <a:normAutofit/>
          </a:bodyPr>
          <a:lstStyle/>
          <a:p>
            <a:r>
              <a:rPr lang="en-CA" sz="2800" dirty="0">
                <a:solidFill>
                  <a:schemeClr val="bg1"/>
                </a:solidFill>
              </a:rPr>
              <a:t>Anterior Scalene Syndrome: SOT</a:t>
            </a:r>
          </a:p>
        </p:txBody>
      </p:sp>
      <p:pic>
        <p:nvPicPr>
          <p:cNvPr id="5" name="Picture 4">
            <a:extLst>
              <a:ext uri="{FF2B5EF4-FFF2-40B4-BE49-F238E27FC236}">
                <a16:creationId xmlns:a16="http://schemas.microsoft.com/office/drawing/2014/main" id="{D152BE01-F3AC-051D-F53A-A053C4C7F5A8}"/>
              </a:ext>
            </a:extLst>
          </p:cNvPr>
          <p:cNvPicPr>
            <a:picLocks noChangeAspect="1"/>
          </p:cNvPicPr>
          <p:nvPr/>
        </p:nvPicPr>
        <p:blipFill>
          <a:blip r:embed="rId2"/>
          <a:stretch>
            <a:fillRect/>
          </a:stretch>
        </p:blipFill>
        <p:spPr>
          <a:xfrm>
            <a:off x="482600" y="2308132"/>
            <a:ext cx="8178799" cy="3128389"/>
          </a:xfrm>
          <a:prstGeom prst="rect">
            <a:avLst/>
          </a:prstGeom>
        </p:spPr>
      </p:pic>
    </p:spTree>
    <p:extLst>
      <p:ext uri="{BB962C8B-B14F-4D97-AF65-F5344CB8AC3E}">
        <p14:creationId xmlns:p14="http://schemas.microsoft.com/office/powerpoint/2010/main" val="134272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A943-EF40-7CA2-DB9F-68A6D435E2FD}"/>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9A465A2B-EA2C-B915-8F40-C22C8095BC41}"/>
              </a:ext>
            </a:extLst>
          </p:cNvPr>
          <p:cNvSpPr>
            <a:spLocks noGrp="1"/>
          </p:cNvSpPr>
          <p:nvPr>
            <p:ph idx="1"/>
          </p:nvPr>
        </p:nvSpPr>
        <p:spPr/>
        <p:txBody>
          <a:bodyPr>
            <a:normAutofit fontScale="92500" lnSpcReduction="20000"/>
          </a:bodyPr>
          <a:lstStyle/>
          <a:p>
            <a:r>
              <a:rPr lang="en-US" b="1" dirty="0"/>
              <a:t>Stretching (Very Important)</a:t>
            </a:r>
          </a:p>
          <a:p>
            <a:r>
              <a:rPr lang="en-US" dirty="0"/>
              <a:t>Scalene stretch: </a:t>
            </a:r>
          </a:p>
          <a:p>
            <a:pPr lvl="1"/>
            <a:r>
              <a:rPr lang="en-US" dirty="0"/>
              <a:t>Side bend away </a:t>
            </a:r>
          </a:p>
          <a:p>
            <a:pPr lvl="1"/>
            <a:r>
              <a:rPr lang="en-US" dirty="0"/>
              <a:t>Slight extension </a:t>
            </a:r>
          </a:p>
          <a:p>
            <a:pPr lvl="1"/>
            <a:r>
              <a:rPr lang="en-US" dirty="0"/>
              <a:t>Gentle rotation</a:t>
            </a:r>
          </a:p>
          <a:p>
            <a:r>
              <a:rPr lang="en-US" b="1" dirty="0"/>
              <a:t>Postural Correction</a:t>
            </a:r>
          </a:p>
          <a:p>
            <a:r>
              <a:rPr lang="en-US" dirty="0"/>
              <a:t>Correct forward head posture </a:t>
            </a:r>
          </a:p>
          <a:p>
            <a:r>
              <a:rPr lang="en-US" dirty="0"/>
              <a:t>Improve breathing pattern (diaphragmatic breathing) </a:t>
            </a:r>
          </a:p>
          <a:p>
            <a:r>
              <a:rPr lang="en-US" dirty="0"/>
              <a:t>Avoid accessory muscle overuse</a:t>
            </a:r>
          </a:p>
          <a:p>
            <a:pPr marL="457200" lvl="1" indent="0">
              <a:buNone/>
            </a:pPr>
            <a:endParaRPr lang="en-US" dirty="0"/>
          </a:p>
          <a:p>
            <a:endParaRPr lang="en-CA" dirty="0"/>
          </a:p>
        </p:txBody>
      </p:sp>
    </p:spTree>
    <p:extLst>
      <p:ext uri="{BB962C8B-B14F-4D97-AF65-F5344CB8AC3E}">
        <p14:creationId xmlns:p14="http://schemas.microsoft.com/office/powerpoint/2010/main" val="1535740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C720E22-AF1C-1FE0-3970-18A04671CBB1}"/>
              </a:ext>
            </a:extLst>
          </p:cNvPr>
          <p:cNvPicPr>
            <a:picLocks noChangeAspect="1"/>
          </p:cNvPicPr>
          <p:nvPr/>
        </p:nvPicPr>
        <p:blipFill>
          <a:blip r:embed="rId2"/>
          <a:srcRect t="17823"/>
          <a:stretch>
            <a:fillRect/>
          </a:stretch>
        </p:blipFill>
        <p:spPr>
          <a:xfrm>
            <a:off x="20" y="1282"/>
            <a:ext cx="9143980" cy="6856718"/>
          </a:xfrm>
          <a:prstGeom prst="rect">
            <a:avLst/>
          </a:prstGeom>
        </p:spPr>
      </p:pic>
    </p:spTree>
    <p:extLst>
      <p:ext uri="{BB962C8B-B14F-4D97-AF65-F5344CB8AC3E}">
        <p14:creationId xmlns:p14="http://schemas.microsoft.com/office/powerpoint/2010/main" val="2503360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E748-BC1C-A125-0E27-08B5A11E2D0B}"/>
              </a:ext>
            </a:extLst>
          </p:cNvPr>
          <p:cNvSpPr>
            <a:spLocks noGrp="1"/>
          </p:cNvSpPr>
          <p:nvPr>
            <p:ph type="title"/>
          </p:nvPr>
        </p:nvSpPr>
        <p:spPr/>
        <p:txBody>
          <a:bodyPr/>
          <a:lstStyle/>
          <a:p>
            <a:r>
              <a:rPr lang="en-CA" dirty="0"/>
              <a:t>Pectoralis Minor Syndrome</a:t>
            </a:r>
          </a:p>
        </p:txBody>
      </p:sp>
      <p:sp>
        <p:nvSpPr>
          <p:cNvPr id="3" name="Content Placeholder 2">
            <a:extLst>
              <a:ext uri="{FF2B5EF4-FFF2-40B4-BE49-F238E27FC236}">
                <a16:creationId xmlns:a16="http://schemas.microsoft.com/office/drawing/2014/main" id="{02AA138D-31B6-3D52-C2C9-5E459601680A}"/>
              </a:ext>
            </a:extLst>
          </p:cNvPr>
          <p:cNvSpPr>
            <a:spLocks noGrp="1"/>
          </p:cNvSpPr>
          <p:nvPr>
            <p:ph idx="1"/>
          </p:nvPr>
        </p:nvSpPr>
        <p:spPr/>
        <p:txBody>
          <a:bodyPr>
            <a:normAutofit fontScale="70000" lnSpcReduction="20000"/>
          </a:bodyPr>
          <a:lstStyle/>
          <a:p>
            <a:pPr marL="0" indent="0">
              <a:buNone/>
            </a:pPr>
            <a:r>
              <a:rPr lang="en-US" dirty="0"/>
              <a:t>A subtype of </a:t>
            </a:r>
            <a:r>
              <a:rPr lang="en-US" b="1" dirty="0"/>
              <a:t>Thoracic Outlet Syndrome (TOS)</a:t>
            </a:r>
            <a:r>
              <a:rPr lang="en-US" dirty="0"/>
              <a:t> where compression occurs </a:t>
            </a:r>
            <a:r>
              <a:rPr lang="en-US" b="1" dirty="0"/>
              <a:t>below the coracoid process</a:t>
            </a:r>
            <a:r>
              <a:rPr lang="en-US" dirty="0"/>
              <a:t>, in the </a:t>
            </a:r>
            <a:r>
              <a:rPr lang="en-US" b="1" dirty="0"/>
              <a:t>subpectoral space</a:t>
            </a:r>
            <a:r>
              <a:rPr lang="en-US" dirty="0"/>
              <a:t>.</a:t>
            </a:r>
          </a:p>
          <a:p>
            <a:pPr marL="0" indent="0">
              <a:buNone/>
            </a:pPr>
            <a:r>
              <a:rPr lang="en-US" b="1" dirty="0"/>
              <a:t>What is it?</a:t>
            </a:r>
          </a:p>
          <a:p>
            <a:r>
              <a:rPr lang="en-US" dirty="0"/>
              <a:t>Compression of: </a:t>
            </a:r>
          </a:p>
          <a:p>
            <a:pPr lvl="1"/>
            <a:r>
              <a:rPr lang="en-US" b="1" dirty="0"/>
              <a:t>Brachial plexus</a:t>
            </a:r>
            <a:r>
              <a:rPr lang="en-US" dirty="0"/>
              <a:t> </a:t>
            </a:r>
          </a:p>
          <a:p>
            <a:pPr lvl="1"/>
            <a:r>
              <a:rPr lang="en-US" b="1" dirty="0"/>
              <a:t>Axillary artery &amp; vein</a:t>
            </a:r>
            <a:r>
              <a:rPr lang="en-US" dirty="0"/>
              <a:t> </a:t>
            </a:r>
          </a:p>
          <a:p>
            <a:r>
              <a:rPr lang="en-US" dirty="0"/>
              <a:t>Caused by tight/shortened </a:t>
            </a:r>
            <a:r>
              <a:rPr lang="en-US" b="1" dirty="0"/>
              <a:t>pectoralis minor muscle</a:t>
            </a:r>
          </a:p>
          <a:p>
            <a:pPr marL="0" indent="0">
              <a:buNone/>
            </a:pPr>
            <a:r>
              <a:rPr lang="en-US" b="1" dirty="0"/>
              <a:t>Anatomy </a:t>
            </a:r>
          </a:p>
          <a:p>
            <a:r>
              <a:rPr lang="en-US" b="1" dirty="0"/>
              <a:t>Pectoralis minor</a:t>
            </a:r>
            <a:r>
              <a:rPr lang="en-US" dirty="0"/>
              <a:t> attaches: </a:t>
            </a:r>
          </a:p>
          <a:p>
            <a:pPr lvl="1"/>
            <a:r>
              <a:rPr lang="en-US" dirty="0"/>
              <a:t>From ribs </a:t>
            </a:r>
            <a:r>
              <a:rPr lang="en-US" b="1" dirty="0"/>
              <a:t>3–5</a:t>
            </a:r>
            <a:r>
              <a:rPr lang="en-US" dirty="0"/>
              <a:t> </a:t>
            </a:r>
          </a:p>
          <a:p>
            <a:pPr lvl="1"/>
            <a:r>
              <a:rPr lang="en-US" dirty="0"/>
              <a:t>To </a:t>
            </a:r>
            <a:r>
              <a:rPr lang="en-US" b="1" dirty="0"/>
              <a:t>coracoid process of scapula</a:t>
            </a:r>
            <a:r>
              <a:rPr lang="en-US" dirty="0"/>
              <a:t> </a:t>
            </a:r>
          </a:p>
          <a:p>
            <a:pPr marL="0" indent="0">
              <a:buNone/>
            </a:pPr>
            <a:r>
              <a:rPr lang="en-US" dirty="0"/>
              <a:t> Compression occurs </a:t>
            </a:r>
            <a:r>
              <a:rPr lang="en-US" b="1" dirty="0"/>
              <a:t>under this muscle when it is tight</a:t>
            </a:r>
            <a:endParaRPr lang="en-US" dirty="0"/>
          </a:p>
          <a:p>
            <a:endParaRPr lang="en-US" dirty="0"/>
          </a:p>
          <a:p>
            <a:pPr marL="0" indent="0">
              <a:buNone/>
            </a:pPr>
            <a:endParaRPr lang="en-CA" dirty="0"/>
          </a:p>
        </p:txBody>
      </p:sp>
    </p:spTree>
    <p:extLst>
      <p:ext uri="{BB962C8B-B14F-4D97-AF65-F5344CB8AC3E}">
        <p14:creationId xmlns:p14="http://schemas.microsoft.com/office/powerpoint/2010/main" val="3721271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D326CFF-1F19-DAF5-D4F0-10ACAA298595}"/>
              </a:ext>
            </a:extLst>
          </p:cNvPr>
          <p:cNvPicPr>
            <a:picLocks noGrp="1" noChangeAspect="1"/>
          </p:cNvPicPr>
          <p:nvPr>
            <p:ph idx="1"/>
          </p:nvPr>
        </p:nvPicPr>
        <p:blipFill>
          <a:blip r:embed="rId2"/>
          <a:stretch>
            <a:fillRect/>
          </a:stretch>
        </p:blipFill>
        <p:spPr>
          <a:xfrm>
            <a:off x="342900" y="510921"/>
            <a:ext cx="8458200" cy="5836157"/>
          </a:xfrm>
          <a:prstGeom prst="rect">
            <a:avLst/>
          </a:prstGeom>
        </p:spPr>
      </p:pic>
    </p:spTree>
    <p:extLst>
      <p:ext uri="{BB962C8B-B14F-4D97-AF65-F5344CB8AC3E}">
        <p14:creationId xmlns:p14="http://schemas.microsoft.com/office/powerpoint/2010/main" val="471478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3F58-BE76-B440-06F9-88092381AABE}"/>
              </a:ext>
            </a:extLst>
          </p:cNvPr>
          <p:cNvSpPr>
            <a:spLocks noGrp="1"/>
          </p:cNvSpPr>
          <p:nvPr>
            <p:ph type="title"/>
          </p:nvPr>
        </p:nvSpPr>
        <p:spPr/>
        <p:txBody>
          <a:bodyPr/>
          <a:lstStyle/>
          <a:p>
            <a:r>
              <a:rPr lang="en-CA" dirty="0"/>
              <a:t>Pectoralis Minor Syndrome</a:t>
            </a:r>
          </a:p>
        </p:txBody>
      </p:sp>
      <p:sp>
        <p:nvSpPr>
          <p:cNvPr id="3" name="Content Placeholder 2">
            <a:extLst>
              <a:ext uri="{FF2B5EF4-FFF2-40B4-BE49-F238E27FC236}">
                <a16:creationId xmlns:a16="http://schemas.microsoft.com/office/drawing/2014/main" id="{A8CE348E-10ED-FFFF-5C39-9B6006825436}"/>
              </a:ext>
            </a:extLst>
          </p:cNvPr>
          <p:cNvSpPr>
            <a:spLocks noGrp="1"/>
          </p:cNvSpPr>
          <p:nvPr>
            <p:ph idx="1"/>
          </p:nvPr>
        </p:nvSpPr>
        <p:spPr/>
        <p:txBody>
          <a:bodyPr/>
          <a:lstStyle/>
          <a:p>
            <a:pPr marL="0" indent="0">
              <a:buNone/>
            </a:pPr>
            <a:r>
              <a:rPr lang="en-US" b="1" dirty="0"/>
              <a:t>Causes</a:t>
            </a:r>
          </a:p>
          <a:p>
            <a:r>
              <a:rPr lang="en-US" dirty="0"/>
              <a:t>Rounded shoulder posture </a:t>
            </a:r>
          </a:p>
          <a:p>
            <a:r>
              <a:rPr lang="en-US" dirty="0"/>
              <a:t>Prolonged desk work </a:t>
            </a:r>
          </a:p>
          <a:p>
            <a:r>
              <a:rPr lang="en-US" dirty="0"/>
              <a:t>Repetitive overhead activity </a:t>
            </a:r>
          </a:p>
          <a:p>
            <a:r>
              <a:rPr lang="en-US" dirty="0"/>
              <a:t>Sports (swimming, throwing) </a:t>
            </a:r>
          </a:p>
          <a:p>
            <a:r>
              <a:rPr lang="en-US" dirty="0"/>
              <a:t>Emotional stress → chest tightness</a:t>
            </a:r>
          </a:p>
          <a:p>
            <a:pPr marL="0" indent="0">
              <a:buNone/>
            </a:pPr>
            <a:endParaRPr lang="en-CA" dirty="0"/>
          </a:p>
        </p:txBody>
      </p:sp>
    </p:spTree>
    <p:extLst>
      <p:ext uri="{BB962C8B-B14F-4D97-AF65-F5344CB8AC3E}">
        <p14:creationId xmlns:p14="http://schemas.microsoft.com/office/powerpoint/2010/main" val="2162315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EB05D-DFE3-F58D-6B81-917521D8003E}"/>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9101EB0-F3ED-BE20-7DBA-A314FB4915A1}"/>
              </a:ext>
            </a:extLst>
          </p:cNvPr>
          <p:cNvSpPr>
            <a:spLocks noGrp="1"/>
          </p:cNvSpPr>
          <p:nvPr>
            <p:ph idx="1"/>
          </p:nvPr>
        </p:nvSpPr>
        <p:spPr/>
        <p:txBody>
          <a:bodyPr>
            <a:normAutofit fontScale="70000" lnSpcReduction="20000"/>
          </a:bodyPr>
          <a:lstStyle/>
          <a:p>
            <a:pPr marL="0" indent="0">
              <a:buNone/>
            </a:pPr>
            <a:r>
              <a:rPr lang="en-CA" b="1" dirty="0"/>
              <a:t>Pathophysiology</a:t>
            </a:r>
          </a:p>
          <a:p>
            <a:r>
              <a:rPr lang="en-CA" dirty="0"/>
              <a:t>Tight pec minor → pulls scapula </a:t>
            </a:r>
            <a:r>
              <a:rPr lang="en-CA" b="1" dirty="0"/>
              <a:t>anterior &amp; inferior</a:t>
            </a:r>
            <a:r>
              <a:rPr lang="en-CA" dirty="0"/>
              <a:t> </a:t>
            </a:r>
          </a:p>
          <a:p>
            <a:r>
              <a:rPr lang="en-CA" dirty="0"/>
              <a:t>Narrows subpectoral space → compresses neurovascular bundle</a:t>
            </a:r>
          </a:p>
          <a:p>
            <a:pPr marL="0" indent="0">
              <a:buNone/>
            </a:pPr>
            <a:r>
              <a:rPr lang="en-US" b="1" dirty="0"/>
              <a:t>Symptoms:</a:t>
            </a:r>
          </a:p>
          <a:p>
            <a:pPr marL="0" indent="0">
              <a:buNone/>
            </a:pPr>
            <a:r>
              <a:rPr lang="en-US" b="1" dirty="0"/>
              <a:t>Neurological</a:t>
            </a:r>
          </a:p>
          <a:p>
            <a:r>
              <a:rPr lang="en-US" dirty="0"/>
              <a:t>Numbness &amp; tingling in arm/hand </a:t>
            </a:r>
          </a:p>
          <a:p>
            <a:r>
              <a:rPr lang="en-US" dirty="0"/>
              <a:t>Pain in anterior shoulder &amp; chest </a:t>
            </a:r>
          </a:p>
          <a:p>
            <a:r>
              <a:rPr lang="en-US" dirty="0"/>
              <a:t>Weakness in arm </a:t>
            </a:r>
          </a:p>
          <a:p>
            <a:r>
              <a:rPr lang="en-US" b="1" dirty="0"/>
              <a:t>Vascular</a:t>
            </a:r>
          </a:p>
          <a:p>
            <a:r>
              <a:rPr lang="en-US" dirty="0"/>
              <a:t>Coldness </a:t>
            </a:r>
          </a:p>
          <a:p>
            <a:r>
              <a:rPr lang="en-US" dirty="0"/>
              <a:t>Swelling in hand </a:t>
            </a:r>
          </a:p>
          <a:p>
            <a:r>
              <a:rPr lang="en-US" dirty="0"/>
              <a:t>Possible </a:t>
            </a:r>
            <a:r>
              <a:rPr lang="en-US" b="1" dirty="0"/>
              <a:t>cyanosis</a:t>
            </a:r>
            <a:endParaRPr lang="en-US"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2559924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E2FC-FEB0-7014-C08F-07C9D667D7A3}"/>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AE1A6310-52FE-94A4-2D00-35653FF75C18}"/>
              </a:ext>
            </a:extLst>
          </p:cNvPr>
          <p:cNvSpPr>
            <a:spLocks noGrp="1"/>
          </p:cNvSpPr>
          <p:nvPr>
            <p:ph idx="1"/>
          </p:nvPr>
        </p:nvSpPr>
        <p:spPr/>
        <p:txBody>
          <a:bodyPr>
            <a:normAutofit fontScale="92500" lnSpcReduction="20000"/>
          </a:bodyPr>
          <a:lstStyle/>
          <a:p>
            <a:pPr marL="0" indent="0">
              <a:buNone/>
            </a:pPr>
            <a:r>
              <a:rPr lang="en-US" b="1" dirty="0"/>
              <a:t>Aggravating Factors</a:t>
            </a:r>
          </a:p>
          <a:p>
            <a:r>
              <a:rPr lang="en-US" dirty="0"/>
              <a:t>Overhead arm position </a:t>
            </a:r>
          </a:p>
          <a:p>
            <a:r>
              <a:rPr lang="en-US" dirty="0"/>
              <a:t>Prolonged forward shoulder posture </a:t>
            </a:r>
          </a:p>
          <a:p>
            <a:r>
              <a:rPr lang="en-US" dirty="0"/>
              <a:t>Sleeping with arms overhead</a:t>
            </a:r>
          </a:p>
          <a:p>
            <a:pPr marL="0" indent="0">
              <a:buNone/>
            </a:pPr>
            <a:r>
              <a:rPr lang="en-US" b="1" dirty="0"/>
              <a:t>Assessment </a:t>
            </a:r>
          </a:p>
          <a:p>
            <a:r>
              <a:rPr lang="en-US" b="1" dirty="0"/>
              <a:t>Postural Findings</a:t>
            </a:r>
          </a:p>
          <a:p>
            <a:r>
              <a:rPr lang="en-US" dirty="0"/>
              <a:t>Rounded shoulders </a:t>
            </a:r>
          </a:p>
          <a:p>
            <a:r>
              <a:rPr lang="en-US" dirty="0"/>
              <a:t>Protracted scapula </a:t>
            </a:r>
          </a:p>
          <a:p>
            <a:r>
              <a:rPr lang="en-US" dirty="0"/>
              <a:t>Increased thoracic kyphosis</a:t>
            </a:r>
          </a:p>
          <a:p>
            <a:pPr marL="0" indent="0">
              <a:buNone/>
            </a:pPr>
            <a:endParaRPr lang="en-US" dirty="0"/>
          </a:p>
          <a:p>
            <a:endParaRPr lang="en-CA" dirty="0"/>
          </a:p>
        </p:txBody>
      </p:sp>
    </p:spTree>
    <p:extLst>
      <p:ext uri="{BB962C8B-B14F-4D97-AF65-F5344CB8AC3E}">
        <p14:creationId xmlns:p14="http://schemas.microsoft.com/office/powerpoint/2010/main" val="1772309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2AF3-723C-DE30-B5A6-6D031550737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CB60F3FB-2ED0-6081-0AC9-D90F8FA0972E}"/>
              </a:ext>
            </a:extLst>
          </p:cNvPr>
          <p:cNvSpPr>
            <a:spLocks noGrp="1"/>
          </p:cNvSpPr>
          <p:nvPr>
            <p:ph idx="1"/>
          </p:nvPr>
        </p:nvSpPr>
        <p:spPr/>
        <p:txBody>
          <a:bodyPr/>
          <a:lstStyle/>
          <a:p>
            <a:pPr marL="0" indent="0">
              <a:buNone/>
            </a:pPr>
            <a:r>
              <a:rPr lang="en-US" b="1" dirty="0"/>
              <a:t>Palpation</a:t>
            </a:r>
          </a:p>
          <a:p>
            <a:r>
              <a:rPr lang="en-US" dirty="0"/>
              <a:t>Tight, tender </a:t>
            </a:r>
            <a:r>
              <a:rPr lang="en-US" b="1" dirty="0"/>
              <a:t>pectoralis minor</a:t>
            </a:r>
            <a:r>
              <a:rPr lang="en-US" dirty="0"/>
              <a:t> </a:t>
            </a:r>
          </a:p>
          <a:p>
            <a:r>
              <a:rPr lang="en-US" dirty="0"/>
              <a:t>Trigger points referring to chest/arm</a:t>
            </a:r>
          </a:p>
          <a:p>
            <a:pPr marL="0" indent="0">
              <a:buNone/>
            </a:pPr>
            <a:r>
              <a:rPr lang="en-US" b="1" dirty="0"/>
              <a:t>ROM Findings</a:t>
            </a:r>
          </a:p>
          <a:p>
            <a:r>
              <a:rPr lang="en-US" dirty="0"/>
              <a:t>Restricted shoulder abduction </a:t>
            </a:r>
          </a:p>
          <a:p>
            <a:r>
              <a:rPr lang="en-US" dirty="0"/>
              <a:t>Pain with overhead movement</a:t>
            </a:r>
          </a:p>
          <a:p>
            <a:pPr marL="0" indent="0">
              <a:buNone/>
            </a:pPr>
            <a:endParaRPr lang="en-CA" dirty="0"/>
          </a:p>
        </p:txBody>
      </p:sp>
    </p:spTree>
    <p:extLst>
      <p:ext uri="{BB962C8B-B14F-4D97-AF65-F5344CB8AC3E}">
        <p14:creationId xmlns:p14="http://schemas.microsoft.com/office/powerpoint/2010/main" val="3084311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E2E237-9F3E-3829-4F6B-809EC42FC607}"/>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a:lnSpc>
                <a:spcPct val="90000"/>
              </a:lnSpc>
            </a:pPr>
            <a:r>
              <a:rPr lang="en-US" sz="2800" kern="1200">
                <a:solidFill>
                  <a:schemeClr val="bg1"/>
                </a:solidFill>
                <a:latin typeface="+mj-lt"/>
                <a:ea typeface="+mj-ea"/>
                <a:cs typeface="+mj-cs"/>
              </a:rPr>
              <a:t>Pectoralis Minor Syndrome: SOT</a:t>
            </a:r>
          </a:p>
        </p:txBody>
      </p:sp>
      <p:pic>
        <p:nvPicPr>
          <p:cNvPr id="5" name="Picture 4">
            <a:extLst>
              <a:ext uri="{FF2B5EF4-FFF2-40B4-BE49-F238E27FC236}">
                <a16:creationId xmlns:a16="http://schemas.microsoft.com/office/drawing/2014/main" id="{81DDBD45-6725-79A6-A92C-5F448C39C55A}"/>
              </a:ext>
            </a:extLst>
          </p:cNvPr>
          <p:cNvPicPr>
            <a:picLocks noChangeAspect="1"/>
          </p:cNvPicPr>
          <p:nvPr/>
        </p:nvPicPr>
        <p:blipFill>
          <a:blip r:embed="rId2"/>
          <a:stretch>
            <a:fillRect/>
          </a:stretch>
        </p:blipFill>
        <p:spPr>
          <a:xfrm>
            <a:off x="894846" y="1675227"/>
            <a:ext cx="7354307" cy="4394199"/>
          </a:xfrm>
          <a:prstGeom prst="rect">
            <a:avLst/>
          </a:prstGeom>
        </p:spPr>
      </p:pic>
    </p:spTree>
    <p:extLst>
      <p:ext uri="{BB962C8B-B14F-4D97-AF65-F5344CB8AC3E}">
        <p14:creationId xmlns:p14="http://schemas.microsoft.com/office/powerpoint/2010/main" val="2614649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C0CF5E-FAEF-A3BD-DF79-5E27892ED66B}"/>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a:lnSpc>
                <a:spcPct val="90000"/>
              </a:lnSpc>
            </a:pPr>
            <a:r>
              <a:rPr lang="en-US" sz="2800" kern="1200" dirty="0">
                <a:solidFill>
                  <a:schemeClr val="bg1"/>
                </a:solidFill>
                <a:latin typeface="+mj-lt"/>
                <a:ea typeface="+mj-ea"/>
                <a:cs typeface="+mj-cs"/>
              </a:rPr>
              <a:t>TOS</a:t>
            </a:r>
          </a:p>
        </p:txBody>
      </p:sp>
      <p:pic>
        <p:nvPicPr>
          <p:cNvPr id="5" name="Picture 4">
            <a:extLst>
              <a:ext uri="{FF2B5EF4-FFF2-40B4-BE49-F238E27FC236}">
                <a16:creationId xmlns:a16="http://schemas.microsoft.com/office/drawing/2014/main" id="{14117FC4-0007-4F35-19BD-7C173750FBD9}"/>
              </a:ext>
            </a:extLst>
          </p:cNvPr>
          <p:cNvPicPr>
            <a:picLocks noChangeAspect="1"/>
          </p:cNvPicPr>
          <p:nvPr/>
        </p:nvPicPr>
        <p:blipFill>
          <a:blip r:embed="rId2"/>
          <a:stretch>
            <a:fillRect/>
          </a:stretch>
        </p:blipFill>
        <p:spPr>
          <a:xfrm>
            <a:off x="482600" y="1817404"/>
            <a:ext cx="8178799" cy="4109845"/>
          </a:xfrm>
          <a:prstGeom prst="rect">
            <a:avLst/>
          </a:prstGeom>
        </p:spPr>
      </p:pic>
    </p:spTree>
    <p:extLst>
      <p:ext uri="{BB962C8B-B14F-4D97-AF65-F5344CB8AC3E}">
        <p14:creationId xmlns:p14="http://schemas.microsoft.com/office/powerpoint/2010/main" val="2834593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Subjective Assessment</a:t>
            </a:r>
          </a:p>
        </p:txBody>
      </p:sp>
      <p:sp>
        <p:nvSpPr>
          <p:cNvPr id="3" name="Content Placeholder 2"/>
          <p:cNvSpPr>
            <a:spLocks noGrp="1"/>
          </p:cNvSpPr>
          <p:nvPr>
            <p:ph idx="1"/>
          </p:nvPr>
        </p:nvSpPr>
        <p:spPr/>
        <p:txBody>
          <a:bodyPr/>
          <a:lstStyle/>
          <a:p>
            <a:pPr marL="0" indent="0">
              <a:buNone/>
            </a:pPr>
            <a:r>
              <a:rPr lang="en-US" dirty="0"/>
              <a:t>Ask about:</a:t>
            </a:r>
          </a:p>
          <a:p>
            <a:r>
              <a:rPr lang="en-US" dirty="0"/>
              <a:t>Numbness / tingling (“hand asleep”) </a:t>
            </a:r>
          </a:p>
          <a:p>
            <a:r>
              <a:rPr lang="en-US" dirty="0"/>
              <a:t>Pain location &amp; intensity </a:t>
            </a:r>
          </a:p>
          <a:p>
            <a:r>
              <a:rPr lang="en-US" dirty="0"/>
              <a:t>Aggravating / relieving factors </a:t>
            </a:r>
          </a:p>
          <a:p>
            <a:r>
              <a:rPr lang="en-US" dirty="0"/>
              <a:t>Posture (sleeping, work) </a:t>
            </a:r>
          </a:p>
          <a:p>
            <a:r>
              <a:rPr lang="en-US" dirty="0"/>
              <a:t>History of trauma</a:t>
            </a:r>
          </a:p>
          <a:p>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Postural Assessment</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Look for:</a:t>
            </a:r>
          </a:p>
          <a:p>
            <a:r>
              <a:rPr lang="en-US" dirty="0"/>
              <a:t>Forward head posture </a:t>
            </a:r>
          </a:p>
          <a:p>
            <a:r>
              <a:rPr lang="en-US" dirty="0"/>
              <a:t>Drooping shoulders </a:t>
            </a:r>
          </a:p>
          <a:p>
            <a:r>
              <a:rPr lang="en-US" dirty="0" err="1"/>
              <a:t>Hyperkyphosis</a:t>
            </a:r>
            <a:r>
              <a:rPr lang="en-US" dirty="0"/>
              <a:t> </a:t>
            </a:r>
          </a:p>
          <a:p>
            <a:r>
              <a:rPr lang="en-US" dirty="0"/>
              <a:t>Scoliosis </a:t>
            </a:r>
          </a:p>
          <a:p>
            <a:pPr marL="0" indent="0">
              <a:buNone/>
            </a:pPr>
            <a:r>
              <a:rPr lang="en-CA" b="1" dirty="0"/>
              <a:t>Observation</a:t>
            </a:r>
          </a:p>
          <a:p>
            <a:r>
              <a:rPr lang="en-US" dirty="0"/>
              <a:t>Weak grip</a:t>
            </a:r>
          </a:p>
          <a:p>
            <a:r>
              <a:rPr lang="en-US" dirty="0"/>
              <a:t>Muscle wasting</a:t>
            </a:r>
          </a:p>
          <a:p>
            <a:r>
              <a:rPr lang="en-US" dirty="0"/>
              <a:t>Edema or color changes</a:t>
            </a:r>
          </a:p>
          <a:p>
            <a:pPr marL="0" indent="0">
              <a:buNone/>
            </a:pPr>
            <a:endParaRPr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Palpation</a:t>
            </a:r>
          </a:p>
        </p:txBody>
      </p:sp>
      <p:sp>
        <p:nvSpPr>
          <p:cNvPr id="3" name="Content Placeholder 2"/>
          <p:cNvSpPr>
            <a:spLocks noGrp="1"/>
          </p:cNvSpPr>
          <p:nvPr>
            <p:ph idx="1"/>
          </p:nvPr>
        </p:nvSpPr>
        <p:spPr/>
        <p:txBody>
          <a:bodyPr>
            <a:normAutofit fontScale="85000" lnSpcReduction="20000"/>
          </a:bodyPr>
          <a:lstStyle/>
          <a:p>
            <a:r>
              <a:rPr dirty="0"/>
              <a:t>Trigger points </a:t>
            </a:r>
            <a:endParaRPr lang="en-CA" dirty="0"/>
          </a:p>
          <a:p>
            <a:pPr marL="857250" lvl="1" indent="-457200"/>
            <a:r>
              <a:rPr lang="en-CA" dirty="0"/>
              <a:t>S</a:t>
            </a:r>
            <a:r>
              <a:rPr dirty="0" err="1"/>
              <a:t>calenes</a:t>
            </a:r>
            <a:endParaRPr lang="en-CA" dirty="0"/>
          </a:p>
          <a:p>
            <a:pPr marL="857250" lvl="1" indent="-457200"/>
            <a:r>
              <a:rPr dirty="0"/>
              <a:t>pec minor</a:t>
            </a:r>
            <a:endParaRPr lang="en-CA" dirty="0"/>
          </a:p>
          <a:p>
            <a:pPr marL="857250" lvl="1" indent="-457200"/>
            <a:r>
              <a:rPr lang="en-CA" dirty="0"/>
              <a:t>subclavius</a:t>
            </a:r>
            <a:endParaRPr dirty="0"/>
          </a:p>
          <a:p>
            <a:r>
              <a:rPr dirty="0"/>
              <a:t>Fascial restriction</a:t>
            </a:r>
            <a:r>
              <a:rPr lang="en-CA" dirty="0"/>
              <a:t> (neck &amp; chest)</a:t>
            </a:r>
          </a:p>
          <a:p>
            <a:r>
              <a:rPr lang="en-CA" dirty="0"/>
              <a:t>Cool Hand</a:t>
            </a:r>
          </a:p>
          <a:p>
            <a:pPr marL="0" indent="0">
              <a:buNone/>
            </a:pPr>
            <a:r>
              <a:rPr lang="en-CA" dirty="0"/>
              <a:t>ROM Findings:</a:t>
            </a:r>
          </a:p>
          <a:p>
            <a:r>
              <a:rPr lang="en-US" dirty="0"/>
              <a:t>Reduced neck &amp; shoulder ROM</a:t>
            </a:r>
          </a:p>
          <a:p>
            <a:r>
              <a:rPr lang="en-US" dirty="0"/>
              <a:t>Pain with</a:t>
            </a:r>
          </a:p>
          <a:p>
            <a:pPr marL="857250" lvl="1" indent="-457200"/>
            <a:r>
              <a:rPr lang="en-US" dirty="0"/>
              <a:t> Rotation</a:t>
            </a:r>
          </a:p>
          <a:p>
            <a:pPr marL="857250" lvl="1" indent="-457200"/>
            <a:r>
              <a:rPr lang="en-US" dirty="0"/>
              <a:t> Lateral Flexion</a:t>
            </a:r>
          </a:p>
          <a:p>
            <a:pPr marL="0" indent="0">
              <a:buNone/>
            </a:pP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Differential Diagnosis</a:t>
            </a:r>
          </a:p>
        </p:txBody>
      </p:sp>
      <p:sp>
        <p:nvSpPr>
          <p:cNvPr id="3" name="Content Placeholder 2"/>
          <p:cNvSpPr>
            <a:spLocks noGrp="1"/>
          </p:cNvSpPr>
          <p:nvPr>
            <p:ph idx="1"/>
          </p:nvPr>
        </p:nvSpPr>
        <p:spPr/>
        <p:txBody>
          <a:bodyPr/>
          <a:lstStyle/>
          <a:p>
            <a:r>
              <a:t>Carpal tunnel</a:t>
            </a:r>
          </a:p>
          <a:p>
            <a:r>
              <a:t>Cervical radiculopathy</a:t>
            </a:r>
          </a:p>
          <a:p>
            <a:r>
              <a:t>Raynaud’s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Treatment Principles</a:t>
            </a:r>
          </a:p>
        </p:txBody>
      </p:sp>
      <p:sp>
        <p:nvSpPr>
          <p:cNvPr id="3" name="Content Placeholder 2"/>
          <p:cNvSpPr>
            <a:spLocks noGrp="1"/>
          </p:cNvSpPr>
          <p:nvPr>
            <p:ph idx="1"/>
          </p:nvPr>
        </p:nvSpPr>
        <p:spPr/>
        <p:txBody>
          <a:bodyPr/>
          <a:lstStyle/>
          <a:p>
            <a:r>
              <a:rPr dirty="0"/>
              <a:t>Relieve compression</a:t>
            </a:r>
          </a:p>
          <a:p>
            <a:r>
              <a:rPr dirty="0"/>
              <a:t>Treat cause, not symptoms</a:t>
            </a:r>
            <a:endParaRPr lang="en-CA" dirty="0"/>
          </a:p>
          <a:p>
            <a:r>
              <a:rPr lang="en-US" dirty="0"/>
              <a:t>Focus on:</a:t>
            </a:r>
          </a:p>
          <a:p>
            <a:pPr marL="857250" lvl="1" indent="-457200"/>
            <a:r>
              <a:rPr lang="en-US" dirty="0"/>
              <a:t>Soft tissue </a:t>
            </a:r>
          </a:p>
          <a:p>
            <a:pPr marL="857250" lvl="1" indent="-457200"/>
            <a:r>
              <a:rPr lang="en-US" dirty="0"/>
              <a:t>Posture</a:t>
            </a:r>
          </a:p>
          <a:p>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Treatment Goals</a:t>
            </a:r>
          </a:p>
        </p:txBody>
      </p:sp>
      <p:sp>
        <p:nvSpPr>
          <p:cNvPr id="3" name="Content Placeholder 2"/>
          <p:cNvSpPr>
            <a:spLocks noGrp="1"/>
          </p:cNvSpPr>
          <p:nvPr>
            <p:ph idx="1"/>
          </p:nvPr>
        </p:nvSpPr>
        <p:spPr/>
        <p:txBody>
          <a:bodyPr>
            <a:normAutofit/>
          </a:bodyPr>
          <a:lstStyle/>
          <a:p>
            <a:r>
              <a:rPr lang="en-CA" dirty="0"/>
              <a:t>Decrease compression</a:t>
            </a:r>
          </a:p>
          <a:p>
            <a:r>
              <a:rPr lang="en-CA" dirty="0"/>
              <a:t>Reduce muscle hypertonicity</a:t>
            </a:r>
          </a:p>
          <a:p>
            <a:r>
              <a:rPr lang="en-CA" dirty="0"/>
              <a:t>Improve circulation</a:t>
            </a:r>
          </a:p>
          <a:p>
            <a:r>
              <a:rPr lang="en-CA" dirty="0"/>
              <a:t>Decrease edema</a:t>
            </a:r>
          </a:p>
          <a:p>
            <a:r>
              <a:rPr lang="en-CA" dirty="0"/>
              <a:t>Improve posture </a:t>
            </a:r>
          </a:p>
          <a:p>
            <a:pPr marL="0" indent="0">
              <a:buNone/>
            </a:pP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General Approach</a:t>
            </a:r>
          </a:p>
        </p:txBody>
      </p:sp>
      <p:sp>
        <p:nvSpPr>
          <p:cNvPr id="3" name="Content Placeholder 2"/>
          <p:cNvSpPr>
            <a:spLocks noGrp="1"/>
          </p:cNvSpPr>
          <p:nvPr>
            <p:ph idx="1"/>
          </p:nvPr>
        </p:nvSpPr>
        <p:spPr/>
        <p:txBody>
          <a:bodyPr/>
          <a:lstStyle/>
          <a:p>
            <a:r>
              <a:rPr dirty="0"/>
              <a:t>Treat neck &amp; shoulder girdle</a:t>
            </a:r>
            <a:endParaRPr lang="en-CA" dirty="0"/>
          </a:p>
          <a:p>
            <a:r>
              <a:rPr lang="en-US" dirty="0"/>
              <a:t>Address:</a:t>
            </a:r>
          </a:p>
          <a:p>
            <a:pPr marL="857250" lvl="1" indent="-457200"/>
            <a:r>
              <a:rPr lang="en-US" dirty="0"/>
              <a:t>Primary muscles </a:t>
            </a:r>
          </a:p>
          <a:p>
            <a:pPr marL="857250" lvl="1" indent="-457200"/>
            <a:r>
              <a:rPr lang="en-US" dirty="0"/>
              <a:t>Compensatory patterns</a:t>
            </a:r>
          </a:p>
          <a:p>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Muscles</a:t>
            </a:r>
          </a:p>
        </p:txBody>
      </p:sp>
      <p:sp>
        <p:nvSpPr>
          <p:cNvPr id="3" name="Content Placeholder 2"/>
          <p:cNvSpPr>
            <a:spLocks noGrp="1"/>
          </p:cNvSpPr>
          <p:nvPr>
            <p:ph idx="1"/>
          </p:nvPr>
        </p:nvSpPr>
        <p:spPr/>
        <p:txBody>
          <a:bodyPr/>
          <a:lstStyle/>
          <a:p>
            <a:r>
              <a:rPr dirty="0" err="1"/>
              <a:t>Scalenes</a:t>
            </a:r>
            <a:endParaRPr dirty="0"/>
          </a:p>
          <a:p>
            <a:r>
              <a:rPr dirty="0"/>
              <a:t>Pectoralis minor</a:t>
            </a:r>
          </a:p>
          <a:p>
            <a:r>
              <a:rPr dirty="0"/>
              <a:t>Subclavius</a:t>
            </a:r>
          </a:p>
          <a:p>
            <a:r>
              <a:rPr dirty="0"/>
              <a:t>Trapezius</a:t>
            </a:r>
            <a:endParaRPr lang="en-CA" dirty="0"/>
          </a:p>
          <a:p>
            <a:r>
              <a:rPr lang="en-CA" dirty="0"/>
              <a:t>Latissimus dorsi</a:t>
            </a:r>
          </a:p>
          <a:p>
            <a:r>
              <a:rPr lang="en-CA" dirty="0"/>
              <a:t>Serratus anterior </a:t>
            </a: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Techniques</a:t>
            </a:r>
          </a:p>
        </p:txBody>
      </p:sp>
      <p:sp>
        <p:nvSpPr>
          <p:cNvPr id="3" name="Content Placeholder 2"/>
          <p:cNvSpPr>
            <a:spLocks noGrp="1"/>
          </p:cNvSpPr>
          <p:nvPr>
            <p:ph idx="1"/>
          </p:nvPr>
        </p:nvSpPr>
        <p:spPr/>
        <p:txBody>
          <a:bodyPr/>
          <a:lstStyle/>
          <a:p>
            <a:r>
              <a:rPr dirty="0"/>
              <a:t>Effleurage</a:t>
            </a:r>
          </a:p>
          <a:p>
            <a:r>
              <a:rPr dirty="0"/>
              <a:t>Trigger point therapy</a:t>
            </a:r>
          </a:p>
          <a:p>
            <a:r>
              <a:rPr dirty="0"/>
              <a:t>Fascial work</a:t>
            </a:r>
            <a:endParaRPr lang="en-CA" dirty="0"/>
          </a:p>
          <a:p>
            <a:r>
              <a:rPr lang="en-CA" dirty="0"/>
              <a:t>Muscle stripping</a:t>
            </a:r>
          </a:p>
          <a:p>
            <a:r>
              <a:rPr lang="en-CA" dirty="0"/>
              <a:t>Joint mobilization</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Specific Techniques</a:t>
            </a:r>
          </a:p>
        </p:txBody>
      </p:sp>
      <p:sp>
        <p:nvSpPr>
          <p:cNvPr id="3" name="Content Placeholder 2"/>
          <p:cNvSpPr>
            <a:spLocks noGrp="1"/>
          </p:cNvSpPr>
          <p:nvPr>
            <p:ph idx="1"/>
          </p:nvPr>
        </p:nvSpPr>
        <p:spPr/>
        <p:txBody>
          <a:bodyPr/>
          <a:lstStyle/>
          <a:p>
            <a:r>
              <a:t>Scalene stripping</a:t>
            </a:r>
          </a:p>
          <a:p>
            <a:r>
              <a:t>Pec minor release</a:t>
            </a:r>
          </a:p>
          <a:p>
            <a:r>
              <a:t>Subclavius release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Positioning</a:t>
            </a:r>
          </a:p>
        </p:txBody>
      </p:sp>
      <p:sp>
        <p:nvSpPr>
          <p:cNvPr id="3" name="Content Placeholder 2"/>
          <p:cNvSpPr>
            <a:spLocks noGrp="1"/>
          </p:cNvSpPr>
          <p:nvPr>
            <p:ph idx="1"/>
          </p:nvPr>
        </p:nvSpPr>
        <p:spPr/>
        <p:txBody>
          <a:bodyPr/>
          <a:lstStyle/>
          <a:p>
            <a:r>
              <a:t>Supine/prone</a:t>
            </a:r>
          </a:p>
          <a:p>
            <a:r>
              <a:t>Towel support</a:t>
            </a:r>
          </a:p>
          <a:p>
            <a:r>
              <a:t>Arm elevation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Hydrotherapy</a:t>
            </a:r>
          </a:p>
        </p:txBody>
      </p:sp>
      <p:sp>
        <p:nvSpPr>
          <p:cNvPr id="3" name="Content Placeholder 2"/>
          <p:cNvSpPr>
            <a:spLocks noGrp="1"/>
          </p:cNvSpPr>
          <p:nvPr>
            <p:ph idx="1"/>
          </p:nvPr>
        </p:nvSpPr>
        <p:spPr/>
        <p:txBody>
          <a:bodyPr/>
          <a:lstStyle/>
          <a:p>
            <a:r>
              <a:rPr dirty="0"/>
              <a:t>Heat for relaxation</a:t>
            </a:r>
          </a:p>
          <a:p>
            <a:r>
              <a:rPr dirty="0"/>
              <a:t>Cold for swelling</a:t>
            </a:r>
          </a:p>
          <a:p>
            <a:r>
              <a:rPr dirty="0"/>
              <a:t>Contrast baths</a:t>
            </a:r>
            <a:r>
              <a:rPr lang="en-CA" dirty="0"/>
              <a:t>→ circulation improvement</a:t>
            </a: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Precautions</a:t>
            </a:r>
          </a:p>
        </p:txBody>
      </p:sp>
      <p:sp>
        <p:nvSpPr>
          <p:cNvPr id="3" name="Content Placeholder 2"/>
          <p:cNvSpPr>
            <a:spLocks noGrp="1"/>
          </p:cNvSpPr>
          <p:nvPr>
            <p:ph idx="1"/>
          </p:nvPr>
        </p:nvSpPr>
        <p:spPr/>
        <p:txBody>
          <a:bodyPr/>
          <a:lstStyle/>
          <a:p>
            <a:r>
              <a:rPr lang="en-US" dirty="0"/>
              <a:t>Avoid aggressive techniques with: </a:t>
            </a:r>
          </a:p>
          <a:p>
            <a:pPr lvl="1"/>
            <a:r>
              <a:rPr lang="en-US" dirty="0"/>
              <a:t>Cervical rib </a:t>
            </a:r>
          </a:p>
          <a:p>
            <a:pPr lvl="1"/>
            <a:r>
              <a:rPr lang="en-US" dirty="0"/>
              <a:t>RA </a:t>
            </a:r>
          </a:p>
          <a:p>
            <a:pPr lvl="1"/>
            <a:r>
              <a:rPr lang="en-US" dirty="0"/>
              <a:t>Degenerative disc disease </a:t>
            </a:r>
          </a:p>
          <a:p>
            <a:r>
              <a:rPr lang="en-US" dirty="0"/>
              <a:t>Modify pressure in fragile tissue </a:t>
            </a:r>
          </a:p>
          <a:p>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Self Care</a:t>
            </a:r>
          </a:p>
        </p:txBody>
      </p:sp>
      <p:sp>
        <p:nvSpPr>
          <p:cNvPr id="3" name="Content Placeholder 2"/>
          <p:cNvSpPr>
            <a:spLocks noGrp="1"/>
          </p:cNvSpPr>
          <p:nvPr>
            <p:ph idx="1"/>
          </p:nvPr>
        </p:nvSpPr>
        <p:spPr/>
        <p:txBody>
          <a:bodyPr/>
          <a:lstStyle/>
          <a:p>
            <a:r>
              <a:t>Posture correction</a:t>
            </a:r>
          </a:p>
          <a:p>
            <a:r>
              <a:t>Stretching</a:t>
            </a:r>
          </a:p>
          <a:p>
            <a:r>
              <a:t>Strengthening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777B-D517-A1B5-3E43-BD1B32D98C98}"/>
              </a:ext>
            </a:extLst>
          </p:cNvPr>
          <p:cNvSpPr>
            <a:spLocks noGrp="1"/>
          </p:cNvSpPr>
          <p:nvPr>
            <p:ph type="title"/>
          </p:nvPr>
        </p:nvSpPr>
        <p:spPr/>
        <p:txBody>
          <a:bodyPr/>
          <a:lstStyle/>
          <a:p>
            <a:r>
              <a:rPr lang="en-US" b="1" dirty="0"/>
              <a:t>ULTT 1</a:t>
            </a:r>
            <a:endParaRPr lang="en-CA" dirty="0"/>
          </a:p>
        </p:txBody>
      </p:sp>
      <p:sp>
        <p:nvSpPr>
          <p:cNvPr id="3" name="Content Placeholder 2">
            <a:extLst>
              <a:ext uri="{FF2B5EF4-FFF2-40B4-BE49-F238E27FC236}">
                <a16:creationId xmlns:a16="http://schemas.microsoft.com/office/drawing/2014/main" id="{0DA555AB-4125-1B6A-A6D1-77A3697752D0}"/>
              </a:ext>
            </a:extLst>
          </p:cNvPr>
          <p:cNvSpPr>
            <a:spLocks noGrp="1"/>
          </p:cNvSpPr>
          <p:nvPr>
            <p:ph idx="1"/>
          </p:nvPr>
        </p:nvSpPr>
        <p:spPr/>
        <p:txBody>
          <a:bodyPr>
            <a:normAutofit fontScale="92500" lnSpcReduction="20000"/>
          </a:bodyPr>
          <a:lstStyle/>
          <a:p>
            <a:r>
              <a:rPr lang="en-US" b="1" dirty="0"/>
              <a:t>ULTT 1 (Upper Limb Tension Test 1)</a:t>
            </a:r>
            <a:r>
              <a:rPr lang="en-US" dirty="0"/>
              <a:t> is a neurodynamic test mainly used to assess the </a:t>
            </a:r>
            <a:r>
              <a:rPr lang="en-US" b="1" dirty="0"/>
              <a:t>median nerve</a:t>
            </a:r>
            <a:r>
              <a:rPr lang="en-US" dirty="0"/>
              <a:t> and its pathway</a:t>
            </a:r>
          </a:p>
          <a:p>
            <a:pPr marL="0" indent="0">
              <a:buNone/>
            </a:pPr>
            <a:r>
              <a:rPr lang="en-US" b="1" dirty="0"/>
              <a:t>Purpose</a:t>
            </a:r>
          </a:p>
          <a:p>
            <a:r>
              <a:rPr lang="en-US" dirty="0"/>
              <a:t>Evaluate </a:t>
            </a:r>
            <a:r>
              <a:rPr lang="en-US" b="1" dirty="0"/>
              <a:t>neural tension / mobility</a:t>
            </a:r>
            <a:r>
              <a:rPr lang="en-US" dirty="0"/>
              <a:t> </a:t>
            </a:r>
          </a:p>
          <a:p>
            <a:r>
              <a:rPr lang="en-US" dirty="0"/>
              <a:t>Identify </a:t>
            </a:r>
            <a:r>
              <a:rPr lang="en-US" b="1" dirty="0"/>
              <a:t>nerve irritation or compression</a:t>
            </a:r>
            <a:r>
              <a:rPr lang="en-US" dirty="0"/>
              <a:t> </a:t>
            </a:r>
          </a:p>
          <a:p>
            <a:r>
              <a:rPr lang="en-US" dirty="0"/>
              <a:t>Commonly used in: </a:t>
            </a:r>
          </a:p>
          <a:p>
            <a:pPr lvl="1"/>
            <a:r>
              <a:rPr lang="en-US" dirty="0"/>
              <a:t>Cervical radiculopathy </a:t>
            </a:r>
          </a:p>
          <a:p>
            <a:pPr lvl="1"/>
            <a:r>
              <a:rPr lang="en-US" dirty="0"/>
              <a:t>Carpal Tunnel Syndrome </a:t>
            </a:r>
          </a:p>
          <a:p>
            <a:pPr lvl="1"/>
            <a:r>
              <a:rPr lang="en-US" dirty="0"/>
              <a:t>Thoracic outlet issues</a:t>
            </a:r>
          </a:p>
          <a:p>
            <a:endParaRPr lang="en-CA" dirty="0"/>
          </a:p>
        </p:txBody>
      </p:sp>
    </p:spTree>
    <p:extLst>
      <p:ext uri="{BB962C8B-B14F-4D97-AF65-F5344CB8AC3E}">
        <p14:creationId xmlns:p14="http://schemas.microsoft.com/office/powerpoint/2010/main" val="7526265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B39A1F5A-E57E-4178-8F57-A18DC747E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718713" cy="5097980"/>
          </a:xfrm>
          <a:custGeom>
            <a:avLst/>
            <a:gdLst>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516105 w 6530408"/>
              <a:gd name="connsiteY8" fmla="*/ 476071 h 5753325"/>
              <a:gd name="connsiteX9" fmla="*/ 6488360 w 6530408"/>
              <a:gd name="connsiteY9" fmla="*/ 535865 h 5753325"/>
              <a:gd name="connsiteX10" fmla="*/ 6492864 w 6530408"/>
              <a:gd name="connsiteY10" fmla="*/ 615799 h 5753325"/>
              <a:gd name="connsiteX11" fmla="*/ 6459988 w 6530408"/>
              <a:gd name="connsiteY11" fmla="*/ 707628 h 5753325"/>
              <a:gd name="connsiteX12" fmla="*/ 6453989 w 6530408"/>
              <a:gd name="connsiteY12" fmla="*/ 711876 h 5753325"/>
              <a:gd name="connsiteX13" fmla="*/ 6453209 w 6530408"/>
              <a:gd name="connsiteY13" fmla="*/ 719127 h 5753325"/>
              <a:gd name="connsiteX14" fmla="*/ 6457662 w 6530408"/>
              <a:gd name="connsiteY14" fmla="*/ 723331 h 5753325"/>
              <a:gd name="connsiteX15" fmla="*/ 6447445 w 6530408"/>
              <a:gd name="connsiteY15" fmla="*/ 780003 h 5753325"/>
              <a:gd name="connsiteX16" fmla="*/ 6426552 w 6530408"/>
              <a:gd name="connsiteY16" fmla="*/ 845805 h 5753325"/>
              <a:gd name="connsiteX17" fmla="*/ 6434072 w 6530408"/>
              <a:gd name="connsiteY17" fmla="*/ 910733 h 5753325"/>
              <a:gd name="connsiteX18" fmla="*/ 6432570 w 6530408"/>
              <a:gd name="connsiteY18" fmla="*/ 983394 h 5753325"/>
              <a:gd name="connsiteX19" fmla="*/ 6431878 w 6530408"/>
              <a:gd name="connsiteY19" fmla="*/ 1026728 h 5753325"/>
              <a:gd name="connsiteX20" fmla="*/ 6414269 w 6530408"/>
              <a:gd name="connsiteY20" fmla="*/ 1151111 h 5753325"/>
              <a:gd name="connsiteX21" fmla="*/ 6371722 w 6530408"/>
              <a:gd name="connsiteY21" fmla="*/ 1318080 h 5753325"/>
              <a:gd name="connsiteX22" fmla="*/ 6356023 w 6530408"/>
              <a:gd name="connsiteY22" fmla="*/ 1356227 h 5753325"/>
              <a:gd name="connsiteX23" fmla="*/ 6356157 w 6530408"/>
              <a:gd name="connsiteY23" fmla="*/ 1361967 h 5753325"/>
              <a:gd name="connsiteX24" fmla="*/ 6350613 w 6530408"/>
              <a:gd name="connsiteY24" fmla="*/ 1393569 h 5753325"/>
              <a:gd name="connsiteX25" fmla="*/ 6357062 w 6530408"/>
              <a:gd name="connsiteY25" fmla="*/ 1444071 h 5753325"/>
              <a:gd name="connsiteX26" fmla="*/ 6364832 w 6530408"/>
              <a:gd name="connsiteY26" fmla="*/ 1478763 h 5753325"/>
              <a:gd name="connsiteX27" fmla="*/ 6369745 w 6530408"/>
              <a:gd name="connsiteY27" fmla="*/ 1495680 h 5753325"/>
              <a:gd name="connsiteX28" fmla="*/ 6370898 w 6530408"/>
              <a:gd name="connsiteY28" fmla="*/ 1513331 h 5753325"/>
              <a:gd name="connsiteX29" fmla="*/ 6368801 w 6530408"/>
              <a:gd name="connsiteY29" fmla="*/ 1527414 h 5753325"/>
              <a:gd name="connsiteX30" fmla="*/ 6359177 w 6530408"/>
              <a:gd name="connsiteY30" fmla="*/ 1639513 h 5753325"/>
              <a:gd name="connsiteX31" fmla="*/ 6299489 w 6530408"/>
              <a:gd name="connsiteY31" fmla="*/ 1784860 h 5753325"/>
              <a:gd name="connsiteX32" fmla="*/ 6267878 w 6530408"/>
              <a:gd name="connsiteY32" fmla="*/ 1858572 h 5753325"/>
              <a:gd name="connsiteX33" fmla="*/ 6251146 w 6530408"/>
              <a:gd name="connsiteY33" fmla="*/ 1926167 h 5753325"/>
              <a:gd name="connsiteX34" fmla="*/ 6210686 w 6530408"/>
              <a:gd name="connsiteY34" fmla="*/ 2014834 h 5753325"/>
              <a:gd name="connsiteX35" fmla="*/ 6106652 w 6530408"/>
              <a:gd name="connsiteY35" fmla="*/ 2150572 h 5753325"/>
              <a:gd name="connsiteX36" fmla="*/ 6097813 w 6530408"/>
              <a:gd name="connsiteY36" fmla="*/ 2172208 h 5753325"/>
              <a:gd name="connsiteX37" fmla="*/ 6095990 w 6530408"/>
              <a:gd name="connsiteY37" fmla="*/ 2181185 h 5753325"/>
              <a:gd name="connsiteX38" fmla="*/ 6090126 w 6530408"/>
              <a:gd name="connsiteY38" fmla="*/ 2192533 h 5753325"/>
              <a:gd name="connsiteX39" fmla="*/ 6089503 w 6530408"/>
              <a:gd name="connsiteY39" fmla="*/ 2192543 h 5753325"/>
              <a:gd name="connsiteX40" fmla="*/ 6084946 w 6530408"/>
              <a:gd name="connsiteY40" fmla="*/ 2203694 h 5753325"/>
              <a:gd name="connsiteX41" fmla="*/ 5987861 w 6530408"/>
              <a:gd name="connsiteY41" fmla="*/ 2304868 h 5753325"/>
              <a:gd name="connsiteX42" fmla="*/ 5973439 w 6530408"/>
              <a:gd name="connsiteY42" fmla="*/ 2385635 h 5753325"/>
              <a:gd name="connsiteX43" fmla="*/ 5916727 w 6530408"/>
              <a:gd name="connsiteY43" fmla="*/ 2458777 h 5753325"/>
              <a:gd name="connsiteX44" fmla="*/ 5856524 w 6530408"/>
              <a:gd name="connsiteY44" fmla="*/ 2583281 h 5753325"/>
              <a:gd name="connsiteX45" fmla="*/ 5838091 w 6530408"/>
              <a:gd name="connsiteY45" fmla="*/ 2753474 h 5753325"/>
              <a:gd name="connsiteX46" fmla="*/ 5777471 w 6530408"/>
              <a:gd name="connsiteY46" fmla="*/ 2901570 h 5753325"/>
              <a:gd name="connsiteX47" fmla="*/ 5723992 w 6530408"/>
              <a:gd name="connsiteY47" fmla="*/ 2998752 h 5753325"/>
              <a:gd name="connsiteX48" fmla="*/ 5557886 w 6530408"/>
              <a:gd name="connsiteY48" fmla="*/ 3329735 h 5753325"/>
              <a:gd name="connsiteX49" fmla="*/ 5471501 w 6530408"/>
              <a:gd name="connsiteY49" fmla="*/ 3462221 h 5753325"/>
              <a:gd name="connsiteX50" fmla="*/ 5465154 w 6530408"/>
              <a:gd name="connsiteY50" fmla="*/ 3541065 h 5753325"/>
              <a:gd name="connsiteX51" fmla="*/ 5437889 w 6530408"/>
              <a:gd name="connsiteY51" fmla="*/ 3559927 h 5753325"/>
              <a:gd name="connsiteX52" fmla="*/ 5432770 w 6530408"/>
              <a:gd name="connsiteY52" fmla="*/ 3562948 h 5753325"/>
              <a:gd name="connsiteX53" fmla="*/ 5406795 w 6530408"/>
              <a:gd name="connsiteY53" fmla="*/ 3578594 h 5753325"/>
              <a:gd name="connsiteX54" fmla="*/ 5381495 w 6530408"/>
              <a:gd name="connsiteY54" fmla="*/ 3599883 h 5753325"/>
              <a:gd name="connsiteX55" fmla="*/ 5363689 w 6530408"/>
              <a:gd name="connsiteY55" fmla="*/ 3633299 h 5753325"/>
              <a:gd name="connsiteX56" fmla="*/ 5291870 w 6530408"/>
              <a:gd name="connsiteY56" fmla="*/ 3799039 h 5753325"/>
              <a:gd name="connsiteX57" fmla="*/ 5241600 w 6530408"/>
              <a:gd name="connsiteY57" fmla="*/ 3894238 h 5753325"/>
              <a:gd name="connsiteX58" fmla="*/ 5211041 w 6530408"/>
              <a:gd name="connsiteY58" fmla="*/ 3924184 h 5753325"/>
              <a:gd name="connsiteX59" fmla="*/ 5176073 w 6530408"/>
              <a:gd name="connsiteY59" fmla="*/ 3970179 h 5753325"/>
              <a:gd name="connsiteX60" fmla="*/ 5172826 w 6530408"/>
              <a:gd name="connsiteY60" fmla="*/ 3991773 h 5753325"/>
              <a:gd name="connsiteX61" fmla="*/ 5157053 w 6530408"/>
              <a:gd name="connsiteY61" fmla="*/ 3997708 h 5753325"/>
              <a:gd name="connsiteX62" fmla="*/ 5127922 w 6530408"/>
              <a:gd name="connsiteY62" fmla="*/ 4022660 h 5753325"/>
              <a:gd name="connsiteX63" fmla="*/ 5020872 w 6530408"/>
              <a:gd name="connsiteY63" fmla="*/ 4075951 h 5753325"/>
              <a:gd name="connsiteX64" fmla="*/ 4991410 w 6530408"/>
              <a:gd name="connsiteY64" fmla="*/ 4087598 h 5753325"/>
              <a:gd name="connsiteX65" fmla="*/ 4930112 w 6530408"/>
              <a:gd name="connsiteY65" fmla="*/ 4138459 h 5753325"/>
              <a:gd name="connsiteX66" fmla="*/ 4834224 w 6530408"/>
              <a:gd name="connsiteY66" fmla="*/ 4231643 h 5753325"/>
              <a:gd name="connsiteX67" fmla="*/ 4812599 w 6530408"/>
              <a:gd name="connsiteY67" fmla="*/ 4249449 h 5753325"/>
              <a:gd name="connsiteX68" fmla="*/ 4789188 w 6530408"/>
              <a:gd name="connsiteY68" fmla="*/ 4256678 h 5753325"/>
              <a:gd name="connsiteX69" fmla="*/ 4779554 w 6530408"/>
              <a:gd name="connsiteY69" fmla="*/ 4251313 h 5753325"/>
              <a:gd name="connsiteX70" fmla="*/ 4766885 w 6530408"/>
              <a:gd name="connsiteY70" fmla="*/ 4259812 h 5753325"/>
              <a:gd name="connsiteX71" fmla="*/ 4762510 w 6530408"/>
              <a:gd name="connsiteY71" fmla="*/ 4260383 h 5753325"/>
              <a:gd name="connsiteX72" fmla="*/ 4738416 w 6530408"/>
              <a:gd name="connsiteY72" fmla="*/ 4265355 h 5753325"/>
              <a:gd name="connsiteX73" fmla="*/ 4712007 w 6530408"/>
              <a:gd name="connsiteY73" fmla="*/ 4317892 h 5753325"/>
              <a:gd name="connsiteX74" fmla="*/ 4658930 w 6530408"/>
              <a:gd name="connsiteY74" fmla="*/ 4348041 h 5753325"/>
              <a:gd name="connsiteX75" fmla="*/ 4443526 w 6530408"/>
              <a:gd name="connsiteY75" fmla="*/ 4507851 h 5753325"/>
              <a:gd name="connsiteX76" fmla="*/ 4289766 w 6530408"/>
              <a:gd name="connsiteY76" fmla="*/ 4711450 h 5753325"/>
              <a:gd name="connsiteX77" fmla="*/ 4150870 w 6530408"/>
              <a:gd name="connsiteY77" fmla="*/ 4818480 h 5753325"/>
              <a:gd name="connsiteX78" fmla="*/ 4006639 w 6530408"/>
              <a:gd name="connsiteY78" fmla="*/ 4933815 h 5753325"/>
              <a:gd name="connsiteX79" fmla="*/ 3298210 w 6530408"/>
              <a:gd name="connsiteY79" fmla="*/ 5070790 h 5753325"/>
              <a:gd name="connsiteX80" fmla="*/ 2947678 w 6530408"/>
              <a:gd name="connsiteY80" fmla="*/ 5117869 h 5753325"/>
              <a:gd name="connsiteX81" fmla="*/ 2822169 w 6530408"/>
              <a:gd name="connsiteY81" fmla="*/ 5129396 h 5753325"/>
              <a:gd name="connsiteX82" fmla="*/ 2538773 w 6530408"/>
              <a:gd name="connsiteY82" fmla="*/ 5313397 h 5753325"/>
              <a:gd name="connsiteX83" fmla="*/ 2014500 w 6530408"/>
              <a:gd name="connsiteY83" fmla="*/ 5519744 h 5753325"/>
              <a:gd name="connsiteX84" fmla="*/ 1934391 w 6530408"/>
              <a:gd name="connsiteY84" fmla="*/ 5591335 h 5753325"/>
              <a:gd name="connsiteX85" fmla="*/ 1892550 w 6530408"/>
              <a:gd name="connsiteY85" fmla="*/ 5649708 h 5753325"/>
              <a:gd name="connsiteX86" fmla="*/ 1854769 w 6530408"/>
              <a:gd name="connsiteY86" fmla="*/ 5647691 h 5753325"/>
              <a:gd name="connsiteX87" fmla="*/ 1809461 w 6530408"/>
              <a:gd name="connsiteY87" fmla="*/ 5648628 h 5753325"/>
              <a:gd name="connsiteX88" fmla="*/ 1745150 w 6530408"/>
              <a:gd name="connsiteY88" fmla="*/ 5693879 h 5753325"/>
              <a:gd name="connsiteX89" fmla="*/ 1713375 w 6530408"/>
              <a:gd name="connsiteY89" fmla="*/ 5684672 h 5753325"/>
              <a:gd name="connsiteX90" fmla="*/ 1707808 w 6530408"/>
              <a:gd name="connsiteY90" fmla="*/ 5682611 h 5753325"/>
              <a:gd name="connsiteX91" fmla="*/ 1679313 w 6530408"/>
              <a:gd name="connsiteY91" fmla="*/ 5672360 h 5753325"/>
              <a:gd name="connsiteX92" fmla="*/ 1646933 w 6530408"/>
              <a:gd name="connsiteY92" fmla="*/ 5666227 h 5753325"/>
              <a:gd name="connsiteX93" fmla="*/ 1610055 w 6530408"/>
              <a:gd name="connsiteY93" fmla="*/ 5673643 h 5753325"/>
              <a:gd name="connsiteX94" fmla="*/ 1437641 w 6530408"/>
              <a:gd name="connsiteY94" fmla="*/ 5723266 h 5753325"/>
              <a:gd name="connsiteX95" fmla="*/ 1332869 w 6530408"/>
              <a:gd name="connsiteY95" fmla="*/ 5744752 h 5753325"/>
              <a:gd name="connsiteX96" fmla="*/ 1290525 w 6530408"/>
              <a:gd name="connsiteY96" fmla="*/ 5740036 h 5753325"/>
              <a:gd name="connsiteX97" fmla="*/ 1233107 w 6530408"/>
              <a:gd name="connsiteY97" fmla="*/ 5742106 h 5753325"/>
              <a:gd name="connsiteX98" fmla="*/ 1214532 w 6530408"/>
              <a:gd name="connsiteY98" fmla="*/ 5753325 h 5753325"/>
              <a:gd name="connsiteX99" fmla="*/ 1199955 w 6530408"/>
              <a:gd name="connsiteY99" fmla="*/ 5744831 h 5753325"/>
              <a:gd name="connsiteX100" fmla="*/ 1162337 w 6530408"/>
              <a:gd name="connsiteY100" fmla="*/ 5738048 h 5753325"/>
              <a:gd name="connsiteX101" fmla="*/ 1053457 w 6530408"/>
              <a:gd name="connsiteY101" fmla="*/ 5688676 h 5753325"/>
              <a:gd name="connsiteX102" fmla="*/ 1025798 w 6530408"/>
              <a:gd name="connsiteY102" fmla="*/ 5673166 h 5753325"/>
              <a:gd name="connsiteX103" fmla="*/ 947900 w 6530408"/>
              <a:gd name="connsiteY103" fmla="*/ 5657848 h 5753325"/>
              <a:gd name="connsiteX104" fmla="*/ 815627 w 6530408"/>
              <a:gd name="connsiteY104" fmla="*/ 5642557 h 5753325"/>
              <a:gd name="connsiteX105" fmla="*/ 788251 w 6530408"/>
              <a:gd name="connsiteY105" fmla="*/ 5637065 h 5753325"/>
              <a:gd name="connsiteX106" fmla="*/ 767822 w 6530408"/>
              <a:gd name="connsiteY106" fmla="*/ 5623450 h 5753325"/>
              <a:gd name="connsiteX107" fmla="*/ 765791 w 6530408"/>
              <a:gd name="connsiteY107" fmla="*/ 5612539 h 5753325"/>
              <a:gd name="connsiteX108" fmla="*/ 751230 w 6530408"/>
              <a:gd name="connsiteY108" fmla="*/ 5608092 h 5753325"/>
              <a:gd name="connsiteX109" fmla="*/ 748008 w 6530408"/>
              <a:gd name="connsiteY109" fmla="*/ 5605052 h 5753325"/>
              <a:gd name="connsiteX110" fmla="*/ 728871 w 6530408"/>
              <a:gd name="connsiteY110" fmla="*/ 5589469 h 5753325"/>
              <a:gd name="connsiteX111" fmla="*/ 671898 w 6530408"/>
              <a:gd name="connsiteY111" fmla="*/ 5602363 h 5753325"/>
              <a:gd name="connsiteX112" fmla="*/ 615065 w 6530408"/>
              <a:gd name="connsiteY112" fmla="*/ 5580257 h 5753325"/>
              <a:gd name="connsiteX113" fmla="*/ 355785 w 6530408"/>
              <a:gd name="connsiteY113" fmla="*/ 5514383 h 5753325"/>
              <a:gd name="connsiteX114" fmla="*/ 102269 w 6530408"/>
              <a:gd name="connsiteY114" fmla="*/ 5524347 h 5753325"/>
              <a:gd name="connsiteX115" fmla="*/ 13160 w 6530408"/>
              <a:gd name="connsiteY115" fmla="*/ 5514159 h 5753325"/>
              <a:gd name="connsiteX116" fmla="*/ 0 w 6530408"/>
              <a:gd name="connsiteY116" fmla="*/ 5511735 h 5753325"/>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488360 w 6530408"/>
              <a:gd name="connsiteY8" fmla="*/ 535865 h 5753325"/>
              <a:gd name="connsiteX9" fmla="*/ 6492864 w 6530408"/>
              <a:gd name="connsiteY9" fmla="*/ 615799 h 5753325"/>
              <a:gd name="connsiteX10" fmla="*/ 6459988 w 6530408"/>
              <a:gd name="connsiteY10" fmla="*/ 707628 h 5753325"/>
              <a:gd name="connsiteX11" fmla="*/ 6453989 w 6530408"/>
              <a:gd name="connsiteY11" fmla="*/ 711876 h 5753325"/>
              <a:gd name="connsiteX12" fmla="*/ 6453209 w 6530408"/>
              <a:gd name="connsiteY12" fmla="*/ 719127 h 5753325"/>
              <a:gd name="connsiteX13" fmla="*/ 6457662 w 6530408"/>
              <a:gd name="connsiteY13" fmla="*/ 723331 h 5753325"/>
              <a:gd name="connsiteX14" fmla="*/ 6447445 w 6530408"/>
              <a:gd name="connsiteY14" fmla="*/ 780003 h 5753325"/>
              <a:gd name="connsiteX15" fmla="*/ 6426552 w 6530408"/>
              <a:gd name="connsiteY15" fmla="*/ 845805 h 5753325"/>
              <a:gd name="connsiteX16" fmla="*/ 6434072 w 6530408"/>
              <a:gd name="connsiteY16" fmla="*/ 910733 h 5753325"/>
              <a:gd name="connsiteX17" fmla="*/ 6432570 w 6530408"/>
              <a:gd name="connsiteY17" fmla="*/ 983394 h 5753325"/>
              <a:gd name="connsiteX18" fmla="*/ 6431878 w 6530408"/>
              <a:gd name="connsiteY18" fmla="*/ 1026728 h 5753325"/>
              <a:gd name="connsiteX19" fmla="*/ 6414269 w 6530408"/>
              <a:gd name="connsiteY19" fmla="*/ 1151111 h 5753325"/>
              <a:gd name="connsiteX20" fmla="*/ 6371722 w 6530408"/>
              <a:gd name="connsiteY20" fmla="*/ 1318080 h 5753325"/>
              <a:gd name="connsiteX21" fmla="*/ 6356023 w 6530408"/>
              <a:gd name="connsiteY21" fmla="*/ 1356227 h 5753325"/>
              <a:gd name="connsiteX22" fmla="*/ 6356157 w 6530408"/>
              <a:gd name="connsiteY22" fmla="*/ 1361967 h 5753325"/>
              <a:gd name="connsiteX23" fmla="*/ 6350613 w 6530408"/>
              <a:gd name="connsiteY23" fmla="*/ 1393569 h 5753325"/>
              <a:gd name="connsiteX24" fmla="*/ 6357062 w 6530408"/>
              <a:gd name="connsiteY24" fmla="*/ 1444071 h 5753325"/>
              <a:gd name="connsiteX25" fmla="*/ 6364832 w 6530408"/>
              <a:gd name="connsiteY25" fmla="*/ 1478763 h 5753325"/>
              <a:gd name="connsiteX26" fmla="*/ 6369745 w 6530408"/>
              <a:gd name="connsiteY26" fmla="*/ 1495680 h 5753325"/>
              <a:gd name="connsiteX27" fmla="*/ 6370898 w 6530408"/>
              <a:gd name="connsiteY27" fmla="*/ 1513331 h 5753325"/>
              <a:gd name="connsiteX28" fmla="*/ 6368801 w 6530408"/>
              <a:gd name="connsiteY28" fmla="*/ 1527414 h 5753325"/>
              <a:gd name="connsiteX29" fmla="*/ 6359177 w 6530408"/>
              <a:gd name="connsiteY29" fmla="*/ 1639513 h 5753325"/>
              <a:gd name="connsiteX30" fmla="*/ 6299489 w 6530408"/>
              <a:gd name="connsiteY30" fmla="*/ 1784860 h 5753325"/>
              <a:gd name="connsiteX31" fmla="*/ 6267878 w 6530408"/>
              <a:gd name="connsiteY31" fmla="*/ 1858572 h 5753325"/>
              <a:gd name="connsiteX32" fmla="*/ 6251146 w 6530408"/>
              <a:gd name="connsiteY32" fmla="*/ 1926167 h 5753325"/>
              <a:gd name="connsiteX33" fmla="*/ 6210686 w 6530408"/>
              <a:gd name="connsiteY33" fmla="*/ 2014834 h 5753325"/>
              <a:gd name="connsiteX34" fmla="*/ 6106652 w 6530408"/>
              <a:gd name="connsiteY34" fmla="*/ 2150572 h 5753325"/>
              <a:gd name="connsiteX35" fmla="*/ 6097813 w 6530408"/>
              <a:gd name="connsiteY35" fmla="*/ 2172208 h 5753325"/>
              <a:gd name="connsiteX36" fmla="*/ 6095990 w 6530408"/>
              <a:gd name="connsiteY36" fmla="*/ 2181185 h 5753325"/>
              <a:gd name="connsiteX37" fmla="*/ 6090126 w 6530408"/>
              <a:gd name="connsiteY37" fmla="*/ 2192533 h 5753325"/>
              <a:gd name="connsiteX38" fmla="*/ 6089503 w 6530408"/>
              <a:gd name="connsiteY38" fmla="*/ 2192543 h 5753325"/>
              <a:gd name="connsiteX39" fmla="*/ 6084946 w 6530408"/>
              <a:gd name="connsiteY39" fmla="*/ 2203694 h 5753325"/>
              <a:gd name="connsiteX40" fmla="*/ 5987861 w 6530408"/>
              <a:gd name="connsiteY40" fmla="*/ 2304868 h 5753325"/>
              <a:gd name="connsiteX41" fmla="*/ 5973439 w 6530408"/>
              <a:gd name="connsiteY41" fmla="*/ 2385635 h 5753325"/>
              <a:gd name="connsiteX42" fmla="*/ 5916727 w 6530408"/>
              <a:gd name="connsiteY42" fmla="*/ 2458777 h 5753325"/>
              <a:gd name="connsiteX43" fmla="*/ 5856524 w 6530408"/>
              <a:gd name="connsiteY43" fmla="*/ 2583281 h 5753325"/>
              <a:gd name="connsiteX44" fmla="*/ 5838091 w 6530408"/>
              <a:gd name="connsiteY44" fmla="*/ 2753474 h 5753325"/>
              <a:gd name="connsiteX45" fmla="*/ 5777471 w 6530408"/>
              <a:gd name="connsiteY45" fmla="*/ 2901570 h 5753325"/>
              <a:gd name="connsiteX46" fmla="*/ 5723992 w 6530408"/>
              <a:gd name="connsiteY46" fmla="*/ 2998752 h 5753325"/>
              <a:gd name="connsiteX47" fmla="*/ 5557886 w 6530408"/>
              <a:gd name="connsiteY47" fmla="*/ 3329735 h 5753325"/>
              <a:gd name="connsiteX48" fmla="*/ 5471501 w 6530408"/>
              <a:gd name="connsiteY48" fmla="*/ 3462221 h 5753325"/>
              <a:gd name="connsiteX49" fmla="*/ 5465154 w 6530408"/>
              <a:gd name="connsiteY49" fmla="*/ 3541065 h 5753325"/>
              <a:gd name="connsiteX50" fmla="*/ 5437889 w 6530408"/>
              <a:gd name="connsiteY50" fmla="*/ 3559927 h 5753325"/>
              <a:gd name="connsiteX51" fmla="*/ 5432770 w 6530408"/>
              <a:gd name="connsiteY51" fmla="*/ 3562948 h 5753325"/>
              <a:gd name="connsiteX52" fmla="*/ 5406795 w 6530408"/>
              <a:gd name="connsiteY52" fmla="*/ 3578594 h 5753325"/>
              <a:gd name="connsiteX53" fmla="*/ 5381495 w 6530408"/>
              <a:gd name="connsiteY53" fmla="*/ 3599883 h 5753325"/>
              <a:gd name="connsiteX54" fmla="*/ 5363689 w 6530408"/>
              <a:gd name="connsiteY54" fmla="*/ 3633299 h 5753325"/>
              <a:gd name="connsiteX55" fmla="*/ 5291870 w 6530408"/>
              <a:gd name="connsiteY55" fmla="*/ 3799039 h 5753325"/>
              <a:gd name="connsiteX56" fmla="*/ 5241600 w 6530408"/>
              <a:gd name="connsiteY56" fmla="*/ 3894238 h 5753325"/>
              <a:gd name="connsiteX57" fmla="*/ 5211041 w 6530408"/>
              <a:gd name="connsiteY57" fmla="*/ 3924184 h 5753325"/>
              <a:gd name="connsiteX58" fmla="*/ 5176073 w 6530408"/>
              <a:gd name="connsiteY58" fmla="*/ 3970179 h 5753325"/>
              <a:gd name="connsiteX59" fmla="*/ 5172826 w 6530408"/>
              <a:gd name="connsiteY59" fmla="*/ 3991773 h 5753325"/>
              <a:gd name="connsiteX60" fmla="*/ 5157053 w 6530408"/>
              <a:gd name="connsiteY60" fmla="*/ 3997708 h 5753325"/>
              <a:gd name="connsiteX61" fmla="*/ 5127922 w 6530408"/>
              <a:gd name="connsiteY61" fmla="*/ 4022660 h 5753325"/>
              <a:gd name="connsiteX62" fmla="*/ 5020872 w 6530408"/>
              <a:gd name="connsiteY62" fmla="*/ 4075951 h 5753325"/>
              <a:gd name="connsiteX63" fmla="*/ 4991410 w 6530408"/>
              <a:gd name="connsiteY63" fmla="*/ 4087598 h 5753325"/>
              <a:gd name="connsiteX64" fmla="*/ 4930112 w 6530408"/>
              <a:gd name="connsiteY64" fmla="*/ 4138459 h 5753325"/>
              <a:gd name="connsiteX65" fmla="*/ 4834224 w 6530408"/>
              <a:gd name="connsiteY65" fmla="*/ 4231643 h 5753325"/>
              <a:gd name="connsiteX66" fmla="*/ 4812599 w 6530408"/>
              <a:gd name="connsiteY66" fmla="*/ 4249449 h 5753325"/>
              <a:gd name="connsiteX67" fmla="*/ 4789188 w 6530408"/>
              <a:gd name="connsiteY67" fmla="*/ 4256678 h 5753325"/>
              <a:gd name="connsiteX68" fmla="*/ 4779554 w 6530408"/>
              <a:gd name="connsiteY68" fmla="*/ 4251313 h 5753325"/>
              <a:gd name="connsiteX69" fmla="*/ 4766885 w 6530408"/>
              <a:gd name="connsiteY69" fmla="*/ 4259812 h 5753325"/>
              <a:gd name="connsiteX70" fmla="*/ 4762510 w 6530408"/>
              <a:gd name="connsiteY70" fmla="*/ 4260383 h 5753325"/>
              <a:gd name="connsiteX71" fmla="*/ 4738416 w 6530408"/>
              <a:gd name="connsiteY71" fmla="*/ 4265355 h 5753325"/>
              <a:gd name="connsiteX72" fmla="*/ 4712007 w 6530408"/>
              <a:gd name="connsiteY72" fmla="*/ 4317892 h 5753325"/>
              <a:gd name="connsiteX73" fmla="*/ 4658930 w 6530408"/>
              <a:gd name="connsiteY73" fmla="*/ 4348041 h 5753325"/>
              <a:gd name="connsiteX74" fmla="*/ 4443526 w 6530408"/>
              <a:gd name="connsiteY74" fmla="*/ 4507851 h 5753325"/>
              <a:gd name="connsiteX75" fmla="*/ 4289766 w 6530408"/>
              <a:gd name="connsiteY75" fmla="*/ 4711450 h 5753325"/>
              <a:gd name="connsiteX76" fmla="*/ 4150870 w 6530408"/>
              <a:gd name="connsiteY76" fmla="*/ 4818480 h 5753325"/>
              <a:gd name="connsiteX77" fmla="*/ 4006639 w 6530408"/>
              <a:gd name="connsiteY77" fmla="*/ 4933815 h 5753325"/>
              <a:gd name="connsiteX78" fmla="*/ 3298210 w 6530408"/>
              <a:gd name="connsiteY78" fmla="*/ 5070790 h 5753325"/>
              <a:gd name="connsiteX79" fmla="*/ 2947678 w 6530408"/>
              <a:gd name="connsiteY79" fmla="*/ 5117869 h 5753325"/>
              <a:gd name="connsiteX80" fmla="*/ 2822169 w 6530408"/>
              <a:gd name="connsiteY80" fmla="*/ 5129396 h 5753325"/>
              <a:gd name="connsiteX81" fmla="*/ 2538773 w 6530408"/>
              <a:gd name="connsiteY81" fmla="*/ 5313397 h 5753325"/>
              <a:gd name="connsiteX82" fmla="*/ 2014500 w 6530408"/>
              <a:gd name="connsiteY82" fmla="*/ 5519744 h 5753325"/>
              <a:gd name="connsiteX83" fmla="*/ 1934391 w 6530408"/>
              <a:gd name="connsiteY83" fmla="*/ 5591335 h 5753325"/>
              <a:gd name="connsiteX84" fmla="*/ 1892550 w 6530408"/>
              <a:gd name="connsiteY84" fmla="*/ 5649708 h 5753325"/>
              <a:gd name="connsiteX85" fmla="*/ 1854769 w 6530408"/>
              <a:gd name="connsiteY85" fmla="*/ 5647691 h 5753325"/>
              <a:gd name="connsiteX86" fmla="*/ 1809461 w 6530408"/>
              <a:gd name="connsiteY86" fmla="*/ 5648628 h 5753325"/>
              <a:gd name="connsiteX87" fmla="*/ 1745150 w 6530408"/>
              <a:gd name="connsiteY87" fmla="*/ 5693879 h 5753325"/>
              <a:gd name="connsiteX88" fmla="*/ 1713375 w 6530408"/>
              <a:gd name="connsiteY88" fmla="*/ 5684672 h 5753325"/>
              <a:gd name="connsiteX89" fmla="*/ 1707808 w 6530408"/>
              <a:gd name="connsiteY89" fmla="*/ 5682611 h 5753325"/>
              <a:gd name="connsiteX90" fmla="*/ 1679313 w 6530408"/>
              <a:gd name="connsiteY90" fmla="*/ 5672360 h 5753325"/>
              <a:gd name="connsiteX91" fmla="*/ 1646933 w 6530408"/>
              <a:gd name="connsiteY91" fmla="*/ 5666227 h 5753325"/>
              <a:gd name="connsiteX92" fmla="*/ 1610055 w 6530408"/>
              <a:gd name="connsiteY92" fmla="*/ 5673643 h 5753325"/>
              <a:gd name="connsiteX93" fmla="*/ 1437641 w 6530408"/>
              <a:gd name="connsiteY93" fmla="*/ 5723266 h 5753325"/>
              <a:gd name="connsiteX94" fmla="*/ 1332869 w 6530408"/>
              <a:gd name="connsiteY94" fmla="*/ 5744752 h 5753325"/>
              <a:gd name="connsiteX95" fmla="*/ 1290525 w 6530408"/>
              <a:gd name="connsiteY95" fmla="*/ 5740036 h 5753325"/>
              <a:gd name="connsiteX96" fmla="*/ 1233107 w 6530408"/>
              <a:gd name="connsiteY96" fmla="*/ 5742106 h 5753325"/>
              <a:gd name="connsiteX97" fmla="*/ 1214532 w 6530408"/>
              <a:gd name="connsiteY97" fmla="*/ 5753325 h 5753325"/>
              <a:gd name="connsiteX98" fmla="*/ 1199955 w 6530408"/>
              <a:gd name="connsiteY98" fmla="*/ 5744831 h 5753325"/>
              <a:gd name="connsiteX99" fmla="*/ 1162337 w 6530408"/>
              <a:gd name="connsiteY99" fmla="*/ 5738048 h 5753325"/>
              <a:gd name="connsiteX100" fmla="*/ 1053457 w 6530408"/>
              <a:gd name="connsiteY100" fmla="*/ 5688676 h 5753325"/>
              <a:gd name="connsiteX101" fmla="*/ 1025798 w 6530408"/>
              <a:gd name="connsiteY101" fmla="*/ 5673166 h 5753325"/>
              <a:gd name="connsiteX102" fmla="*/ 947900 w 6530408"/>
              <a:gd name="connsiteY102" fmla="*/ 5657848 h 5753325"/>
              <a:gd name="connsiteX103" fmla="*/ 815627 w 6530408"/>
              <a:gd name="connsiteY103" fmla="*/ 5642557 h 5753325"/>
              <a:gd name="connsiteX104" fmla="*/ 788251 w 6530408"/>
              <a:gd name="connsiteY104" fmla="*/ 5637065 h 5753325"/>
              <a:gd name="connsiteX105" fmla="*/ 767822 w 6530408"/>
              <a:gd name="connsiteY105" fmla="*/ 5623450 h 5753325"/>
              <a:gd name="connsiteX106" fmla="*/ 765791 w 6530408"/>
              <a:gd name="connsiteY106" fmla="*/ 5612539 h 5753325"/>
              <a:gd name="connsiteX107" fmla="*/ 751230 w 6530408"/>
              <a:gd name="connsiteY107" fmla="*/ 5608092 h 5753325"/>
              <a:gd name="connsiteX108" fmla="*/ 748008 w 6530408"/>
              <a:gd name="connsiteY108" fmla="*/ 5605052 h 5753325"/>
              <a:gd name="connsiteX109" fmla="*/ 728871 w 6530408"/>
              <a:gd name="connsiteY109" fmla="*/ 5589469 h 5753325"/>
              <a:gd name="connsiteX110" fmla="*/ 671898 w 6530408"/>
              <a:gd name="connsiteY110" fmla="*/ 5602363 h 5753325"/>
              <a:gd name="connsiteX111" fmla="*/ 615065 w 6530408"/>
              <a:gd name="connsiteY111" fmla="*/ 5580257 h 5753325"/>
              <a:gd name="connsiteX112" fmla="*/ 355785 w 6530408"/>
              <a:gd name="connsiteY112" fmla="*/ 5514383 h 5753325"/>
              <a:gd name="connsiteX113" fmla="*/ 102269 w 6530408"/>
              <a:gd name="connsiteY113" fmla="*/ 5524347 h 5753325"/>
              <a:gd name="connsiteX114" fmla="*/ 13160 w 6530408"/>
              <a:gd name="connsiteY114" fmla="*/ 5514159 h 5753325"/>
              <a:gd name="connsiteX115" fmla="*/ 0 w 6530408"/>
              <a:gd name="connsiteY115" fmla="*/ 5511735 h 5753325"/>
              <a:gd name="connsiteX116" fmla="*/ 0 w 6530408"/>
              <a:gd name="connsiteY116" fmla="*/ 0 h 5753325"/>
              <a:gd name="connsiteX0" fmla="*/ 0 w 6506836"/>
              <a:gd name="connsiteY0" fmla="*/ 0 h 5753325"/>
              <a:gd name="connsiteX1" fmla="*/ 6438980 w 6506836"/>
              <a:gd name="connsiteY1" fmla="*/ 0 h 5753325"/>
              <a:gd name="connsiteX2" fmla="*/ 6439047 w 6506836"/>
              <a:gd name="connsiteY2" fmla="*/ 147 h 5753325"/>
              <a:gd name="connsiteX3" fmla="*/ 6443456 w 6506836"/>
              <a:gd name="connsiteY3" fmla="*/ 130105 h 5753325"/>
              <a:gd name="connsiteX4" fmla="*/ 6447632 w 6506836"/>
              <a:gd name="connsiteY4" fmla="*/ 170016 h 5753325"/>
              <a:gd name="connsiteX5" fmla="*/ 6465936 w 6506836"/>
              <a:gd name="connsiteY5" fmla="*/ 274847 h 5753325"/>
              <a:gd name="connsiteX6" fmla="*/ 6506836 w 6506836"/>
              <a:gd name="connsiteY6" fmla="*/ 331778 h 5753325"/>
              <a:gd name="connsiteX7" fmla="*/ 6488360 w 6506836"/>
              <a:gd name="connsiteY7" fmla="*/ 535865 h 5753325"/>
              <a:gd name="connsiteX8" fmla="*/ 6492864 w 6506836"/>
              <a:gd name="connsiteY8" fmla="*/ 615799 h 5753325"/>
              <a:gd name="connsiteX9" fmla="*/ 6459988 w 6506836"/>
              <a:gd name="connsiteY9" fmla="*/ 707628 h 5753325"/>
              <a:gd name="connsiteX10" fmla="*/ 6453989 w 6506836"/>
              <a:gd name="connsiteY10" fmla="*/ 711876 h 5753325"/>
              <a:gd name="connsiteX11" fmla="*/ 6453209 w 6506836"/>
              <a:gd name="connsiteY11" fmla="*/ 719127 h 5753325"/>
              <a:gd name="connsiteX12" fmla="*/ 6457662 w 6506836"/>
              <a:gd name="connsiteY12" fmla="*/ 723331 h 5753325"/>
              <a:gd name="connsiteX13" fmla="*/ 6447445 w 6506836"/>
              <a:gd name="connsiteY13" fmla="*/ 780003 h 5753325"/>
              <a:gd name="connsiteX14" fmla="*/ 6426552 w 6506836"/>
              <a:gd name="connsiteY14" fmla="*/ 845805 h 5753325"/>
              <a:gd name="connsiteX15" fmla="*/ 6434072 w 6506836"/>
              <a:gd name="connsiteY15" fmla="*/ 910733 h 5753325"/>
              <a:gd name="connsiteX16" fmla="*/ 6432570 w 6506836"/>
              <a:gd name="connsiteY16" fmla="*/ 983394 h 5753325"/>
              <a:gd name="connsiteX17" fmla="*/ 6431878 w 6506836"/>
              <a:gd name="connsiteY17" fmla="*/ 1026728 h 5753325"/>
              <a:gd name="connsiteX18" fmla="*/ 6414269 w 6506836"/>
              <a:gd name="connsiteY18" fmla="*/ 1151111 h 5753325"/>
              <a:gd name="connsiteX19" fmla="*/ 6371722 w 6506836"/>
              <a:gd name="connsiteY19" fmla="*/ 1318080 h 5753325"/>
              <a:gd name="connsiteX20" fmla="*/ 6356023 w 6506836"/>
              <a:gd name="connsiteY20" fmla="*/ 1356227 h 5753325"/>
              <a:gd name="connsiteX21" fmla="*/ 6356157 w 6506836"/>
              <a:gd name="connsiteY21" fmla="*/ 1361967 h 5753325"/>
              <a:gd name="connsiteX22" fmla="*/ 6350613 w 6506836"/>
              <a:gd name="connsiteY22" fmla="*/ 1393569 h 5753325"/>
              <a:gd name="connsiteX23" fmla="*/ 6357062 w 6506836"/>
              <a:gd name="connsiteY23" fmla="*/ 1444071 h 5753325"/>
              <a:gd name="connsiteX24" fmla="*/ 6364832 w 6506836"/>
              <a:gd name="connsiteY24" fmla="*/ 1478763 h 5753325"/>
              <a:gd name="connsiteX25" fmla="*/ 6369745 w 6506836"/>
              <a:gd name="connsiteY25" fmla="*/ 1495680 h 5753325"/>
              <a:gd name="connsiteX26" fmla="*/ 6370898 w 6506836"/>
              <a:gd name="connsiteY26" fmla="*/ 1513331 h 5753325"/>
              <a:gd name="connsiteX27" fmla="*/ 6368801 w 6506836"/>
              <a:gd name="connsiteY27" fmla="*/ 1527414 h 5753325"/>
              <a:gd name="connsiteX28" fmla="*/ 6359177 w 6506836"/>
              <a:gd name="connsiteY28" fmla="*/ 1639513 h 5753325"/>
              <a:gd name="connsiteX29" fmla="*/ 6299489 w 6506836"/>
              <a:gd name="connsiteY29" fmla="*/ 1784860 h 5753325"/>
              <a:gd name="connsiteX30" fmla="*/ 6267878 w 6506836"/>
              <a:gd name="connsiteY30" fmla="*/ 1858572 h 5753325"/>
              <a:gd name="connsiteX31" fmla="*/ 6251146 w 6506836"/>
              <a:gd name="connsiteY31" fmla="*/ 1926167 h 5753325"/>
              <a:gd name="connsiteX32" fmla="*/ 6210686 w 6506836"/>
              <a:gd name="connsiteY32" fmla="*/ 2014834 h 5753325"/>
              <a:gd name="connsiteX33" fmla="*/ 6106652 w 6506836"/>
              <a:gd name="connsiteY33" fmla="*/ 2150572 h 5753325"/>
              <a:gd name="connsiteX34" fmla="*/ 6097813 w 6506836"/>
              <a:gd name="connsiteY34" fmla="*/ 2172208 h 5753325"/>
              <a:gd name="connsiteX35" fmla="*/ 6095990 w 6506836"/>
              <a:gd name="connsiteY35" fmla="*/ 2181185 h 5753325"/>
              <a:gd name="connsiteX36" fmla="*/ 6090126 w 6506836"/>
              <a:gd name="connsiteY36" fmla="*/ 2192533 h 5753325"/>
              <a:gd name="connsiteX37" fmla="*/ 6089503 w 6506836"/>
              <a:gd name="connsiteY37" fmla="*/ 2192543 h 5753325"/>
              <a:gd name="connsiteX38" fmla="*/ 6084946 w 6506836"/>
              <a:gd name="connsiteY38" fmla="*/ 2203694 h 5753325"/>
              <a:gd name="connsiteX39" fmla="*/ 5987861 w 6506836"/>
              <a:gd name="connsiteY39" fmla="*/ 2304868 h 5753325"/>
              <a:gd name="connsiteX40" fmla="*/ 5973439 w 6506836"/>
              <a:gd name="connsiteY40" fmla="*/ 2385635 h 5753325"/>
              <a:gd name="connsiteX41" fmla="*/ 5916727 w 6506836"/>
              <a:gd name="connsiteY41" fmla="*/ 2458777 h 5753325"/>
              <a:gd name="connsiteX42" fmla="*/ 5856524 w 6506836"/>
              <a:gd name="connsiteY42" fmla="*/ 2583281 h 5753325"/>
              <a:gd name="connsiteX43" fmla="*/ 5838091 w 6506836"/>
              <a:gd name="connsiteY43" fmla="*/ 2753474 h 5753325"/>
              <a:gd name="connsiteX44" fmla="*/ 5777471 w 6506836"/>
              <a:gd name="connsiteY44" fmla="*/ 2901570 h 5753325"/>
              <a:gd name="connsiteX45" fmla="*/ 5723992 w 6506836"/>
              <a:gd name="connsiteY45" fmla="*/ 2998752 h 5753325"/>
              <a:gd name="connsiteX46" fmla="*/ 5557886 w 6506836"/>
              <a:gd name="connsiteY46" fmla="*/ 3329735 h 5753325"/>
              <a:gd name="connsiteX47" fmla="*/ 5471501 w 6506836"/>
              <a:gd name="connsiteY47" fmla="*/ 3462221 h 5753325"/>
              <a:gd name="connsiteX48" fmla="*/ 5465154 w 6506836"/>
              <a:gd name="connsiteY48" fmla="*/ 3541065 h 5753325"/>
              <a:gd name="connsiteX49" fmla="*/ 5437889 w 6506836"/>
              <a:gd name="connsiteY49" fmla="*/ 3559927 h 5753325"/>
              <a:gd name="connsiteX50" fmla="*/ 5432770 w 6506836"/>
              <a:gd name="connsiteY50" fmla="*/ 3562948 h 5753325"/>
              <a:gd name="connsiteX51" fmla="*/ 5406795 w 6506836"/>
              <a:gd name="connsiteY51" fmla="*/ 3578594 h 5753325"/>
              <a:gd name="connsiteX52" fmla="*/ 5381495 w 6506836"/>
              <a:gd name="connsiteY52" fmla="*/ 3599883 h 5753325"/>
              <a:gd name="connsiteX53" fmla="*/ 5363689 w 6506836"/>
              <a:gd name="connsiteY53" fmla="*/ 3633299 h 5753325"/>
              <a:gd name="connsiteX54" fmla="*/ 5291870 w 6506836"/>
              <a:gd name="connsiteY54" fmla="*/ 3799039 h 5753325"/>
              <a:gd name="connsiteX55" fmla="*/ 5241600 w 6506836"/>
              <a:gd name="connsiteY55" fmla="*/ 3894238 h 5753325"/>
              <a:gd name="connsiteX56" fmla="*/ 5211041 w 6506836"/>
              <a:gd name="connsiteY56" fmla="*/ 3924184 h 5753325"/>
              <a:gd name="connsiteX57" fmla="*/ 5176073 w 6506836"/>
              <a:gd name="connsiteY57" fmla="*/ 3970179 h 5753325"/>
              <a:gd name="connsiteX58" fmla="*/ 5172826 w 6506836"/>
              <a:gd name="connsiteY58" fmla="*/ 3991773 h 5753325"/>
              <a:gd name="connsiteX59" fmla="*/ 5157053 w 6506836"/>
              <a:gd name="connsiteY59" fmla="*/ 3997708 h 5753325"/>
              <a:gd name="connsiteX60" fmla="*/ 5127922 w 6506836"/>
              <a:gd name="connsiteY60" fmla="*/ 4022660 h 5753325"/>
              <a:gd name="connsiteX61" fmla="*/ 5020872 w 6506836"/>
              <a:gd name="connsiteY61" fmla="*/ 4075951 h 5753325"/>
              <a:gd name="connsiteX62" fmla="*/ 4991410 w 6506836"/>
              <a:gd name="connsiteY62" fmla="*/ 4087598 h 5753325"/>
              <a:gd name="connsiteX63" fmla="*/ 4930112 w 6506836"/>
              <a:gd name="connsiteY63" fmla="*/ 4138459 h 5753325"/>
              <a:gd name="connsiteX64" fmla="*/ 4834224 w 6506836"/>
              <a:gd name="connsiteY64" fmla="*/ 4231643 h 5753325"/>
              <a:gd name="connsiteX65" fmla="*/ 4812599 w 6506836"/>
              <a:gd name="connsiteY65" fmla="*/ 4249449 h 5753325"/>
              <a:gd name="connsiteX66" fmla="*/ 4789188 w 6506836"/>
              <a:gd name="connsiteY66" fmla="*/ 4256678 h 5753325"/>
              <a:gd name="connsiteX67" fmla="*/ 4779554 w 6506836"/>
              <a:gd name="connsiteY67" fmla="*/ 4251313 h 5753325"/>
              <a:gd name="connsiteX68" fmla="*/ 4766885 w 6506836"/>
              <a:gd name="connsiteY68" fmla="*/ 4259812 h 5753325"/>
              <a:gd name="connsiteX69" fmla="*/ 4762510 w 6506836"/>
              <a:gd name="connsiteY69" fmla="*/ 4260383 h 5753325"/>
              <a:gd name="connsiteX70" fmla="*/ 4738416 w 6506836"/>
              <a:gd name="connsiteY70" fmla="*/ 4265355 h 5753325"/>
              <a:gd name="connsiteX71" fmla="*/ 4712007 w 6506836"/>
              <a:gd name="connsiteY71" fmla="*/ 4317892 h 5753325"/>
              <a:gd name="connsiteX72" fmla="*/ 4658930 w 6506836"/>
              <a:gd name="connsiteY72" fmla="*/ 4348041 h 5753325"/>
              <a:gd name="connsiteX73" fmla="*/ 4443526 w 6506836"/>
              <a:gd name="connsiteY73" fmla="*/ 4507851 h 5753325"/>
              <a:gd name="connsiteX74" fmla="*/ 4289766 w 6506836"/>
              <a:gd name="connsiteY74" fmla="*/ 4711450 h 5753325"/>
              <a:gd name="connsiteX75" fmla="*/ 4150870 w 6506836"/>
              <a:gd name="connsiteY75" fmla="*/ 4818480 h 5753325"/>
              <a:gd name="connsiteX76" fmla="*/ 4006639 w 6506836"/>
              <a:gd name="connsiteY76" fmla="*/ 4933815 h 5753325"/>
              <a:gd name="connsiteX77" fmla="*/ 3298210 w 6506836"/>
              <a:gd name="connsiteY77" fmla="*/ 5070790 h 5753325"/>
              <a:gd name="connsiteX78" fmla="*/ 2947678 w 6506836"/>
              <a:gd name="connsiteY78" fmla="*/ 5117869 h 5753325"/>
              <a:gd name="connsiteX79" fmla="*/ 2822169 w 6506836"/>
              <a:gd name="connsiteY79" fmla="*/ 5129396 h 5753325"/>
              <a:gd name="connsiteX80" fmla="*/ 2538773 w 6506836"/>
              <a:gd name="connsiteY80" fmla="*/ 5313397 h 5753325"/>
              <a:gd name="connsiteX81" fmla="*/ 2014500 w 6506836"/>
              <a:gd name="connsiteY81" fmla="*/ 5519744 h 5753325"/>
              <a:gd name="connsiteX82" fmla="*/ 1934391 w 6506836"/>
              <a:gd name="connsiteY82" fmla="*/ 5591335 h 5753325"/>
              <a:gd name="connsiteX83" fmla="*/ 1892550 w 6506836"/>
              <a:gd name="connsiteY83" fmla="*/ 5649708 h 5753325"/>
              <a:gd name="connsiteX84" fmla="*/ 1854769 w 6506836"/>
              <a:gd name="connsiteY84" fmla="*/ 5647691 h 5753325"/>
              <a:gd name="connsiteX85" fmla="*/ 1809461 w 6506836"/>
              <a:gd name="connsiteY85" fmla="*/ 5648628 h 5753325"/>
              <a:gd name="connsiteX86" fmla="*/ 1745150 w 6506836"/>
              <a:gd name="connsiteY86" fmla="*/ 5693879 h 5753325"/>
              <a:gd name="connsiteX87" fmla="*/ 1713375 w 6506836"/>
              <a:gd name="connsiteY87" fmla="*/ 5684672 h 5753325"/>
              <a:gd name="connsiteX88" fmla="*/ 1707808 w 6506836"/>
              <a:gd name="connsiteY88" fmla="*/ 5682611 h 5753325"/>
              <a:gd name="connsiteX89" fmla="*/ 1679313 w 6506836"/>
              <a:gd name="connsiteY89" fmla="*/ 5672360 h 5753325"/>
              <a:gd name="connsiteX90" fmla="*/ 1646933 w 6506836"/>
              <a:gd name="connsiteY90" fmla="*/ 5666227 h 5753325"/>
              <a:gd name="connsiteX91" fmla="*/ 1610055 w 6506836"/>
              <a:gd name="connsiteY91" fmla="*/ 5673643 h 5753325"/>
              <a:gd name="connsiteX92" fmla="*/ 1437641 w 6506836"/>
              <a:gd name="connsiteY92" fmla="*/ 5723266 h 5753325"/>
              <a:gd name="connsiteX93" fmla="*/ 1332869 w 6506836"/>
              <a:gd name="connsiteY93" fmla="*/ 5744752 h 5753325"/>
              <a:gd name="connsiteX94" fmla="*/ 1290525 w 6506836"/>
              <a:gd name="connsiteY94" fmla="*/ 5740036 h 5753325"/>
              <a:gd name="connsiteX95" fmla="*/ 1233107 w 6506836"/>
              <a:gd name="connsiteY95" fmla="*/ 5742106 h 5753325"/>
              <a:gd name="connsiteX96" fmla="*/ 1214532 w 6506836"/>
              <a:gd name="connsiteY96" fmla="*/ 5753325 h 5753325"/>
              <a:gd name="connsiteX97" fmla="*/ 1199955 w 6506836"/>
              <a:gd name="connsiteY97" fmla="*/ 5744831 h 5753325"/>
              <a:gd name="connsiteX98" fmla="*/ 1162337 w 6506836"/>
              <a:gd name="connsiteY98" fmla="*/ 5738048 h 5753325"/>
              <a:gd name="connsiteX99" fmla="*/ 1053457 w 6506836"/>
              <a:gd name="connsiteY99" fmla="*/ 5688676 h 5753325"/>
              <a:gd name="connsiteX100" fmla="*/ 1025798 w 6506836"/>
              <a:gd name="connsiteY100" fmla="*/ 5673166 h 5753325"/>
              <a:gd name="connsiteX101" fmla="*/ 947900 w 6506836"/>
              <a:gd name="connsiteY101" fmla="*/ 5657848 h 5753325"/>
              <a:gd name="connsiteX102" fmla="*/ 815627 w 6506836"/>
              <a:gd name="connsiteY102" fmla="*/ 5642557 h 5753325"/>
              <a:gd name="connsiteX103" fmla="*/ 788251 w 6506836"/>
              <a:gd name="connsiteY103" fmla="*/ 5637065 h 5753325"/>
              <a:gd name="connsiteX104" fmla="*/ 767822 w 6506836"/>
              <a:gd name="connsiteY104" fmla="*/ 5623450 h 5753325"/>
              <a:gd name="connsiteX105" fmla="*/ 765791 w 6506836"/>
              <a:gd name="connsiteY105" fmla="*/ 5612539 h 5753325"/>
              <a:gd name="connsiteX106" fmla="*/ 751230 w 6506836"/>
              <a:gd name="connsiteY106" fmla="*/ 5608092 h 5753325"/>
              <a:gd name="connsiteX107" fmla="*/ 748008 w 6506836"/>
              <a:gd name="connsiteY107" fmla="*/ 5605052 h 5753325"/>
              <a:gd name="connsiteX108" fmla="*/ 728871 w 6506836"/>
              <a:gd name="connsiteY108" fmla="*/ 5589469 h 5753325"/>
              <a:gd name="connsiteX109" fmla="*/ 671898 w 6506836"/>
              <a:gd name="connsiteY109" fmla="*/ 5602363 h 5753325"/>
              <a:gd name="connsiteX110" fmla="*/ 615065 w 6506836"/>
              <a:gd name="connsiteY110" fmla="*/ 5580257 h 5753325"/>
              <a:gd name="connsiteX111" fmla="*/ 355785 w 6506836"/>
              <a:gd name="connsiteY111" fmla="*/ 5514383 h 5753325"/>
              <a:gd name="connsiteX112" fmla="*/ 102269 w 6506836"/>
              <a:gd name="connsiteY112" fmla="*/ 5524347 h 5753325"/>
              <a:gd name="connsiteX113" fmla="*/ 13160 w 6506836"/>
              <a:gd name="connsiteY113" fmla="*/ 5514159 h 5753325"/>
              <a:gd name="connsiteX114" fmla="*/ 0 w 6506836"/>
              <a:gd name="connsiteY114" fmla="*/ 5511735 h 5753325"/>
              <a:gd name="connsiteX115" fmla="*/ 0 w 6506836"/>
              <a:gd name="connsiteY115"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465936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375685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62955"/>
              <a:gd name="connsiteY0" fmla="*/ 0 h 5753325"/>
              <a:gd name="connsiteX1" fmla="*/ 6438980 w 6462955"/>
              <a:gd name="connsiteY1" fmla="*/ 0 h 5753325"/>
              <a:gd name="connsiteX2" fmla="*/ 6439047 w 6462955"/>
              <a:gd name="connsiteY2" fmla="*/ 147 h 5753325"/>
              <a:gd name="connsiteX3" fmla="*/ 6443456 w 6462955"/>
              <a:gd name="connsiteY3" fmla="*/ 130105 h 5753325"/>
              <a:gd name="connsiteX4" fmla="*/ 6447632 w 6462955"/>
              <a:gd name="connsiteY4" fmla="*/ 170016 h 5753325"/>
              <a:gd name="connsiteX5" fmla="*/ 6396598 w 6462955"/>
              <a:gd name="connsiteY5" fmla="*/ 274847 h 5753325"/>
              <a:gd name="connsiteX6" fmla="*/ 6375685 w 6462955"/>
              <a:gd name="connsiteY6" fmla="*/ 535865 h 5753325"/>
              <a:gd name="connsiteX7" fmla="*/ 6354187 w 6462955"/>
              <a:gd name="connsiteY7" fmla="*/ 615799 h 5753325"/>
              <a:gd name="connsiteX8" fmla="*/ 6459988 w 6462955"/>
              <a:gd name="connsiteY8" fmla="*/ 707628 h 5753325"/>
              <a:gd name="connsiteX9" fmla="*/ 6453989 w 6462955"/>
              <a:gd name="connsiteY9" fmla="*/ 711876 h 5753325"/>
              <a:gd name="connsiteX10" fmla="*/ 6453209 w 6462955"/>
              <a:gd name="connsiteY10" fmla="*/ 719127 h 5753325"/>
              <a:gd name="connsiteX11" fmla="*/ 6457662 w 6462955"/>
              <a:gd name="connsiteY11" fmla="*/ 723331 h 5753325"/>
              <a:gd name="connsiteX12" fmla="*/ 6447445 w 6462955"/>
              <a:gd name="connsiteY12" fmla="*/ 780003 h 5753325"/>
              <a:gd name="connsiteX13" fmla="*/ 6426552 w 6462955"/>
              <a:gd name="connsiteY13" fmla="*/ 845805 h 5753325"/>
              <a:gd name="connsiteX14" fmla="*/ 6434072 w 6462955"/>
              <a:gd name="connsiteY14" fmla="*/ 910733 h 5753325"/>
              <a:gd name="connsiteX15" fmla="*/ 6432570 w 6462955"/>
              <a:gd name="connsiteY15" fmla="*/ 983394 h 5753325"/>
              <a:gd name="connsiteX16" fmla="*/ 6431878 w 6462955"/>
              <a:gd name="connsiteY16" fmla="*/ 1026728 h 5753325"/>
              <a:gd name="connsiteX17" fmla="*/ 6414269 w 6462955"/>
              <a:gd name="connsiteY17" fmla="*/ 1151111 h 5753325"/>
              <a:gd name="connsiteX18" fmla="*/ 6371722 w 6462955"/>
              <a:gd name="connsiteY18" fmla="*/ 1318080 h 5753325"/>
              <a:gd name="connsiteX19" fmla="*/ 6356023 w 6462955"/>
              <a:gd name="connsiteY19" fmla="*/ 1356227 h 5753325"/>
              <a:gd name="connsiteX20" fmla="*/ 6356157 w 6462955"/>
              <a:gd name="connsiteY20" fmla="*/ 1361967 h 5753325"/>
              <a:gd name="connsiteX21" fmla="*/ 6350613 w 6462955"/>
              <a:gd name="connsiteY21" fmla="*/ 1393569 h 5753325"/>
              <a:gd name="connsiteX22" fmla="*/ 6357062 w 6462955"/>
              <a:gd name="connsiteY22" fmla="*/ 1444071 h 5753325"/>
              <a:gd name="connsiteX23" fmla="*/ 6364832 w 6462955"/>
              <a:gd name="connsiteY23" fmla="*/ 1478763 h 5753325"/>
              <a:gd name="connsiteX24" fmla="*/ 6369745 w 6462955"/>
              <a:gd name="connsiteY24" fmla="*/ 1495680 h 5753325"/>
              <a:gd name="connsiteX25" fmla="*/ 6370898 w 6462955"/>
              <a:gd name="connsiteY25" fmla="*/ 1513331 h 5753325"/>
              <a:gd name="connsiteX26" fmla="*/ 6368801 w 6462955"/>
              <a:gd name="connsiteY26" fmla="*/ 1527414 h 5753325"/>
              <a:gd name="connsiteX27" fmla="*/ 6359177 w 6462955"/>
              <a:gd name="connsiteY27" fmla="*/ 1639513 h 5753325"/>
              <a:gd name="connsiteX28" fmla="*/ 6299489 w 6462955"/>
              <a:gd name="connsiteY28" fmla="*/ 1784860 h 5753325"/>
              <a:gd name="connsiteX29" fmla="*/ 6267878 w 6462955"/>
              <a:gd name="connsiteY29" fmla="*/ 1858572 h 5753325"/>
              <a:gd name="connsiteX30" fmla="*/ 6251146 w 6462955"/>
              <a:gd name="connsiteY30" fmla="*/ 1926167 h 5753325"/>
              <a:gd name="connsiteX31" fmla="*/ 6210686 w 6462955"/>
              <a:gd name="connsiteY31" fmla="*/ 2014834 h 5753325"/>
              <a:gd name="connsiteX32" fmla="*/ 6106652 w 6462955"/>
              <a:gd name="connsiteY32" fmla="*/ 2150572 h 5753325"/>
              <a:gd name="connsiteX33" fmla="*/ 6097813 w 6462955"/>
              <a:gd name="connsiteY33" fmla="*/ 2172208 h 5753325"/>
              <a:gd name="connsiteX34" fmla="*/ 6095990 w 6462955"/>
              <a:gd name="connsiteY34" fmla="*/ 2181185 h 5753325"/>
              <a:gd name="connsiteX35" fmla="*/ 6090126 w 6462955"/>
              <a:gd name="connsiteY35" fmla="*/ 2192533 h 5753325"/>
              <a:gd name="connsiteX36" fmla="*/ 6089503 w 6462955"/>
              <a:gd name="connsiteY36" fmla="*/ 2192543 h 5753325"/>
              <a:gd name="connsiteX37" fmla="*/ 6084946 w 6462955"/>
              <a:gd name="connsiteY37" fmla="*/ 2203694 h 5753325"/>
              <a:gd name="connsiteX38" fmla="*/ 5987861 w 6462955"/>
              <a:gd name="connsiteY38" fmla="*/ 2304868 h 5753325"/>
              <a:gd name="connsiteX39" fmla="*/ 5973439 w 6462955"/>
              <a:gd name="connsiteY39" fmla="*/ 2385635 h 5753325"/>
              <a:gd name="connsiteX40" fmla="*/ 5916727 w 6462955"/>
              <a:gd name="connsiteY40" fmla="*/ 2458777 h 5753325"/>
              <a:gd name="connsiteX41" fmla="*/ 5856524 w 6462955"/>
              <a:gd name="connsiteY41" fmla="*/ 2583281 h 5753325"/>
              <a:gd name="connsiteX42" fmla="*/ 5838091 w 6462955"/>
              <a:gd name="connsiteY42" fmla="*/ 2753474 h 5753325"/>
              <a:gd name="connsiteX43" fmla="*/ 5777471 w 6462955"/>
              <a:gd name="connsiteY43" fmla="*/ 2901570 h 5753325"/>
              <a:gd name="connsiteX44" fmla="*/ 5723992 w 6462955"/>
              <a:gd name="connsiteY44" fmla="*/ 2998752 h 5753325"/>
              <a:gd name="connsiteX45" fmla="*/ 5557886 w 6462955"/>
              <a:gd name="connsiteY45" fmla="*/ 3329735 h 5753325"/>
              <a:gd name="connsiteX46" fmla="*/ 5471501 w 6462955"/>
              <a:gd name="connsiteY46" fmla="*/ 3462221 h 5753325"/>
              <a:gd name="connsiteX47" fmla="*/ 5465154 w 6462955"/>
              <a:gd name="connsiteY47" fmla="*/ 3541065 h 5753325"/>
              <a:gd name="connsiteX48" fmla="*/ 5437889 w 6462955"/>
              <a:gd name="connsiteY48" fmla="*/ 3559927 h 5753325"/>
              <a:gd name="connsiteX49" fmla="*/ 5432770 w 6462955"/>
              <a:gd name="connsiteY49" fmla="*/ 3562948 h 5753325"/>
              <a:gd name="connsiteX50" fmla="*/ 5406795 w 6462955"/>
              <a:gd name="connsiteY50" fmla="*/ 3578594 h 5753325"/>
              <a:gd name="connsiteX51" fmla="*/ 5381495 w 6462955"/>
              <a:gd name="connsiteY51" fmla="*/ 3599883 h 5753325"/>
              <a:gd name="connsiteX52" fmla="*/ 5363689 w 6462955"/>
              <a:gd name="connsiteY52" fmla="*/ 3633299 h 5753325"/>
              <a:gd name="connsiteX53" fmla="*/ 5291870 w 6462955"/>
              <a:gd name="connsiteY53" fmla="*/ 3799039 h 5753325"/>
              <a:gd name="connsiteX54" fmla="*/ 5241600 w 6462955"/>
              <a:gd name="connsiteY54" fmla="*/ 3894238 h 5753325"/>
              <a:gd name="connsiteX55" fmla="*/ 5211041 w 6462955"/>
              <a:gd name="connsiteY55" fmla="*/ 3924184 h 5753325"/>
              <a:gd name="connsiteX56" fmla="*/ 5176073 w 6462955"/>
              <a:gd name="connsiteY56" fmla="*/ 3970179 h 5753325"/>
              <a:gd name="connsiteX57" fmla="*/ 5172826 w 6462955"/>
              <a:gd name="connsiteY57" fmla="*/ 3991773 h 5753325"/>
              <a:gd name="connsiteX58" fmla="*/ 5157053 w 6462955"/>
              <a:gd name="connsiteY58" fmla="*/ 3997708 h 5753325"/>
              <a:gd name="connsiteX59" fmla="*/ 5127922 w 6462955"/>
              <a:gd name="connsiteY59" fmla="*/ 4022660 h 5753325"/>
              <a:gd name="connsiteX60" fmla="*/ 5020872 w 6462955"/>
              <a:gd name="connsiteY60" fmla="*/ 4075951 h 5753325"/>
              <a:gd name="connsiteX61" fmla="*/ 4991410 w 6462955"/>
              <a:gd name="connsiteY61" fmla="*/ 4087598 h 5753325"/>
              <a:gd name="connsiteX62" fmla="*/ 4930112 w 6462955"/>
              <a:gd name="connsiteY62" fmla="*/ 4138459 h 5753325"/>
              <a:gd name="connsiteX63" fmla="*/ 4834224 w 6462955"/>
              <a:gd name="connsiteY63" fmla="*/ 4231643 h 5753325"/>
              <a:gd name="connsiteX64" fmla="*/ 4812599 w 6462955"/>
              <a:gd name="connsiteY64" fmla="*/ 4249449 h 5753325"/>
              <a:gd name="connsiteX65" fmla="*/ 4789188 w 6462955"/>
              <a:gd name="connsiteY65" fmla="*/ 4256678 h 5753325"/>
              <a:gd name="connsiteX66" fmla="*/ 4779554 w 6462955"/>
              <a:gd name="connsiteY66" fmla="*/ 4251313 h 5753325"/>
              <a:gd name="connsiteX67" fmla="*/ 4766885 w 6462955"/>
              <a:gd name="connsiteY67" fmla="*/ 4259812 h 5753325"/>
              <a:gd name="connsiteX68" fmla="*/ 4762510 w 6462955"/>
              <a:gd name="connsiteY68" fmla="*/ 4260383 h 5753325"/>
              <a:gd name="connsiteX69" fmla="*/ 4738416 w 6462955"/>
              <a:gd name="connsiteY69" fmla="*/ 4265355 h 5753325"/>
              <a:gd name="connsiteX70" fmla="*/ 4712007 w 6462955"/>
              <a:gd name="connsiteY70" fmla="*/ 4317892 h 5753325"/>
              <a:gd name="connsiteX71" fmla="*/ 4658930 w 6462955"/>
              <a:gd name="connsiteY71" fmla="*/ 4348041 h 5753325"/>
              <a:gd name="connsiteX72" fmla="*/ 4443526 w 6462955"/>
              <a:gd name="connsiteY72" fmla="*/ 4507851 h 5753325"/>
              <a:gd name="connsiteX73" fmla="*/ 4289766 w 6462955"/>
              <a:gd name="connsiteY73" fmla="*/ 4711450 h 5753325"/>
              <a:gd name="connsiteX74" fmla="*/ 4150870 w 6462955"/>
              <a:gd name="connsiteY74" fmla="*/ 4818480 h 5753325"/>
              <a:gd name="connsiteX75" fmla="*/ 4006639 w 6462955"/>
              <a:gd name="connsiteY75" fmla="*/ 4933815 h 5753325"/>
              <a:gd name="connsiteX76" fmla="*/ 3298210 w 6462955"/>
              <a:gd name="connsiteY76" fmla="*/ 5070790 h 5753325"/>
              <a:gd name="connsiteX77" fmla="*/ 2947678 w 6462955"/>
              <a:gd name="connsiteY77" fmla="*/ 5117869 h 5753325"/>
              <a:gd name="connsiteX78" fmla="*/ 2822169 w 6462955"/>
              <a:gd name="connsiteY78" fmla="*/ 5129396 h 5753325"/>
              <a:gd name="connsiteX79" fmla="*/ 2538773 w 6462955"/>
              <a:gd name="connsiteY79" fmla="*/ 5313397 h 5753325"/>
              <a:gd name="connsiteX80" fmla="*/ 2014500 w 6462955"/>
              <a:gd name="connsiteY80" fmla="*/ 5519744 h 5753325"/>
              <a:gd name="connsiteX81" fmla="*/ 1934391 w 6462955"/>
              <a:gd name="connsiteY81" fmla="*/ 5591335 h 5753325"/>
              <a:gd name="connsiteX82" fmla="*/ 1892550 w 6462955"/>
              <a:gd name="connsiteY82" fmla="*/ 5649708 h 5753325"/>
              <a:gd name="connsiteX83" fmla="*/ 1854769 w 6462955"/>
              <a:gd name="connsiteY83" fmla="*/ 5647691 h 5753325"/>
              <a:gd name="connsiteX84" fmla="*/ 1809461 w 6462955"/>
              <a:gd name="connsiteY84" fmla="*/ 5648628 h 5753325"/>
              <a:gd name="connsiteX85" fmla="*/ 1745150 w 6462955"/>
              <a:gd name="connsiteY85" fmla="*/ 5693879 h 5753325"/>
              <a:gd name="connsiteX86" fmla="*/ 1713375 w 6462955"/>
              <a:gd name="connsiteY86" fmla="*/ 5684672 h 5753325"/>
              <a:gd name="connsiteX87" fmla="*/ 1707808 w 6462955"/>
              <a:gd name="connsiteY87" fmla="*/ 5682611 h 5753325"/>
              <a:gd name="connsiteX88" fmla="*/ 1679313 w 6462955"/>
              <a:gd name="connsiteY88" fmla="*/ 5672360 h 5753325"/>
              <a:gd name="connsiteX89" fmla="*/ 1646933 w 6462955"/>
              <a:gd name="connsiteY89" fmla="*/ 5666227 h 5753325"/>
              <a:gd name="connsiteX90" fmla="*/ 1610055 w 6462955"/>
              <a:gd name="connsiteY90" fmla="*/ 5673643 h 5753325"/>
              <a:gd name="connsiteX91" fmla="*/ 1437641 w 6462955"/>
              <a:gd name="connsiteY91" fmla="*/ 5723266 h 5753325"/>
              <a:gd name="connsiteX92" fmla="*/ 1332869 w 6462955"/>
              <a:gd name="connsiteY92" fmla="*/ 5744752 h 5753325"/>
              <a:gd name="connsiteX93" fmla="*/ 1290525 w 6462955"/>
              <a:gd name="connsiteY93" fmla="*/ 5740036 h 5753325"/>
              <a:gd name="connsiteX94" fmla="*/ 1233107 w 6462955"/>
              <a:gd name="connsiteY94" fmla="*/ 5742106 h 5753325"/>
              <a:gd name="connsiteX95" fmla="*/ 1214532 w 6462955"/>
              <a:gd name="connsiteY95" fmla="*/ 5753325 h 5753325"/>
              <a:gd name="connsiteX96" fmla="*/ 1199955 w 6462955"/>
              <a:gd name="connsiteY96" fmla="*/ 5744831 h 5753325"/>
              <a:gd name="connsiteX97" fmla="*/ 1162337 w 6462955"/>
              <a:gd name="connsiteY97" fmla="*/ 5738048 h 5753325"/>
              <a:gd name="connsiteX98" fmla="*/ 1053457 w 6462955"/>
              <a:gd name="connsiteY98" fmla="*/ 5688676 h 5753325"/>
              <a:gd name="connsiteX99" fmla="*/ 1025798 w 6462955"/>
              <a:gd name="connsiteY99" fmla="*/ 5673166 h 5753325"/>
              <a:gd name="connsiteX100" fmla="*/ 947900 w 6462955"/>
              <a:gd name="connsiteY100" fmla="*/ 5657848 h 5753325"/>
              <a:gd name="connsiteX101" fmla="*/ 815627 w 6462955"/>
              <a:gd name="connsiteY101" fmla="*/ 5642557 h 5753325"/>
              <a:gd name="connsiteX102" fmla="*/ 788251 w 6462955"/>
              <a:gd name="connsiteY102" fmla="*/ 5637065 h 5753325"/>
              <a:gd name="connsiteX103" fmla="*/ 767822 w 6462955"/>
              <a:gd name="connsiteY103" fmla="*/ 5623450 h 5753325"/>
              <a:gd name="connsiteX104" fmla="*/ 765791 w 6462955"/>
              <a:gd name="connsiteY104" fmla="*/ 5612539 h 5753325"/>
              <a:gd name="connsiteX105" fmla="*/ 751230 w 6462955"/>
              <a:gd name="connsiteY105" fmla="*/ 5608092 h 5753325"/>
              <a:gd name="connsiteX106" fmla="*/ 748008 w 6462955"/>
              <a:gd name="connsiteY106" fmla="*/ 5605052 h 5753325"/>
              <a:gd name="connsiteX107" fmla="*/ 728871 w 6462955"/>
              <a:gd name="connsiteY107" fmla="*/ 5589469 h 5753325"/>
              <a:gd name="connsiteX108" fmla="*/ 671898 w 6462955"/>
              <a:gd name="connsiteY108" fmla="*/ 5602363 h 5753325"/>
              <a:gd name="connsiteX109" fmla="*/ 615065 w 6462955"/>
              <a:gd name="connsiteY109" fmla="*/ 5580257 h 5753325"/>
              <a:gd name="connsiteX110" fmla="*/ 355785 w 6462955"/>
              <a:gd name="connsiteY110" fmla="*/ 5514383 h 5753325"/>
              <a:gd name="connsiteX111" fmla="*/ 102269 w 6462955"/>
              <a:gd name="connsiteY111" fmla="*/ 5524347 h 5753325"/>
              <a:gd name="connsiteX112" fmla="*/ 13160 w 6462955"/>
              <a:gd name="connsiteY112" fmla="*/ 5514159 h 5753325"/>
              <a:gd name="connsiteX113" fmla="*/ 0 w 6462955"/>
              <a:gd name="connsiteY113" fmla="*/ 5511735 h 5753325"/>
              <a:gd name="connsiteX114" fmla="*/ 0 w 6462955"/>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453209 w 6459988"/>
              <a:gd name="connsiteY10" fmla="*/ 719127 h 5753325"/>
              <a:gd name="connsiteX11" fmla="*/ 6344988 w 6459988"/>
              <a:gd name="connsiteY11" fmla="*/ 697330 h 5753325"/>
              <a:gd name="connsiteX12" fmla="*/ 6447445 w 6459988"/>
              <a:gd name="connsiteY12" fmla="*/ 780003 h 5753325"/>
              <a:gd name="connsiteX13" fmla="*/ 6426552 w 6459988"/>
              <a:gd name="connsiteY13" fmla="*/ 845805 h 5753325"/>
              <a:gd name="connsiteX14" fmla="*/ 6434072 w 6459988"/>
              <a:gd name="connsiteY14" fmla="*/ 910733 h 5753325"/>
              <a:gd name="connsiteX15" fmla="*/ 6432570 w 6459988"/>
              <a:gd name="connsiteY15" fmla="*/ 983394 h 5753325"/>
              <a:gd name="connsiteX16" fmla="*/ 6431878 w 6459988"/>
              <a:gd name="connsiteY16" fmla="*/ 1026728 h 5753325"/>
              <a:gd name="connsiteX17" fmla="*/ 6414269 w 6459988"/>
              <a:gd name="connsiteY17" fmla="*/ 1151111 h 5753325"/>
              <a:gd name="connsiteX18" fmla="*/ 6371722 w 6459988"/>
              <a:gd name="connsiteY18" fmla="*/ 1318080 h 5753325"/>
              <a:gd name="connsiteX19" fmla="*/ 6356023 w 6459988"/>
              <a:gd name="connsiteY19" fmla="*/ 1356227 h 5753325"/>
              <a:gd name="connsiteX20" fmla="*/ 6356157 w 6459988"/>
              <a:gd name="connsiteY20" fmla="*/ 1361967 h 5753325"/>
              <a:gd name="connsiteX21" fmla="*/ 6350613 w 6459988"/>
              <a:gd name="connsiteY21" fmla="*/ 1393569 h 5753325"/>
              <a:gd name="connsiteX22" fmla="*/ 6357062 w 6459988"/>
              <a:gd name="connsiteY22" fmla="*/ 1444071 h 5753325"/>
              <a:gd name="connsiteX23" fmla="*/ 6364832 w 6459988"/>
              <a:gd name="connsiteY23" fmla="*/ 1478763 h 5753325"/>
              <a:gd name="connsiteX24" fmla="*/ 6369745 w 6459988"/>
              <a:gd name="connsiteY24" fmla="*/ 1495680 h 5753325"/>
              <a:gd name="connsiteX25" fmla="*/ 6370898 w 6459988"/>
              <a:gd name="connsiteY25" fmla="*/ 1513331 h 5753325"/>
              <a:gd name="connsiteX26" fmla="*/ 6368801 w 6459988"/>
              <a:gd name="connsiteY26" fmla="*/ 1527414 h 5753325"/>
              <a:gd name="connsiteX27" fmla="*/ 6359177 w 6459988"/>
              <a:gd name="connsiteY27" fmla="*/ 1639513 h 5753325"/>
              <a:gd name="connsiteX28" fmla="*/ 6299489 w 6459988"/>
              <a:gd name="connsiteY28" fmla="*/ 1784860 h 5753325"/>
              <a:gd name="connsiteX29" fmla="*/ 6267878 w 6459988"/>
              <a:gd name="connsiteY29" fmla="*/ 1858572 h 5753325"/>
              <a:gd name="connsiteX30" fmla="*/ 6251146 w 6459988"/>
              <a:gd name="connsiteY30" fmla="*/ 1926167 h 5753325"/>
              <a:gd name="connsiteX31" fmla="*/ 6210686 w 6459988"/>
              <a:gd name="connsiteY31" fmla="*/ 2014834 h 5753325"/>
              <a:gd name="connsiteX32" fmla="*/ 6106652 w 6459988"/>
              <a:gd name="connsiteY32" fmla="*/ 2150572 h 5753325"/>
              <a:gd name="connsiteX33" fmla="*/ 6097813 w 6459988"/>
              <a:gd name="connsiteY33" fmla="*/ 2172208 h 5753325"/>
              <a:gd name="connsiteX34" fmla="*/ 6095990 w 6459988"/>
              <a:gd name="connsiteY34" fmla="*/ 2181185 h 5753325"/>
              <a:gd name="connsiteX35" fmla="*/ 6090126 w 6459988"/>
              <a:gd name="connsiteY35" fmla="*/ 2192533 h 5753325"/>
              <a:gd name="connsiteX36" fmla="*/ 6089503 w 6459988"/>
              <a:gd name="connsiteY36" fmla="*/ 2192543 h 5753325"/>
              <a:gd name="connsiteX37" fmla="*/ 6084946 w 6459988"/>
              <a:gd name="connsiteY37" fmla="*/ 2203694 h 5753325"/>
              <a:gd name="connsiteX38" fmla="*/ 5987861 w 6459988"/>
              <a:gd name="connsiteY38" fmla="*/ 2304868 h 5753325"/>
              <a:gd name="connsiteX39" fmla="*/ 5973439 w 6459988"/>
              <a:gd name="connsiteY39" fmla="*/ 2385635 h 5753325"/>
              <a:gd name="connsiteX40" fmla="*/ 5916727 w 6459988"/>
              <a:gd name="connsiteY40" fmla="*/ 2458777 h 5753325"/>
              <a:gd name="connsiteX41" fmla="*/ 5856524 w 6459988"/>
              <a:gd name="connsiteY41" fmla="*/ 2583281 h 5753325"/>
              <a:gd name="connsiteX42" fmla="*/ 5838091 w 6459988"/>
              <a:gd name="connsiteY42" fmla="*/ 2753474 h 5753325"/>
              <a:gd name="connsiteX43" fmla="*/ 5777471 w 6459988"/>
              <a:gd name="connsiteY43" fmla="*/ 2901570 h 5753325"/>
              <a:gd name="connsiteX44" fmla="*/ 5723992 w 6459988"/>
              <a:gd name="connsiteY44" fmla="*/ 2998752 h 5753325"/>
              <a:gd name="connsiteX45" fmla="*/ 5557886 w 6459988"/>
              <a:gd name="connsiteY45" fmla="*/ 3329735 h 5753325"/>
              <a:gd name="connsiteX46" fmla="*/ 5471501 w 6459988"/>
              <a:gd name="connsiteY46" fmla="*/ 3462221 h 5753325"/>
              <a:gd name="connsiteX47" fmla="*/ 5465154 w 6459988"/>
              <a:gd name="connsiteY47" fmla="*/ 3541065 h 5753325"/>
              <a:gd name="connsiteX48" fmla="*/ 5437889 w 6459988"/>
              <a:gd name="connsiteY48" fmla="*/ 3559927 h 5753325"/>
              <a:gd name="connsiteX49" fmla="*/ 5432770 w 6459988"/>
              <a:gd name="connsiteY49" fmla="*/ 3562948 h 5753325"/>
              <a:gd name="connsiteX50" fmla="*/ 5406795 w 6459988"/>
              <a:gd name="connsiteY50" fmla="*/ 3578594 h 5753325"/>
              <a:gd name="connsiteX51" fmla="*/ 5381495 w 6459988"/>
              <a:gd name="connsiteY51" fmla="*/ 3599883 h 5753325"/>
              <a:gd name="connsiteX52" fmla="*/ 5363689 w 6459988"/>
              <a:gd name="connsiteY52" fmla="*/ 3633299 h 5753325"/>
              <a:gd name="connsiteX53" fmla="*/ 5291870 w 6459988"/>
              <a:gd name="connsiteY53" fmla="*/ 3799039 h 5753325"/>
              <a:gd name="connsiteX54" fmla="*/ 5241600 w 6459988"/>
              <a:gd name="connsiteY54" fmla="*/ 3894238 h 5753325"/>
              <a:gd name="connsiteX55" fmla="*/ 5211041 w 6459988"/>
              <a:gd name="connsiteY55" fmla="*/ 3924184 h 5753325"/>
              <a:gd name="connsiteX56" fmla="*/ 5176073 w 6459988"/>
              <a:gd name="connsiteY56" fmla="*/ 3970179 h 5753325"/>
              <a:gd name="connsiteX57" fmla="*/ 5172826 w 6459988"/>
              <a:gd name="connsiteY57" fmla="*/ 3991773 h 5753325"/>
              <a:gd name="connsiteX58" fmla="*/ 5157053 w 6459988"/>
              <a:gd name="connsiteY58" fmla="*/ 3997708 h 5753325"/>
              <a:gd name="connsiteX59" fmla="*/ 5127922 w 6459988"/>
              <a:gd name="connsiteY59" fmla="*/ 4022660 h 5753325"/>
              <a:gd name="connsiteX60" fmla="*/ 5020872 w 6459988"/>
              <a:gd name="connsiteY60" fmla="*/ 4075951 h 5753325"/>
              <a:gd name="connsiteX61" fmla="*/ 4991410 w 6459988"/>
              <a:gd name="connsiteY61" fmla="*/ 4087598 h 5753325"/>
              <a:gd name="connsiteX62" fmla="*/ 4930112 w 6459988"/>
              <a:gd name="connsiteY62" fmla="*/ 4138459 h 5753325"/>
              <a:gd name="connsiteX63" fmla="*/ 4834224 w 6459988"/>
              <a:gd name="connsiteY63" fmla="*/ 4231643 h 5753325"/>
              <a:gd name="connsiteX64" fmla="*/ 4812599 w 6459988"/>
              <a:gd name="connsiteY64" fmla="*/ 4249449 h 5753325"/>
              <a:gd name="connsiteX65" fmla="*/ 4789188 w 6459988"/>
              <a:gd name="connsiteY65" fmla="*/ 4256678 h 5753325"/>
              <a:gd name="connsiteX66" fmla="*/ 4779554 w 6459988"/>
              <a:gd name="connsiteY66" fmla="*/ 4251313 h 5753325"/>
              <a:gd name="connsiteX67" fmla="*/ 4766885 w 6459988"/>
              <a:gd name="connsiteY67" fmla="*/ 4259812 h 5753325"/>
              <a:gd name="connsiteX68" fmla="*/ 4762510 w 6459988"/>
              <a:gd name="connsiteY68" fmla="*/ 4260383 h 5753325"/>
              <a:gd name="connsiteX69" fmla="*/ 4738416 w 6459988"/>
              <a:gd name="connsiteY69" fmla="*/ 4265355 h 5753325"/>
              <a:gd name="connsiteX70" fmla="*/ 4712007 w 6459988"/>
              <a:gd name="connsiteY70" fmla="*/ 4317892 h 5753325"/>
              <a:gd name="connsiteX71" fmla="*/ 4658930 w 6459988"/>
              <a:gd name="connsiteY71" fmla="*/ 4348041 h 5753325"/>
              <a:gd name="connsiteX72" fmla="*/ 4443526 w 6459988"/>
              <a:gd name="connsiteY72" fmla="*/ 4507851 h 5753325"/>
              <a:gd name="connsiteX73" fmla="*/ 4289766 w 6459988"/>
              <a:gd name="connsiteY73" fmla="*/ 4711450 h 5753325"/>
              <a:gd name="connsiteX74" fmla="*/ 4150870 w 6459988"/>
              <a:gd name="connsiteY74" fmla="*/ 4818480 h 5753325"/>
              <a:gd name="connsiteX75" fmla="*/ 4006639 w 6459988"/>
              <a:gd name="connsiteY75" fmla="*/ 4933815 h 5753325"/>
              <a:gd name="connsiteX76" fmla="*/ 3298210 w 6459988"/>
              <a:gd name="connsiteY76" fmla="*/ 5070790 h 5753325"/>
              <a:gd name="connsiteX77" fmla="*/ 2947678 w 6459988"/>
              <a:gd name="connsiteY77" fmla="*/ 5117869 h 5753325"/>
              <a:gd name="connsiteX78" fmla="*/ 2822169 w 6459988"/>
              <a:gd name="connsiteY78" fmla="*/ 5129396 h 5753325"/>
              <a:gd name="connsiteX79" fmla="*/ 2538773 w 6459988"/>
              <a:gd name="connsiteY79" fmla="*/ 5313397 h 5753325"/>
              <a:gd name="connsiteX80" fmla="*/ 2014500 w 6459988"/>
              <a:gd name="connsiteY80" fmla="*/ 5519744 h 5753325"/>
              <a:gd name="connsiteX81" fmla="*/ 1934391 w 6459988"/>
              <a:gd name="connsiteY81" fmla="*/ 5591335 h 5753325"/>
              <a:gd name="connsiteX82" fmla="*/ 1892550 w 6459988"/>
              <a:gd name="connsiteY82" fmla="*/ 5649708 h 5753325"/>
              <a:gd name="connsiteX83" fmla="*/ 1854769 w 6459988"/>
              <a:gd name="connsiteY83" fmla="*/ 5647691 h 5753325"/>
              <a:gd name="connsiteX84" fmla="*/ 1809461 w 6459988"/>
              <a:gd name="connsiteY84" fmla="*/ 5648628 h 5753325"/>
              <a:gd name="connsiteX85" fmla="*/ 1745150 w 6459988"/>
              <a:gd name="connsiteY85" fmla="*/ 5693879 h 5753325"/>
              <a:gd name="connsiteX86" fmla="*/ 1713375 w 6459988"/>
              <a:gd name="connsiteY86" fmla="*/ 5684672 h 5753325"/>
              <a:gd name="connsiteX87" fmla="*/ 1707808 w 6459988"/>
              <a:gd name="connsiteY87" fmla="*/ 5682611 h 5753325"/>
              <a:gd name="connsiteX88" fmla="*/ 1679313 w 6459988"/>
              <a:gd name="connsiteY88" fmla="*/ 5672360 h 5753325"/>
              <a:gd name="connsiteX89" fmla="*/ 1646933 w 6459988"/>
              <a:gd name="connsiteY89" fmla="*/ 5666227 h 5753325"/>
              <a:gd name="connsiteX90" fmla="*/ 1610055 w 6459988"/>
              <a:gd name="connsiteY90" fmla="*/ 5673643 h 5753325"/>
              <a:gd name="connsiteX91" fmla="*/ 1437641 w 6459988"/>
              <a:gd name="connsiteY91" fmla="*/ 5723266 h 5753325"/>
              <a:gd name="connsiteX92" fmla="*/ 1332869 w 6459988"/>
              <a:gd name="connsiteY92" fmla="*/ 5744752 h 5753325"/>
              <a:gd name="connsiteX93" fmla="*/ 1290525 w 6459988"/>
              <a:gd name="connsiteY93" fmla="*/ 5740036 h 5753325"/>
              <a:gd name="connsiteX94" fmla="*/ 1233107 w 6459988"/>
              <a:gd name="connsiteY94" fmla="*/ 5742106 h 5753325"/>
              <a:gd name="connsiteX95" fmla="*/ 1214532 w 6459988"/>
              <a:gd name="connsiteY95" fmla="*/ 5753325 h 5753325"/>
              <a:gd name="connsiteX96" fmla="*/ 1199955 w 6459988"/>
              <a:gd name="connsiteY96" fmla="*/ 5744831 h 5753325"/>
              <a:gd name="connsiteX97" fmla="*/ 1162337 w 6459988"/>
              <a:gd name="connsiteY97" fmla="*/ 5738048 h 5753325"/>
              <a:gd name="connsiteX98" fmla="*/ 1053457 w 6459988"/>
              <a:gd name="connsiteY98" fmla="*/ 5688676 h 5753325"/>
              <a:gd name="connsiteX99" fmla="*/ 1025798 w 6459988"/>
              <a:gd name="connsiteY99" fmla="*/ 5673166 h 5753325"/>
              <a:gd name="connsiteX100" fmla="*/ 947900 w 6459988"/>
              <a:gd name="connsiteY100" fmla="*/ 5657848 h 5753325"/>
              <a:gd name="connsiteX101" fmla="*/ 815627 w 6459988"/>
              <a:gd name="connsiteY101" fmla="*/ 5642557 h 5753325"/>
              <a:gd name="connsiteX102" fmla="*/ 788251 w 6459988"/>
              <a:gd name="connsiteY102" fmla="*/ 5637065 h 5753325"/>
              <a:gd name="connsiteX103" fmla="*/ 767822 w 6459988"/>
              <a:gd name="connsiteY103" fmla="*/ 5623450 h 5753325"/>
              <a:gd name="connsiteX104" fmla="*/ 765791 w 6459988"/>
              <a:gd name="connsiteY104" fmla="*/ 5612539 h 5753325"/>
              <a:gd name="connsiteX105" fmla="*/ 751230 w 6459988"/>
              <a:gd name="connsiteY105" fmla="*/ 5608092 h 5753325"/>
              <a:gd name="connsiteX106" fmla="*/ 748008 w 6459988"/>
              <a:gd name="connsiteY106" fmla="*/ 5605052 h 5753325"/>
              <a:gd name="connsiteX107" fmla="*/ 728871 w 6459988"/>
              <a:gd name="connsiteY107" fmla="*/ 5589469 h 5753325"/>
              <a:gd name="connsiteX108" fmla="*/ 671898 w 6459988"/>
              <a:gd name="connsiteY108" fmla="*/ 5602363 h 5753325"/>
              <a:gd name="connsiteX109" fmla="*/ 615065 w 6459988"/>
              <a:gd name="connsiteY109" fmla="*/ 5580257 h 5753325"/>
              <a:gd name="connsiteX110" fmla="*/ 355785 w 6459988"/>
              <a:gd name="connsiteY110" fmla="*/ 5514383 h 5753325"/>
              <a:gd name="connsiteX111" fmla="*/ 102269 w 6459988"/>
              <a:gd name="connsiteY111" fmla="*/ 5524347 h 5753325"/>
              <a:gd name="connsiteX112" fmla="*/ 13160 w 6459988"/>
              <a:gd name="connsiteY112" fmla="*/ 5514159 h 5753325"/>
              <a:gd name="connsiteX113" fmla="*/ 0 w 6459988"/>
              <a:gd name="connsiteY113" fmla="*/ 5511735 h 5753325"/>
              <a:gd name="connsiteX114" fmla="*/ 0 w 6459988"/>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344988 w 6459988"/>
              <a:gd name="connsiteY10" fmla="*/ 697330 h 5753325"/>
              <a:gd name="connsiteX11" fmla="*/ 6447445 w 6459988"/>
              <a:gd name="connsiteY11" fmla="*/ 780003 h 5753325"/>
              <a:gd name="connsiteX12" fmla="*/ 6426552 w 6459988"/>
              <a:gd name="connsiteY12" fmla="*/ 845805 h 5753325"/>
              <a:gd name="connsiteX13" fmla="*/ 6434072 w 6459988"/>
              <a:gd name="connsiteY13" fmla="*/ 910733 h 5753325"/>
              <a:gd name="connsiteX14" fmla="*/ 6432570 w 6459988"/>
              <a:gd name="connsiteY14" fmla="*/ 983394 h 5753325"/>
              <a:gd name="connsiteX15" fmla="*/ 6431878 w 6459988"/>
              <a:gd name="connsiteY15" fmla="*/ 1026728 h 5753325"/>
              <a:gd name="connsiteX16" fmla="*/ 6414269 w 6459988"/>
              <a:gd name="connsiteY16" fmla="*/ 1151111 h 5753325"/>
              <a:gd name="connsiteX17" fmla="*/ 6371722 w 6459988"/>
              <a:gd name="connsiteY17" fmla="*/ 1318080 h 5753325"/>
              <a:gd name="connsiteX18" fmla="*/ 6356023 w 6459988"/>
              <a:gd name="connsiteY18" fmla="*/ 1356227 h 5753325"/>
              <a:gd name="connsiteX19" fmla="*/ 6356157 w 6459988"/>
              <a:gd name="connsiteY19" fmla="*/ 1361967 h 5753325"/>
              <a:gd name="connsiteX20" fmla="*/ 6350613 w 6459988"/>
              <a:gd name="connsiteY20" fmla="*/ 1393569 h 5753325"/>
              <a:gd name="connsiteX21" fmla="*/ 6357062 w 6459988"/>
              <a:gd name="connsiteY21" fmla="*/ 1444071 h 5753325"/>
              <a:gd name="connsiteX22" fmla="*/ 6364832 w 6459988"/>
              <a:gd name="connsiteY22" fmla="*/ 1478763 h 5753325"/>
              <a:gd name="connsiteX23" fmla="*/ 6369745 w 6459988"/>
              <a:gd name="connsiteY23" fmla="*/ 1495680 h 5753325"/>
              <a:gd name="connsiteX24" fmla="*/ 6370898 w 6459988"/>
              <a:gd name="connsiteY24" fmla="*/ 1513331 h 5753325"/>
              <a:gd name="connsiteX25" fmla="*/ 6368801 w 6459988"/>
              <a:gd name="connsiteY25" fmla="*/ 1527414 h 5753325"/>
              <a:gd name="connsiteX26" fmla="*/ 6359177 w 6459988"/>
              <a:gd name="connsiteY26" fmla="*/ 1639513 h 5753325"/>
              <a:gd name="connsiteX27" fmla="*/ 6299489 w 6459988"/>
              <a:gd name="connsiteY27" fmla="*/ 1784860 h 5753325"/>
              <a:gd name="connsiteX28" fmla="*/ 6267878 w 6459988"/>
              <a:gd name="connsiteY28" fmla="*/ 1858572 h 5753325"/>
              <a:gd name="connsiteX29" fmla="*/ 6251146 w 6459988"/>
              <a:gd name="connsiteY29" fmla="*/ 1926167 h 5753325"/>
              <a:gd name="connsiteX30" fmla="*/ 6210686 w 6459988"/>
              <a:gd name="connsiteY30" fmla="*/ 2014834 h 5753325"/>
              <a:gd name="connsiteX31" fmla="*/ 6106652 w 6459988"/>
              <a:gd name="connsiteY31" fmla="*/ 2150572 h 5753325"/>
              <a:gd name="connsiteX32" fmla="*/ 6097813 w 6459988"/>
              <a:gd name="connsiteY32" fmla="*/ 2172208 h 5753325"/>
              <a:gd name="connsiteX33" fmla="*/ 6095990 w 6459988"/>
              <a:gd name="connsiteY33" fmla="*/ 2181185 h 5753325"/>
              <a:gd name="connsiteX34" fmla="*/ 6090126 w 6459988"/>
              <a:gd name="connsiteY34" fmla="*/ 2192533 h 5753325"/>
              <a:gd name="connsiteX35" fmla="*/ 6089503 w 6459988"/>
              <a:gd name="connsiteY35" fmla="*/ 2192543 h 5753325"/>
              <a:gd name="connsiteX36" fmla="*/ 6084946 w 6459988"/>
              <a:gd name="connsiteY36" fmla="*/ 2203694 h 5753325"/>
              <a:gd name="connsiteX37" fmla="*/ 5987861 w 6459988"/>
              <a:gd name="connsiteY37" fmla="*/ 2304868 h 5753325"/>
              <a:gd name="connsiteX38" fmla="*/ 5973439 w 6459988"/>
              <a:gd name="connsiteY38" fmla="*/ 2385635 h 5753325"/>
              <a:gd name="connsiteX39" fmla="*/ 5916727 w 6459988"/>
              <a:gd name="connsiteY39" fmla="*/ 2458777 h 5753325"/>
              <a:gd name="connsiteX40" fmla="*/ 5856524 w 6459988"/>
              <a:gd name="connsiteY40" fmla="*/ 2583281 h 5753325"/>
              <a:gd name="connsiteX41" fmla="*/ 5838091 w 6459988"/>
              <a:gd name="connsiteY41" fmla="*/ 2753474 h 5753325"/>
              <a:gd name="connsiteX42" fmla="*/ 5777471 w 6459988"/>
              <a:gd name="connsiteY42" fmla="*/ 2901570 h 5753325"/>
              <a:gd name="connsiteX43" fmla="*/ 5723992 w 6459988"/>
              <a:gd name="connsiteY43" fmla="*/ 2998752 h 5753325"/>
              <a:gd name="connsiteX44" fmla="*/ 5557886 w 6459988"/>
              <a:gd name="connsiteY44" fmla="*/ 3329735 h 5753325"/>
              <a:gd name="connsiteX45" fmla="*/ 5471501 w 6459988"/>
              <a:gd name="connsiteY45" fmla="*/ 3462221 h 5753325"/>
              <a:gd name="connsiteX46" fmla="*/ 5465154 w 6459988"/>
              <a:gd name="connsiteY46" fmla="*/ 3541065 h 5753325"/>
              <a:gd name="connsiteX47" fmla="*/ 5437889 w 6459988"/>
              <a:gd name="connsiteY47" fmla="*/ 3559927 h 5753325"/>
              <a:gd name="connsiteX48" fmla="*/ 5432770 w 6459988"/>
              <a:gd name="connsiteY48" fmla="*/ 3562948 h 5753325"/>
              <a:gd name="connsiteX49" fmla="*/ 5406795 w 6459988"/>
              <a:gd name="connsiteY49" fmla="*/ 3578594 h 5753325"/>
              <a:gd name="connsiteX50" fmla="*/ 5381495 w 6459988"/>
              <a:gd name="connsiteY50" fmla="*/ 3599883 h 5753325"/>
              <a:gd name="connsiteX51" fmla="*/ 5363689 w 6459988"/>
              <a:gd name="connsiteY51" fmla="*/ 3633299 h 5753325"/>
              <a:gd name="connsiteX52" fmla="*/ 5291870 w 6459988"/>
              <a:gd name="connsiteY52" fmla="*/ 3799039 h 5753325"/>
              <a:gd name="connsiteX53" fmla="*/ 5241600 w 6459988"/>
              <a:gd name="connsiteY53" fmla="*/ 3894238 h 5753325"/>
              <a:gd name="connsiteX54" fmla="*/ 5211041 w 6459988"/>
              <a:gd name="connsiteY54" fmla="*/ 3924184 h 5753325"/>
              <a:gd name="connsiteX55" fmla="*/ 5176073 w 6459988"/>
              <a:gd name="connsiteY55" fmla="*/ 3970179 h 5753325"/>
              <a:gd name="connsiteX56" fmla="*/ 5172826 w 6459988"/>
              <a:gd name="connsiteY56" fmla="*/ 3991773 h 5753325"/>
              <a:gd name="connsiteX57" fmla="*/ 5157053 w 6459988"/>
              <a:gd name="connsiteY57" fmla="*/ 3997708 h 5753325"/>
              <a:gd name="connsiteX58" fmla="*/ 5127922 w 6459988"/>
              <a:gd name="connsiteY58" fmla="*/ 4022660 h 5753325"/>
              <a:gd name="connsiteX59" fmla="*/ 5020872 w 6459988"/>
              <a:gd name="connsiteY59" fmla="*/ 4075951 h 5753325"/>
              <a:gd name="connsiteX60" fmla="*/ 4991410 w 6459988"/>
              <a:gd name="connsiteY60" fmla="*/ 4087598 h 5753325"/>
              <a:gd name="connsiteX61" fmla="*/ 4930112 w 6459988"/>
              <a:gd name="connsiteY61" fmla="*/ 4138459 h 5753325"/>
              <a:gd name="connsiteX62" fmla="*/ 4834224 w 6459988"/>
              <a:gd name="connsiteY62" fmla="*/ 4231643 h 5753325"/>
              <a:gd name="connsiteX63" fmla="*/ 4812599 w 6459988"/>
              <a:gd name="connsiteY63" fmla="*/ 4249449 h 5753325"/>
              <a:gd name="connsiteX64" fmla="*/ 4789188 w 6459988"/>
              <a:gd name="connsiteY64" fmla="*/ 4256678 h 5753325"/>
              <a:gd name="connsiteX65" fmla="*/ 4779554 w 6459988"/>
              <a:gd name="connsiteY65" fmla="*/ 4251313 h 5753325"/>
              <a:gd name="connsiteX66" fmla="*/ 4766885 w 6459988"/>
              <a:gd name="connsiteY66" fmla="*/ 4259812 h 5753325"/>
              <a:gd name="connsiteX67" fmla="*/ 4762510 w 6459988"/>
              <a:gd name="connsiteY67" fmla="*/ 4260383 h 5753325"/>
              <a:gd name="connsiteX68" fmla="*/ 4738416 w 6459988"/>
              <a:gd name="connsiteY68" fmla="*/ 4265355 h 5753325"/>
              <a:gd name="connsiteX69" fmla="*/ 4712007 w 6459988"/>
              <a:gd name="connsiteY69" fmla="*/ 4317892 h 5753325"/>
              <a:gd name="connsiteX70" fmla="*/ 4658930 w 6459988"/>
              <a:gd name="connsiteY70" fmla="*/ 4348041 h 5753325"/>
              <a:gd name="connsiteX71" fmla="*/ 4443526 w 6459988"/>
              <a:gd name="connsiteY71" fmla="*/ 4507851 h 5753325"/>
              <a:gd name="connsiteX72" fmla="*/ 4289766 w 6459988"/>
              <a:gd name="connsiteY72" fmla="*/ 4711450 h 5753325"/>
              <a:gd name="connsiteX73" fmla="*/ 4150870 w 6459988"/>
              <a:gd name="connsiteY73" fmla="*/ 4818480 h 5753325"/>
              <a:gd name="connsiteX74" fmla="*/ 4006639 w 6459988"/>
              <a:gd name="connsiteY74" fmla="*/ 4933815 h 5753325"/>
              <a:gd name="connsiteX75" fmla="*/ 3298210 w 6459988"/>
              <a:gd name="connsiteY75" fmla="*/ 5070790 h 5753325"/>
              <a:gd name="connsiteX76" fmla="*/ 2947678 w 6459988"/>
              <a:gd name="connsiteY76" fmla="*/ 5117869 h 5753325"/>
              <a:gd name="connsiteX77" fmla="*/ 2822169 w 6459988"/>
              <a:gd name="connsiteY77" fmla="*/ 5129396 h 5753325"/>
              <a:gd name="connsiteX78" fmla="*/ 2538773 w 6459988"/>
              <a:gd name="connsiteY78" fmla="*/ 5313397 h 5753325"/>
              <a:gd name="connsiteX79" fmla="*/ 2014500 w 6459988"/>
              <a:gd name="connsiteY79" fmla="*/ 5519744 h 5753325"/>
              <a:gd name="connsiteX80" fmla="*/ 1934391 w 6459988"/>
              <a:gd name="connsiteY80" fmla="*/ 5591335 h 5753325"/>
              <a:gd name="connsiteX81" fmla="*/ 1892550 w 6459988"/>
              <a:gd name="connsiteY81" fmla="*/ 5649708 h 5753325"/>
              <a:gd name="connsiteX82" fmla="*/ 1854769 w 6459988"/>
              <a:gd name="connsiteY82" fmla="*/ 5647691 h 5753325"/>
              <a:gd name="connsiteX83" fmla="*/ 1809461 w 6459988"/>
              <a:gd name="connsiteY83" fmla="*/ 5648628 h 5753325"/>
              <a:gd name="connsiteX84" fmla="*/ 1745150 w 6459988"/>
              <a:gd name="connsiteY84" fmla="*/ 5693879 h 5753325"/>
              <a:gd name="connsiteX85" fmla="*/ 1713375 w 6459988"/>
              <a:gd name="connsiteY85" fmla="*/ 5684672 h 5753325"/>
              <a:gd name="connsiteX86" fmla="*/ 1707808 w 6459988"/>
              <a:gd name="connsiteY86" fmla="*/ 5682611 h 5753325"/>
              <a:gd name="connsiteX87" fmla="*/ 1679313 w 6459988"/>
              <a:gd name="connsiteY87" fmla="*/ 5672360 h 5753325"/>
              <a:gd name="connsiteX88" fmla="*/ 1646933 w 6459988"/>
              <a:gd name="connsiteY88" fmla="*/ 5666227 h 5753325"/>
              <a:gd name="connsiteX89" fmla="*/ 1610055 w 6459988"/>
              <a:gd name="connsiteY89" fmla="*/ 5673643 h 5753325"/>
              <a:gd name="connsiteX90" fmla="*/ 1437641 w 6459988"/>
              <a:gd name="connsiteY90" fmla="*/ 5723266 h 5753325"/>
              <a:gd name="connsiteX91" fmla="*/ 1332869 w 6459988"/>
              <a:gd name="connsiteY91" fmla="*/ 5744752 h 5753325"/>
              <a:gd name="connsiteX92" fmla="*/ 1290525 w 6459988"/>
              <a:gd name="connsiteY92" fmla="*/ 5740036 h 5753325"/>
              <a:gd name="connsiteX93" fmla="*/ 1233107 w 6459988"/>
              <a:gd name="connsiteY93" fmla="*/ 5742106 h 5753325"/>
              <a:gd name="connsiteX94" fmla="*/ 1214532 w 6459988"/>
              <a:gd name="connsiteY94" fmla="*/ 5753325 h 5753325"/>
              <a:gd name="connsiteX95" fmla="*/ 1199955 w 6459988"/>
              <a:gd name="connsiteY95" fmla="*/ 5744831 h 5753325"/>
              <a:gd name="connsiteX96" fmla="*/ 1162337 w 6459988"/>
              <a:gd name="connsiteY96" fmla="*/ 5738048 h 5753325"/>
              <a:gd name="connsiteX97" fmla="*/ 1053457 w 6459988"/>
              <a:gd name="connsiteY97" fmla="*/ 5688676 h 5753325"/>
              <a:gd name="connsiteX98" fmla="*/ 1025798 w 6459988"/>
              <a:gd name="connsiteY98" fmla="*/ 5673166 h 5753325"/>
              <a:gd name="connsiteX99" fmla="*/ 947900 w 6459988"/>
              <a:gd name="connsiteY99" fmla="*/ 5657848 h 5753325"/>
              <a:gd name="connsiteX100" fmla="*/ 815627 w 6459988"/>
              <a:gd name="connsiteY100" fmla="*/ 5642557 h 5753325"/>
              <a:gd name="connsiteX101" fmla="*/ 788251 w 6459988"/>
              <a:gd name="connsiteY101" fmla="*/ 5637065 h 5753325"/>
              <a:gd name="connsiteX102" fmla="*/ 767822 w 6459988"/>
              <a:gd name="connsiteY102" fmla="*/ 5623450 h 5753325"/>
              <a:gd name="connsiteX103" fmla="*/ 765791 w 6459988"/>
              <a:gd name="connsiteY103" fmla="*/ 5612539 h 5753325"/>
              <a:gd name="connsiteX104" fmla="*/ 751230 w 6459988"/>
              <a:gd name="connsiteY104" fmla="*/ 5608092 h 5753325"/>
              <a:gd name="connsiteX105" fmla="*/ 748008 w 6459988"/>
              <a:gd name="connsiteY105" fmla="*/ 5605052 h 5753325"/>
              <a:gd name="connsiteX106" fmla="*/ 728871 w 6459988"/>
              <a:gd name="connsiteY106" fmla="*/ 5589469 h 5753325"/>
              <a:gd name="connsiteX107" fmla="*/ 671898 w 6459988"/>
              <a:gd name="connsiteY107" fmla="*/ 5602363 h 5753325"/>
              <a:gd name="connsiteX108" fmla="*/ 615065 w 6459988"/>
              <a:gd name="connsiteY108" fmla="*/ 5580257 h 5753325"/>
              <a:gd name="connsiteX109" fmla="*/ 355785 w 6459988"/>
              <a:gd name="connsiteY109" fmla="*/ 5514383 h 5753325"/>
              <a:gd name="connsiteX110" fmla="*/ 102269 w 6459988"/>
              <a:gd name="connsiteY110" fmla="*/ 5524347 h 5753325"/>
              <a:gd name="connsiteX111" fmla="*/ 13160 w 6459988"/>
              <a:gd name="connsiteY111" fmla="*/ 5514159 h 5753325"/>
              <a:gd name="connsiteX112" fmla="*/ 0 w 6459988"/>
              <a:gd name="connsiteY112" fmla="*/ 5511735 h 5753325"/>
              <a:gd name="connsiteX113" fmla="*/ 0 w 6459988"/>
              <a:gd name="connsiteY113"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344988 w 6459988"/>
              <a:gd name="connsiteY9" fmla="*/ 697330 h 5753325"/>
              <a:gd name="connsiteX10" fmla="*/ 6447445 w 6459988"/>
              <a:gd name="connsiteY10" fmla="*/ 780003 h 5753325"/>
              <a:gd name="connsiteX11" fmla="*/ 6426552 w 6459988"/>
              <a:gd name="connsiteY11" fmla="*/ 845805 h 5753325"/>
              <a:gd name="connsiteX12" fmla="*/ 6434072 w 6459988"/>
              <a:gd name="connsiteY12" fmla="*/ 910733 h 5753325"/>
              <a:gd name="connsiteX13" fmla="*/ 6432570 w 6459988"/>
              <a:gd name="connsiteY13" fmla="*/ 983394 h 5753325"/>
              <a:gd name="connsiteX14" fmla="*/ 6431878 w 6459988"/>
              <a:gd name="connsiteY14" fmla="*/ 1026728 h 5753325"/>
              <a:gd name="connsiteX15" fmla="*/ 6414269 w 6459988"/>
              <a:gd name="connsiteY15" fmla="*/ 1151111 h 5753325"/>
              <a:gd name="connsiteX16" fmla="*/ 6371722 w 6459988"/>
              <a:gd name="connsiteY16" fmla="*/ 1318080 h 5753325"/>
              <a:gd name="connsiteX17" fmla="*/ 6356023 w 6459988"/>
              <a:gd name="connsiteY17" fmla="*/ 1356227 h 5753325"/>
              <a:gd name="connsiteX18" fmla="*/ 6356157 w 6459988"/>
              <a:gd name="connsiteY18" fmla="*/ 1361967 h 5753325"/>
              <a:gd name="connsiteX19" fmla="*/ 6350613 w 6459988"/>
              <a:gd name="connsiteY19" fmla="*/ 1393569 h 5753325"/>
              <a:gd name="connsiteX20" fmla="*/ 6357062 w 6459988"/>
              <a:gd name="connsiteY20" fmla="*/ 1444071 h 5753325"/>
              <a:gd name="connsiteX21" fmla="*/ 6364832 w 6459988"/>
              <a:gd name="connsiteY21" fmla="*/ 1478763 h 5753325"/>
              <a:gd name="connsiteX22" fmla="*/ 6369745 w 6459988"/>
              <a:gd name="connsiteY22" fmla="*/ 1495680 h 5753325"/>
              <a:gd name="connsiteX23" fmla="*/ 6370898 w 6459988"/>
              <a:gd name="connsiteY23" fmla="*/ 1513331 h 5753325"/>
              <a:gd name="connsiteX24" fmla="*/ 6368801 w 6459988"/>
              <a:gd name="connsiteY24" fmla="*/ 1527414 h 5753325"/>
              <a:gd name="connsiteX25" fmla="*/ 6359177 w 6459988"/>
              <a:gd name="connsiteY25" fmla="*/ 1639513 h 5753325"/>
              <a:gd name="connsiteX26" fmla="*/ 6299489 w 6459988"/>
              <a:gd name="connsiteY26" fmla="*/ 1784860 h 5753325"/>
              <a:gd name="connsiteX27" fmla="*/ 6267878 w 6459988"/>
              <a:gd name="connsiteY27" fmla="*/ 1858572 h 5753325"/>
              <a:gd name="connsiteX28" fmla="*/ 6251146 w 6459988"/>
              <a:gd name="connsiteY28" fmla="*/ 1926167 h 5753325"/>
              <a:gd name="connsiteX29" fmla="*/ 6210686 w 6459988"/>
              <a:gd name="connsiteY29" fmla="*/ 2014834 h 5753325"/>
              <a:gd name="connsiteX30" fmla="*/ 6106652 w 6459988"/>
              <a:gd name="connsiteY30" fmla="*/ 2150572 h 5753325"/>
              <a:gd name="connsiteX31" fmla="*/ 6097813 w 6459988"/>
              <a:gd name="connsiteY31" fmla="*/ 2172208 h 5753325"/>
              <a:gd name="connsiteX32" fmla="*/ 6095990 w 6459988"/>
              <a:gd name="connsiteY32" fmla="*/ 2181185 h 5753325"/>
              <a:gd name="connsiteX33" fmla="*/ 6090126 w 6459988"/>
              <a:gd name="connsiteY33" fmla="*/ 2192533 h 5753325"/>
              <a:gd name="connsiteX34" fmla="*/ 6089503 w 6459988"/>
              <a:gd name="connsiteY34" fmla="*/ 2192543 h 5753325"/>
              <a:gd name="connsiteX35" fmla="*/ 6084946 w 6459988"/>
              <a:gd name="connsiteY35" fmla="*/ 2203694 h 5753325"/>
              <a:gd name="connsiteX36" fmla="*/ 5987861 w 6459988"/>
              <a:gd name="connsiteY36" fmla="*/ 2304868 h 5753325"/>
              <a:gd name="connsiteX37" fmla="*/ 5973439 w 6459988"/>
              <a:gd name="connsiteY37" fmla="*/ 2385635 h 5753325"/>
              <a:gd name="connsiteX38" fmla="*/ 5916727 w 6459988"/>
              <a:gd name="connsiteY38" fmla="*/ 2458777 h 5753325"/>
              <a:gd name="connsiteX39" fmla="*/ 5856524 w 6459988"/>
              <a:gd name="connsiteY39" fmla="*/ 2583281 h 5753325"/>
              <a:gd name="connsiteX40" fmla="*/ 5838091 w 6459988"/>
              <a:gd name="connsiteY40" fmla="*/ 2753474 h 5753325"/>
              <a:gd name="connsiteX41" fmla="*/ 5777471 w 6459988"/>
              <a:gd name="connsiteY41" fmla="*/ 2901570 h 5753325"/>
              <a:gd name="connsiteX42" fmla="*/ 5723992 w 6459988"/>
              <a:gd name="connsiteY42" fmla="*/ 2998752 h 5753325"/>
              <a:gd name="connsiteX43" fmla="*/ 5557886 w 6459988"/>
              <a:gd name="connsiteY43" fmla="*/ 3329735 h 5753325"/>
              <a:gd name="connsiteX44" fmla="*/ 5471501 w 6459988"/>
              <a:gd name="connsiteY44" fmla="*/ 3462221 h 5753325"/>
              <a:gd name="connsiteX45" fmla="*/ 5465154 w 6459988"/>
              <a:gd name="connsiteY45" fmla="*/ 3541065 h 5753325"/>
              <a:gd name="connsiteX46" fmla="*/ 5437889 w 6459988"/>
              <a:gd name="connsiteY46" fmla="*/ 3559927 h 5753325"/>
              <a:gd name="connsiteX47" fmla="*/ 5432770 w 6459988"/>
              <a:gd name="connsiteY47" fmla="*/ 3562948 h 5753325"/>
              <a:gd name="connsiteX48" fmla="*/ 5406795 w 6459988"/>
              <a:gd name="connsiteY48" fmla="*/ 3578594 h 5753325"/>
              <a:gd name="connsiteX49" fmla="*/ 5381495 w 6459988"/>
              <a:gd name="connsiteY49" fmla="*/ 3599883 h 5753325"/>
              <a:gd name="connsiteX50" fmla="*/ 5363689 w 6459988"/>
              <a:gd name="connsiteY50" fmla="*/ 3633299 h 5753325"/>
              <a:gd name="connsiteX51" fmla="*/ 5291870 w 6459988"/>
              <a:gd name="connsiteY51" fmla="*/ 3799039 h 5753325"/>
              <a:gd name="connsiteX52" fmla="*/ 5241600 w 6459988"/>
              <a:gd name="connsiteY52" fmla="*/ 3894238 h 5753325"/>
              <a:gd name="connsiteX53" fmla="*/ 5211041 w 6459988"/>
              <a:gd name="connsiteY53" fmla="*/ 3924184 h 5753325"/>
              <a:gd name="connsiteX54" fmla="*/ 5176073 w 6459988"/>
              <a:gd name="connsiteY54" fmla="*/ 3970179 h 5753325"/>
              <a:gd name="connsiteX55" fmla="*/ 5172826 w 6459988"/>
              <a:gd name="connsiteY55" fmla="*/ 3991773 h 5753325"/>
              <a:gd name="connsiteX56" fmla="*/ 5157053 w 6459988"/>
              <a:gd name="connsiteY56" fmla="*/ 3997708 h 5753325"/>
              <a:gd name="connsiteX57" fmla="*/ 5127922 w 6459988"/>
              <a:gd name="connsiteY57" fmla="*/ 4022660 h 5753325"/>
              <a:gd name="connsiteX58" fmla="*/ 5020872 w 6459988"/>
              <a:gd name="connsiteY58" fmla="*/ 4075951 h 5753325"/>
              <a:gd name="connsiteX59" fmla="*/ 4991410 w 6459988"/>
              <a:gd name="connsiteY59" fmla="*/ 4087598 h 5753325"/>
              <a:gd name="connsiteX60" fmla="*/ 4930112 w 6459988"/>
              <a:gd name="connsiteY60" fmla="*/ 4138459 h 5753325"/>
              <a:gd name="connsiteX61" fmla="*/ 4834224 w 6459988"/>
              <a:gd name="connsiteY61" fmla="*/ 4231643 h 5753325"/>
              <a:gd name="connsiteX62" fmla="*/ 4812599 w 6459988"/>
              <a:gd name="connsiteY62" fmla="*/ 4249449 h 5753325"/>
              <a:gd name="connsiteX63" fmla="*/ 4789188 w 6459988"/>
              <a:gd name="connsiteY63" fmla="*/ 4256678 h 5753325"/>
              <a:gd name="connsiteX64" fmla="*/ 4779554 w 6459988"/>
              <a:gd name="connsiteY64" fmla="*/ 4251313 h 5753325"/>
              <a:gd name="connsiteX65" fmla="*/ 4766885 w 6459988"/>
              <a:gd name="connsiteY65" fmla="*/ 4259812 h 5753325"/>
              <a:gd name="connsiteX66" fmla="*/ 4762510 w 6459988"/>
              <a:gd name="connsiteY66" fmla="*/ 4260383 h 5753325"/>
              <a:gd name="connsiteX67" fmla="*/ 4738416 w 6459988"/>
              <a:gd name="connsiteY67" fmla="*/ 4265355 h 5753325"/>
              <a:gd name="connsiteX68" fmla="*/ 4712007 w 6459988"/>
              <a:gd name="connsiteY68" fmla="*/ 4317892 h 5753325"/>
              <a:gd name="connsiteX69" fmla="*/ 4658930 w 6459988"/>
              <a:gd name="connsiteY69" fmla="*/ 4348041 h 5753325"/>
              <a:gd name="connsiteX70" fmla="*/ 4443526 w 6459988"/>
              <a:gd name="connsiteY70" fmla="*/ 4507851 h 5753325"/>
              <a:gd name="connsiteX71" fmla="*/ 4289766 w 6459988"/>
              <a:gd name="connsiteY71" fmla="*/ 4711450 h 5753325"/>
              <a:gd name="connsiteX72" fmla="*/ 4150870 w 6459988"/>
              <a:gd name="connsiteY72" fmla="*/ 4818480 h 5753325"/>
              <a:gd name="connsiteX73" fmla="*/ 4006639 w 6459988"/>
              <a:gd name="connsiteY73" fmla="*/ 4933815 h 5753325"/>
              <a:gd name="connsiteX74" fmla="*/ 3298210 w 6459988"/>
              <a:gd name="connsiteY74" fmla="*/ 5070790 h 5753325"/>
              <a:gd name="connsiteX75" fmla="*/ 2947678 w 6459988"/>
              <a:gd name="connsiteY75" fmla="*/ 5117869 h 5753325"/>
              <a:gd name="connsiteX76" fmla="*/ 2822169 w 6459988"/>
              <a:gd name="connsiteY76" fmla="*/ 5129396 h 5753325"/>
              <a:gd name="connsiteX77" fmla="*/ 2538773 w 6459988"/>
              <a:gd name="connsiteY77" fmla="*/ 5313397 h 5753325"/>
              <a:gd name="connsiteX78" fmla="*/ 2014500 w 6459988"/>
              <a:gd name="connsiteY78" fmla="*/ 5519744 h 5753325"/>
              <a:gd name="connsiteX79" fmla="*/ 1934391 w 6459988"/>
              <a:gd name="connsiteY79" fmla="*/ 5591335 h 5753325"/>
              <a:gd name="connsiteX80" fmla="*/ 1892550 w 6459988"/>
              <a:gd name="connsiteY80" fmla="*/ 5649708 h 5753325"/>
              <a:gd name="connsiteX81" fmla="*/ 1854769 w 6459988"/>
              <a:gd name="connsiteY81" fmla="*/ 5647691 h 5753325"/>
              <a:gd name="connsiteX82" fmla="*/ 1809461 w 6459988"/>
              <a:gd name="connsiteY82" fmla="*/ 5648628 h 5753325"/>
              <a:gd name="connsiteX83" fmla="*/ 1745150 w 6459988"/>
              <a:gd name="connsiteY83" fmla="*/ 5693879 h 5753325"/>
              <a:gd name="connsiteX84" fmla="*/ 1713375 w 6459988"/>
              <a:gd name="connsiteY84" fmla="*/ 5684672 h 5753325"/>
              <a:gd name="connsiteX85" fmla="*/ 1707808 w 6459988"/>
              <a:gd name="connsiteY85" fmla="*/ 5682611 h 5753325"/>
              <a:gd name="connsiteX86" fmla="*/ 1679313 w 6459988"/>
              <a:gd name="connsiteY86" fmla="*/ 5672360 h 5753325"/>
              <a:gd name="connsiteX87" fmla="*/ 1646933 w 6459988"/>
              <a:gd name="connsiteY87" fmla="*/ 5666227 h 5753325"/>
              <a:gd name="connsiteX88" fmla="*/ 1610055 w 6459988"/>
              <a:gd name="connsiteY88" fmla="*/ 5673643 h 5753325"/>
              <a:gd name="connsiteX89" fmla="*/ 1437641 w 6459988"/>
              <a:gd name="connsiteY89" fmla="*/ 5723266 h 5753325"/>
              <a:gd name="connsiteX90" fmla="*/ 1332869 w 6459988"/>
              <a:gd name="connsiteY90" fmla="*/ 5744752 h 5753325"/>
              <a:gd name="connsiteX91" fmla="*/ 1290525 w 6459988"/>
              <a:gd name="connsiteY91" fmla="*/ 5740036 h 5753325"/>
              <a:gd name="connsiteX92" fmla="*/ 1233107 w 6459988"/>
              <a:gd name="connsiteY92" fmla="*/ 5742106 h 5753325"/>
              <a:gd name="connsiteX93" fmla="*/ 1214532 w 6459988"/>
              <a:gd name="connsiteY93" fmla="*/ 5753325 h 5753325"/>
              <a:gd name="connsiteX94" fmla="*/ 1199955 w 6459988"/>
              <a:gd name="connsiteY94" fmla="*/ 5744831 h 5753325"/>
              <a:gd name="connsiteX95" fmla="*/ 1162337 w 6459988"/>
              <a:gd name="connsiteY95" fmla="*/ 5738048 h 5753325"/>
              <a:gd name="connsiteX96" fmla="*/ 1053457 w 6459988"/>
              <a:gd name="connsiteY96" fmla="*/ 5688676 h 5753325"/>
              <a:gd name="connsiteX97" fmla="*/ 1025798 w 6459988"/>
              <a:gd name="connsiteY97" fmla="*/ 5673166 h 5753325"/>
              <a:gd name="connsiteX98" fmla="*/ 947900 w 6459988"/>
              <a:gd name="connsiteY98" fmla="*/ 5657848 h 5753325"/>
              <a:gd name="connsiteX99" fmla="*/ 815627 w 6459988"/>
              <a:gd name="connsiteY99" fmla="*/ 5642557 h 5753325"/>
              <a:gd name="connsiteX100" fmla="*/ 788251 w 6459988"/>
              <a:gd name="connsiteY100" fmla="*/ 5637065 h 5753325"/>
              <a:gd name="connsiteX101" fmla="*/ 767822 w 6459988"/>
              <a:gd name="connsiteY101" fmla="*/ 5623450 h 5753325"/>
              <a:gd name="connsiteX102" fmla="*/ 765791 w 6459988"/>
              <a:gd name="connsiteY102" fmla="*/ 5612539 h 5753325"/>
              <a:gd name="connsiteX103" fmla="*/ 751230 w 6459988"/>
              <a:gd name="connsiteY103" fmla="*/ 5608092 h 5753325"/>
              <a:gd name="connsiteX104" fmla="*/ 748008 w 6459988"/>
              <a:gd name="connsiteY104" fmla="*/ 5605052 h 5753325"/>
              <a:gd name="connsiteX105" fmla="*/ 728871 w 6459988"/>
              <a:gd name="connsiteY105" fmla="*/ 5589469 h 5753325"/>
              <a:gd name="connsiteX106" fmla="*/ 671898 w 6459988"/>
              <a:gd name="connsiteY106" fmla="*/ 5602363 h 5753325"/>
              <a:gd name="connsiteX107" fmla="*/ 615065 w 6459988"/>
              <a:gd name="connsiteY107" fmla="*/ 5580257 h 5753325"/>
              <a:gd name="connsiteX108" fmla="*/ 355785 w 6459988"/>
              <a:gd name="connsiteY108" fmla="*/ 5514383 h 5753325"/>
              <a:gd name="connsiteX109" fmla="*/ 102269 w 6459988"/>
              <a:gd name="connsiteY109" fmla="*/ 5524347 h 5753325"/>
              <a:gd name="connsiteX110" fmla="*/ 13160 w 6459988"/>
              <a:gd name="connsiteY110" fmla="*/ 5514159 h 5753325"/>
              <a:gd name="connsiteX111" fmla="*/ 0 w 6459988"/>
              <a:gd name="connsiteY111" fmla="*/ 5511735 h 5753325"/>
              <a:gd name="connsiteX112" fmla="*/ 0 w 6459988"/>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447445 w 6447632"/>
              <a:gd name="connsiteY10" fmla="*/ 780003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05877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09888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3456"/>
              <a:gd name="connsiteY0" fmla="*/ 0 h 5753325"/>
              <a:gd name="connsiteX1" fmla="*/ 6438980 w 6443456"/>
              <a:gd name="connsiteY1" fmla="*/ 0 h 5753325"/>
              <a:gd name="connsiteX2" fmla="*/ 6439047 w 6443456"/>
              <a:gd name="connsiteY2" fmla="*/ 147 h 5753325"/>
              <a:gd name="connsiteX3" fmla="*/ 6443456 w 6443456"/>
              <a:gd name="connsiteY3" fmla="*/ 130105 h 5753325"/>
              <a:gd name="connsiteX4" fmla="*/ 6422751 w 6443456"/>
              <a:gd name="connsiteY4" fmla="*/ 174163 h 5753325"/>
              <a:gd name="connsiteX5" fmla="*/ 6396598 w 6443456"/>
              <a:gd name="connsiteY5" fmla="*/ 274847 h 5753325"/>
              <a:gd name="connsiteX6" fmla="*/ 6337615 w 6443456"/>
              <a:gd name="connsiteY6" fmla="*/ 471794 h 5753325"/>
              <a:gd name="connsiteX7" fmla="*/ 6304423 w 6443456"/>
              <a:gd name="connsiteY7" fmla="*/ 582623 h 5753325"/>
              <a:gd name="connsiteX8" fmla="*/ 6303977 w 6443456"/>
              <a:gd name="connsiteY8" fmla="*/ 664291 h 5753325"/>
              <a:gd name="connsiteX9" fmla="*/ 6299372 w 6443456"/>
              <a:gd name="connsiteY9" fmla="*/ 697330 h 5753325"/>
              <a:gd name="connsiteX10" fmla="*/ 6309888 w 6443456"/>
              <a:gd name="connsiteY10" fmla="*/ 754001 h 5753325"/>
              <a:gd name="connsiteX11" fmla="*/ 6339879 w 6443456"/>
              <a:gd name="connsiteY11" fmla="*/ 811136 h 5753325"/>
              <a:gd name="connsiteX12" fmla="*/ 6330065 w 6443456"/>
              <a:gd name="connsiteY12" fmla="*/ 893399 h 5753325"/>
              <a:gd name="connsiteX13" fmla="*/ 6328618 w 6443456"/>
              <a:gd name="connsiteY13" fmla="*/ 1009766 h 5753325"/>
              <a:gd name="connsiteX14" fmla="*/ 6320797 w 6443456"/>
              <a:gd name="connsiteY14" fmla="*/ 1146964 h 5753325"/>
              <a:gd name="connsiteX15" fmla="*/ 6334400 w 6443456"/>
              <a:gd name="connsiteY15" fmla="*/ 1280757 h 5753325"/>
              <a:gd name="connsiteX16" fmla="*/ 6356023 w 6443456"/>
              <a:gd name="connsiteY16" fmla="*/ 1356227 h 5753325"/>
              <a:gd name="connsiteX17" fmla="*/ 6356157 w 6443456"/>
              <a:gd name="connsiteY17" fmla="*/ 1361967 h 5753325"/>
              <a:gd name="connsiteX18" fmla="*/ 6350613 w 6443456"/>
              <a:gd name="connsiteY18" fmla="*/ 1393569 h 5753325"/>
              <a:gd name="connsiteX19" fmla="*/ 6357062 w 6443456"/>
              <a:gd name="connsiteY19" fmla="*/ 1444071 h 5753325"/>
              <a:gd name="connsiteX20" fmla="*/ 6364832 w 6443456"/>
              <a:gd name="connsiteY20" fmla="*/ 1478763 h 5753325"/>
              <a:gd name="connsiteX21" fmla="*/ 6369745 w 6443456"/>
              <a:gd name="connsiteY21" fmla="*/ 1495680 h 5753325"/>
              <a:gd name="connsiteX22" fmla="*/ 6370898 w 6443456"/>
              <a:gd name="connsiteY22" fmla="*/ 1513331 h 5753325"/>
              <a:gd name="connsiteX23" fmla="*/ 6339773 w 6443456"/>
              <a:gd name="connsiteY23" fmla="*/ 1527414 h 5753325"/>
              <a:gd name="connsiteX24" fmla="*/ 6321854 w 6443456"/>
              <a:gd name="connsiteY24" fmla="*/ 1635366 h 5753325"/>
              <a:gd name="connsiteX25" fmla="*/ 6299489 w 6443456"/>
              <a:gd name="connsiteY25" fmla="*/ 1784860 h 5753325"/>
              <a:gd name="connsiteX26" fmla="*/ 6267878 w 6443456"/>
              <a:gd name="connsiteY26" fmla="*/ 1858572 h 5753325"/>
              <a:gd name="connsiteX27" fmla="*/ 6251146 w 6443456"/>
              <a:gd name="connsiteY27" fmla="*/ 1926167 h 5753325"/>
              <a:gd name="connsiteX28" fmla="*/ 6210686 w 6443456"/>
              <a:gd name="connsiteY28" fmla="*/ 2014834 h 5753325"/>
              <a:gd name="connsiteX29" fmla="*/ 6106652 w 6443456"/>
              <a:gd name="connsiteY29" fmla="*/ 2150572 h 5753325"/>
              <a:gd name="connsiteX30" fmla="*/ 6097813 w 6443456"/>
              <a:gd name="connsiteY30" fmla="*/ 2172208 h 5753325"/>
              <a:gd name="connsiteX31" fmla="*/ 6095990 w 6443456"/>
              <a:gd name="connsiteY31" fmla="*/ 2181185 h 5753325"/>
              <a:gd name="connsiteX32" fmla="*/ 6090126 w 6443456"/>
              <a:gd name="connsiteY32" fmla="*/ 2192533 h 5753325"/>
              <a:gd name="connsiteX33" fmla="*/ 6089503 w 6443456"/>
              <a:gd name="connsiteY33" fmla="*/ 2192543 h 5753325"/>
              <a:gd name="connsiteX34" fmla="*/ 6084946 w 6443456"/>
              <a:gd name="connsiteY34" fmla="*/ 2203694 h 5753325"/>
              <a:gd name="connsiteX35" fmla="*/ 5987861 w 6443456"/>
              <a:gd name="connsiteY35" fmla="*/ 2304868 h 5753325"/>
              <a:gd name="connsiteX36" fmla="*/ 5973439 w 6443456"/>
              <a:gd name="connsiteY36" fmla="*/ 2385635 h 5753325"/>
              <a:gd name="connsiteX37" fmla="*/ 5916727 w 6443456"/>
              <a:gd name="connsiteY37" fmla="*/ 2458777 h 5753325"/>
              <a:gd name="connsiteX38" fmla="*/ 5856524 w 6443456"/>
              <a:gd name="connsiteY38" fmla="*/ 2583281 h 5753325"/>
              <a:gd name="connsiteX39" fmla="*/ 5838091 w 6443456"/>
              <a:gd name="connsiteY39" fmla="*/ 2753474 h 5753325"/>
              <a:gd name="connsiteX40" fmla="*/ 5744296 w 6443456"/>
              <a:gd name="connsiteY40" fmla="*/ 2893276 h 5753325"/>
              <a:gd name="connsiteX41" fmla="*/ 5682522 w 6443456"/>
              <a:gd name="connsiteY41" fmla="*/ 3044368 h 5753325"/>
              <a:gd name="connsiteX42" fmla="*/ 5557886 w 6443456"/>
              <a:gd name="connsiteY42" fmla="*/ 3304853 h 5753325"/>
              <a:gd name="connsiteX43" fmla="*/ 5483942 w 6443456"/>
              <a:gd name="connsiteY43" fmla="*/ 3416604 h 5753325"/>
              <a:gd name="connsiteX44" fmla="*/ 5461007 w 6443456"/>
              <a:gd name="connsiteY44" fmla="*/ 3503742 h 5753325"/>
              <a:gd name="connsiteX45" fmla="*/ 5437889 w 6443456"/>
              <a:gd name="connsiteY45" fmla="*/ 3559927 h 5753325"/>
              <a:gd name="connsiteX46" fmla="*/ 5432770 w 6443456"/>
              <a:gd name="connsiteY46" fmla="*/ 3562948 h 5753325"/>
              <a:gd name="connsiteX47" fmla="*/ 5406795 w 6443456"/>
              <a:gd name="connsiteY47" fmla="*/ 3578594 h 5753325"/>
              <a:gd name="connsiteX48" fmla="*/ 5381495 w 6443456"/>
              <a:gd name="connsiteY48" fmla="*/ 3599883 h 5753325"/>
              <a:gd name="connsiteX49" fmla="*/ 5363689 w 6443456"/>
              <a:gd name="connsiteY49" fmla="*/ 3633299 h 5753325"/>
              <a:gd name="connsiteX50" fmla="*/ 5291870 w 6443456"/>
              <a:gd name="connsiteY50" fmla="*/ 3799039 h 5753325"/>
              <a:gd name="connsiteX51" fmla="*/ 5241600 w 6443456"/>
              <a:gd name="connsiteY51" fmla="*/ 3894238 h 5753325"/>
              <a:gd name="connsiteX52" fmla="*/ 5211041 w 6443456"/>
              <a:gd name="connsiteY52" fmla="*/ 3924184 h 5753325"/>
              <a:gd name="connsiteX53" fmla="*/ 5176073 w 6443456"/>
              <a:gd name="connsiteY53" fmla="*/ 3970179 h 5753325"/>
              <a:gd name="connsiteX54" fmla="*/ 5172826 w 6443456"/>
              <a:gd name="connsiteY54" fmla="*/ 3991773 h 5753325"/>
              <a:gd name="connsiteX55" fmla="*/ 5157053 w 6443456"/>
              <a:gd name="connsiteY55" fmla="*/ 3997708 h 5753325"/>
              <a:gd name="connsiteX56" fmla="*/ 5127922 w 6443456"/>
              <a:gd name="connsiteY56" fmla="*/ 4022660 h 5753325"/>
              <a:gd name="connsiteX57" fmla="*/ 5020872 w 6443456"/>
              <a:gd name="connsiteY57" fmla="*/ 4075951 h 5753325"/>
              <a:gd name="connsiteX58" fmla="*/ 4991410 w 6443456"/>
              <a:gd name="connsiteY58" fmla="*/ 4087598 h 5753325"/>
              <a:gd name="connsiteX59" fmla="*/ 4930112 w 6443456"/>
              <a:gd name="connsiteY59" fmla="*/ 4138459 h 5753325"/>
              <a:gd name="connsiteX60" fmla="*/ 4834224 w 6443456"/>
              <a:gd name="connsiteY60" fmla="*/ 4231643 h 5753325"/>
              <a:gd name="connsiteX61" fmla="*/ 4812599 w 6443456"/>
              <a:gd name="connsiteY61" fmla="*/ 4249449 h 5753325"/>
              <a:gd name="connsiteX62" fmla="*/ 4789188 w 6443456"/>
              <a:gd name="connsiteY62" fmla="*/ 4256678 h 5753325"/>
              <a:gd name="connsiteX63" fmla="*/ 4779554 w 6443456"/>
              <a:gd name="connsiteY63" fmla="*/ 4251313 h 5753325"/>
              <a:gd name="connsiteX64" fmla="*/ 4766885 w 6443456"/>
              <a:gd name="connsiteY64" fmla="*/ 4259812 h 5753325"/>
              <a:gd name="connsiteX65" fmla="*/ 4762510 w 6443456"/>
              <a:gd name="connsiteY65" fmla="*/ 4260383 h 5753325"/>
              <a:gd name="connsiteX66" fmla="*/ 4738416 w 6443456"/>
              <a:gd name="connsiteY66" fmla="*/ 4265355 h 5753325"/>
              <a:gd name="connsiteX67" fmla="*/ 4712007 w 6443456"/>
              <a:gd name="connsiteY67" fmla="*/ 4317892 h 5753325"/>
              <a:gd name="connsiteX68" fmla="*/ 4658930 w 6443456"/>
              <a:gd name="connsiteY68" fmla="*/ 4348041 h 5753325"/>
              <a:gd name="connsiteX69" fmla="*/ 4443526 w 6443456"/>
              <a:gd name="connsiteY69" fmla="*/ 4507851 h 5753325"/>
              <a:gd name="connsiteX70" fmla="*/ 4289766 w 6443456"/>
              <a:gd name="connsiteY70" fmla="*/ 4711450 h 5753325"/>
              <a:gd name="connsiteX71" fmla="*/ 4150870 w 6443456"/>
              <a:gd name="connsiteY71" fmla="*/ 4818480 h 5753325"/>
              <a:gd name="connsiteX72" fmla="*/ 4006639 w 6443456"/>
              <a:gd name="connsiteY72" fmla="*/ 4933815 h 5753325"/>
              <a:gd name="connsiteX73" fmla="*/ 3298210 w 6443456"/>
              <a:gd name="connsiteY73" fmla="*/ 5070790 h 5753325"/>
              <a:gd name="connsiteX74" fmla="*/ 2947678 w 6443456"/>
              <a:gd name="connsiteY74" fmla="*/ 5117869 h 5753325"/>
              <a:gd name="connsiteX75" fmla="*/ 2822169 w 6443456"/>
              <a:gd name="connsiteY75" fmla="*/ 5129396 h 5753325"/>
              <a:gd name="connsiteX76" fmla="*/ 2538773 w 6443456"/>
              <a:gd name="connsiteY76" fmla="*/ 5313397 h 5753325"/>
              <a:gd name="connsiteX77" fmla="*/ 2014500 w 6443456"/>
              <a:gd name="connsiteY77" fmla="*/ 5519744 h 5753325"/>
              <a:gd name="connsiteX78" fmla="*/ 1934391 w 6443456"/>
              <a:gd name="connsiteY78" fmla="*/ 5591335 h 5753325"/>
              <a:gd name="connsiteX79" fmla="*/ 1892550 w 6443456"/>
              <a:gd name="connsiteY79" fmla="*/ 5649708 h 5753325"/>
              <a:gd name="connsiteX80" fmla="*/ 1854769 w 6443456"/>
              <a:gd name="connsiteY80" fmla="*/ 5647691 h 5753325"/>
              <a:gd name="connsiteX81" fmla="*/ 1809461 w 6443456"/>
              <a:gd name="connsiteY81" fmla="*/ 5648628 h 5753325"/>
              <a:gd name="connsiteX82" fmla="*/ 1745150 w 6443456"/>
              <a:gd name="connsiteY82" fmla="*/ 5693879 h 5753325"/>
              <a:gd name="connsiteX83" fmla="*/ 1713375 w 6443456"/>
              <a:gd name="connsiteY83" fmla="*/ 5684672 h 5753325"/>
              <a:gd name="connsiteX84" fmla="*/ 1707808 w 6443456"/>
              <a:gd name="connsiteY84" fmla="*/ 5682611 h 5753325"/>
              <a:gd name="connsiteX85" fmla="*/ 1679313 w 6443456"/>
              <a:gd name="connsiteY85" fmla="*/ 5672360 h 5753325"/>
              <a:gd name="connsiteX86" fmla="*/ 1646933 w 6443456"/>
              <a:gd name="connsiteY86" fmla="*/ 5666227 h 5753325"/>
              <a:gd name="connsiteX87" fmla="*/ 1610055 w 6443456"/>
              <a:gd name="connsiteY87" fmla="*/ 5673643 h 5753325"/>
              <a:gd name="connsiteX88" fmla="*/ 1437641 w 6443456"/>
              <a:gd name="connsiteY88" fmla="*/ 5723266 h 5753325"/>
              <a:gd name="connsiteX89" fmla="*/ 1332869 w 6443456"/>
              <a:gd name="connsiteY89" fmla="*/ 5744752 h 5753325"/>
              <a:gd name="connsiteX90" fmla="*/ 1290525 w 6443456"/>
              <a:gd name="connsiteY90" fmla="*/ 5740036 h 5753325"/>
              <a:gd name="connsiteX91" fmla="*/ 1233107 w 6443456"/>
              <a:gd name="connsiteY91" fmla="*/ 5742106 h 5753325"/>
              <a:gd name="connsiteX92" fmla="*/ 1214532 w 6443456"/>
              <a:gd name="connsiteY92" fmla="*/ 5753325 h 5753325"/>
              <a:gd name="connsiteX93" fmla="*/ 1199955 w 6443456"/>
              <a:gd name="connsiteY93" fmla="*/ 5744831 h 5753325"/>
              <a:gd name="connsiteX94" fmla="*/ 1162337 w 6443456"/>
              <a:gd name="connsiteY94" fmla="*/ 5738048 h 5753325"/>
              <a:gd name="connsiteX95" fmla="*/ 1053457 w 6443456"/>
              <a:gd name="connsiteY95" fmla="*/ 5688676 h 5753325"/>
              <a:gd name="connsiteX96" fmla="*/ 1025798 w 6443456"/>
              <a:gd name="connsiteY96" fmla="*/ 5673166 h 5753325"/>
              <a:gd name="connsiteX97" fmla="*/ 947900 w 6443456"/>
              <a:gd name="connsiteY97" fmla="*/ 5657848 h 5753325"/>
              <a:gd name="connsiteX98" fmla="*/ 815627 w 6443456"/>
              <a:gd name="connsiteY98" fmla="*/ 5642557 h 5753325"/>
              <a:gd name="connsiteX99" fmla="*/ 788251 w 6443456"/>
              <a:gd name="connsiteY99" fmla="*/ 5637065 h 5753325"/>
              <a:gd name="connsiteX100" fmla="*/ 767822 w 6443456"/>
              <a:gd name="connsiteY100" fmla="*/ 5623450 h 5753325"/>
              <a:gd name="connsiteX101" fmla="*/ 765791 w 6443456"/>
              <a:gd name="connsiteY101" fmla="*/ 5612539 h 5753325"/>
              <a:gd name="connsiteX102" fmla="*/ 751230 w 6443456"/>
              <a:gd name="connsiteY102" fmla="*/ 5608092 h 5753325"/>
              <a:gd name="connsiteX103" fmla="*/ 748008 w 6443456"/>
              <a:gd name="connsiteY103" fmla="*/ 5605052 h 5753325"/>
              <a:gd name="connsiteX104" fmla="*/ 728871 w 6443456"/>
              <a:gd name="connsiteY104" fmla="*/ 5589469 h 5753325"/>
              <a:gd name="connsiteX105" fmla="*/ 671898 w 6443456"/>
              <a:gd name="connsiteY105" fmla="*/ 5602363 h 5753325"/>
              <a:gd name="connsiteX106" fmla="*/ 615065 w 6443456"/>
              <a:gd name="connsiteY106" fmla="*/ 5580257 h 5753325"/>
              <a:gd name="connsiteX107" fmla="*/ 355785 w 6443456"/>
              <a:gd name="connsiteY107" fmla="*/ 5514383 h 5753325"/>
              <a:gd name="connsiteX108" fmla="*/ 102269 w 6443456"/>
              <a:gd name="connsiteY108" fmla="*/ 5524347 h 5753325"/>
              <a:gd name="connsiteX109" fmla="*/ 13160 w 6443456"/>
              <a:gd name="connsiteY109" fmla="*/ 5514159 h 5753325"/>
              <a:gd name="connsiteX110" fmla="*/ 0 w 6443456"/>
              <a:gd name="connsiteY110" fmla="*/ 5511735 h 5753325"/>
              <a:gd name="connsiteX111" fmla="*/ 0 w 6443456"/>
              <a:gd name="connsiteY111" fmla="*/ 0 h 575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443456" h="5753325">
                <a:moveTo>
                  <a:pt x="0" y="0"/>
                </a:moveTo>
                <a:lnTo>
                  <a:pt x="6438980" y="0"/>
                </a:lnTo>
                <a:cubicBezTo>
                  <a:pt x="6439002" y="49"/>
                  <a:pt x="6439025" y="98"/>
                  <a:pt x="6439047" y="147"/>
                </a:cubicBezTo>
                <a:lnTo>
                  <a:pt x="6443456" y="130105"/>
                </a:lnTo>
                <a:cubicBezTo>
                  <a:pt x="6430828" y="154008"/>
                  <a:pt x="6411458" y="168030"/>
                  <a:pt x="6422751" y="174163"/>
                </a:cubicBezTo>
                <a:cubicBezTo>
                  <a:pt x="6418487" y="214830"/>
                  <a:pt x="6390727" y="235497"/>
                  <a:pt x="6396598" y="274847"/>
                </a:cubicBezTo>
                <a:cubicBezTo>
                  <a:pt x="6403386" y="335822"/>
                  <a:pt x="6333127" y="414969"/>
                  <a:pt x="6337615" y="471794"/>
                </a:cubicBezTo>
                <a:cubicBezTo>
                  <a:pt x="6324407" y="534783"/>
                  <a:pt x="6296331" y="556933"/>
                  <a:pt x="6304423" y="582623"/>
                </a:cubicBezTo>
                <a:cubicBezTo>
                  <a:pt x="6293676" y="611941"/>
                  <a:pt x="6296956" y="631352"/>
                  <a:pt x="6303977" y="664291"/>
                </a:cubicBezTo>
                <a:cubicBezTo>
                  <a:pt x="6302444" y="677879"/>
                  <a:pt x="6301462" y="685268"/>
                  <a:pt x="6299372" y="697330"/>
                </a:cubicBezTo>
                <a:cubicBezTo>
                  <a:pt x="6314387" y="714913"/>
                  <a:pt x="6313827" y="721408"/>
                  <a:pt x="6309888" y="754001"/>
                </a:cubicBezTo>
                <a:cubicBezTo>
                  <a:pt x="6306930" y="769492"/>
                  <a:pt x="6343751" y="814234"/>
                  <a:pt x="6339879" y="811136"/>
                </a:cubicBezTo>
                <a:lnTo>
                  <a:pt x="6330065" y="893399"/>
                </a:lnTo>
                <a:cubicBezTo>
                  <a:pt x="6341065" y="929331"/>
                  <a:pt x="6340586" y="969703"/>
                  <a:pt x="6328618" y="1009766"/>
                </a:cubicBezTo>
                <a:cubicBezTo>
                  <a:pt x="6286987" y="1110847"/>
                  <a:pt x="6336677" y="1067927"/>
                  <a:pt x="6320797" y="1146964"/>
                </a:cubicBezTo>
                <a:cubicBezTo>
                  <a:pt x="6308238" y="1199586"/>
                  <a:pt x="6355190" y="1221191"/>
                  <a:pt x="6334400" y="1280757"/>
                </a:cubicBezTo>
                <a:lnTo>
                  <a:pt x="6356023" y="1356227"/>
                </a:lnTo>
                <a:cubicBezTo>
                  <a:pt x="6356068" y="1358140"/>
                  <a:pt x="6356112" y="1360054"/>
                  <a:pt x="6356157" y="1361967"/>
                </a:cubicBezTo>
                <a:cubicBezTo>
                  <a:pt x="6355533" y="1373512"/>
                  <a:pt x="6353847" y="1384370"/>
                  <a:pt x="6350613" y="1393569"/>
                </a:cubicBezTo>
                <a:cubicBezTo>
                  <a:pt x="6364468" y="1383914"/>
                  <a:pt x="6345614" y="1435855"/>
                  <a:pt x="6357062" y="1444071"/>
                </a:cubicBezTo>
                <a:cubicBezTo>
                  <a:pt x="6366618" y="1448518"/>
                  <a:pt x="6363125" y="1465312"/>
                  <a:pt x="6364832" y="1478763"/>
                </a:cubicBezTo>
                <a:cubicBezTo>
                  <a:pt x="6367033" y="1481449"/>
                  <a:pt x="6368644" y="1487606"/>
                  <a:pt x="6369745" y="1495680"/>
                </a:cubicBezTo>
                <a:cubicBezTo>
                  <a:pt x="6370129" y="1501564"/>
                  <a:pt x="6370514" y="1507447"/>
                  <a:pt x="6370898" y="1513331"/>
                </a:cubicBezTo>
                <a:lnTo>
                  <a:pt x="6339773" y="1527414"/>
                </a:lnTo>
                <a:cubicBezTo>
                  <a:pt x="6334226" y="1566662"/>
                  <a:pt x="6321052" y="1604564"/>
                  <a:pt x="6321854" y="1635366"/>
                </a:cubicBezTo>
                <a:cubicBezTo>
                  <a:pt x="6320655" y="1701187"/>
                  <a:pt x="6292278" y="1721205"/>
                  <a:pt x="6299489" y="1784860"/>
                </a:cubicBezTo>
                <a:cubicBezTo>
                  <a:pt x="6294212" y="1831400"/>
                  <a:pt x="6277478" y="1829559"/>
                  <a:pt x="6267878" y="1858572"/>
                </a:cubicBezTo>
                <a:lnTo>
                  <a:pt x="6251146" y="1926167"/>
                </a:lnTo>
                <a:lnTo>
                  <a:pt x="6210686" y="2014834"/>
                </a:lnTo>
                <a:lnTo>
                  <a:pt x="6106652" y="2150572"/>
                </a:lnTo>
                <a:lnTo>
                  <a:pt x="6097813" y="2172208"/>
                </a:lnTo>
                <a:lnTo>
                  <a:pt x="6095990" y="2181185"/>
                </a:lnTo>
                <a:cubicBezTo>
                  <a:pt x="6094176" y="2187056"/>
                  <a:pt x="6092249" y="2190556"/>
                  <a:pt x="6090126" y="2192533"/>
                </a:cubicBezTo>
                <a:lnTo>
                  <a:pt x="6089503" y="2192543"/>
                </a:lnTo>
                <a:lnTo>
                  <a:pt x="6084946" y="2203694"/>
                </a:lnTo>
                <a:cubicBezTo>
                  <a:pt x="6068006" y="2222414"/>
                  <a:pt x="6006445" y="2274546"/>
                  <a:pt x="5987861" y="2304868"/>
                </a:cubicBezTo>
                <a:lnTo>
                  <a:pt x="5973439" y="2385635"/>
                </a:lnTo>
                <a:lnTo>
                  <a:pt x="5916727" y="2458777"/>
                </a:lnTo>
                <a:cubicBezTo>
                  <a:pt x="5897241" y="2491718"/>
                  <a:pt x="5869630" y="2534165"/>
                  <a:pt x="5856524" y="2583281"/>
                </a:cubicBezTo>
                <a:cubicBezTo>
                  <a:pt x="5857506" y="2592319"/>
                  <a:pt x="5833326" y="2744711"/>
                  <a:pt x="5838091" y="2753474"/>
                </a:cubicBezTo>
                <a:cubicBezTo>
                  <a:pt x="5785248" y="2871502"/>
                  <a:pt x="5778642" y="2803565"/>
                  <a:pt x="5744296" y="2893276"/>
                </a:cubicBezTo>
                <a:cubicBezTo>
                  <a:pt x="5695297" y="2988328"/>
                  <a:pt x="5724634" y="2958553"/>
                  <a:pt x="5682522" y="3044368"/>
                </a:cubicBezTo>
                <a:cubicBezTo>
                  <a:pt x="5632185" y="3125072"/>
                  <a:pt x="5597317" y="3217236"/>
                  <a:pt x="5557886" y="3304853"/>
                </a:cubicBezTo>
                <a:cubicBezTo>
                  <a:pt x="5482395" y="3325072"/>
                  <a:pt x="5519234" y="3371478"/>
                  <a:pt x="5483942" y="3416604"/>
                </a:cubicBezTo>
                <a:cubicBezTo>
                  <a:pt x="5462927" y="3437263"/>
                  <a:pt x="5484515" y="3475608"/>
                  <a:pt x="5461007" y="3503742"/>
                </a:cubicBezTo>
                <a:cubicBezTo>
                  <a:pt x="5452964" y="3510933"/>
                  <a:pt x="5447709" y="3554203"/>
                  <a:pt x="5437889" y="3559927"/>
                </a:cubicBezTo>
                <a:lnTo>
                  <a:pt x="5432770" y="3562948"/>
                </a:lnTo>
                <a:lnTo>
                  <a:pt x="5406795" y="3578594"/>
                </a:lnTo>
                <a:lnTo>
                  <a:pt x="5381495" y="3599883"/>
                </a:lnTo>
                <a:cubicBezTo>
                  <a:pt x="5373777" y="3608845"/>
                  <a:pt x="5367528" y="3619642"/>
                  <a:pt x="5363689" y="3633299"/>
                </a:cubicBezTo>
                <a:cubicBezTo>
                  <a:pt x="5370837" y="3689178"/>
                  <a:pt x="5280250" y="3728687"/>
                  <a:pt x="5291870" y="3799039"/>
                </a:cubicBezTo>
                <a:cubicBezTo>
                  <a:pt x="5291660" y="3823262"/>
                  <a:pt x="5263601" y="3888134"/>
                  <a:pt x="5241600" y="3894238"/>
                </a:cubicBezTo>
                <a:cubicBezTo>
                  <a:pt x="5232312" y="3906493"/>
                  <a:pt x="5231731" y="3924583"/>
                  <a:pt x="5211041" y="3924184"/>
                </a:cubicBezTo>
                <a:cubicBezTo>
                  <a:pt x="5184976" y="3926521"/>
                  <a:pt x="5198956" y="3986438"/>
                  <a:pt x="5176073" y="3970179"/>
                </a:cubicBezTo>
                <a:lnTo>
                  <a:pt x="5172826" y="3991773"/>
                </a:lnTo>
                <a:lnTo>
                  <a:pt x="5157053" y="3997708"/>
                </a:lnTo>
                <a:cubicBezTo>
                  <a:pt x="5140589" y="4003541"/>
                  <a:pt x="5128715" y="4008828"/>
                  <a:pt x="5127922" y="4022660"/>
                </a:cubicBezTo>
                <a:cubicBezTo>
                  <a:pt x="5105225" y="4035701"/>
                  <a:pt x="5043623" y="4065128"/>
                  <a:pt x="5020872" y="4075951"/>
                </a:cubicBezTo>
                <a:cubicBezTo>
                  <a:pt x="5006705" y="4069570"/>
                  <a:pt x="5001251" y="4081880"/>
                  <a:pt x="4991410" y="4087598"/>
                </a:cubicBezTo>
                <a:cubicBezTo>
                  <a:pt x="4974522" y="4085320"/>
                  <a:pt x="4937025" y="4121806"/>
                  <a:pt x="4930112" y="4138459"/>
                </a:cubicBezTo>
                <a:cubicBezTo>
                  <a:pt x="4918473" y="4190437"/>
                  <a:pt x="4844909" y="4190974"/>
                  <a:pt x="4834224" y="4231643"/>
                </a:cubicBezTo>
                <a:cubicBezTo>
                  <a:pt x="4827758" y="4239937"/>
                  <a:pt x="4820427" y="4245543"/>
                  <a:pt x="4812599" y="4249449"/>
                </a:cubicBezTo>
                <a:lnTo>
                  <a:pt x="4789188" y="4256678"/>
                </a:lnTo>
                <a:lnTo>
                  <a:pt x="4779554" y="4251313"/>
                </a:lnTo>
                <a:lnTo>
                  <a:pt x="4766885" y="4259812"/>
                </a:lnTo>
                <a:lnTo>
                  <a:pt x="4762510" y="4260383"/>
                </a:lnTo>
                <a:cubicBezTo>
                  <a:pt x="4754131" y="4261437"/>
                  <a:pt x="4745977" y="4262766"/>
                  <a:pt x="4738416" y="4265355"/>
                </a:cubicBezTo>
                <a:cubicBezTo>
                  <a:pt x="4764694" y="4302719"/>
                  <a:pt x="4678447" y="4293536"/>
                  <a:pt x="4712007" y="4317892"/>
                </a:cubicBezTo>
                <a:cubicBezTo>
                  <a:pt x="4675039" y="4338619"/>
                  <a:pt x="4716682" y="4356361"/>
                  <a:pt x="4658930" y="4348041"/>
                </a:cubicBezTo>
                <a:cubicBezTo>
                  <a:pt x="4614182" y="4379702"/>
                  <a:pt x="4505053" y="4447283"/>
                  <a:pt x="4443526" y="4507851"/>
                </a:cubicBezTo>
                <a:cubicBezTo>
                  <a:pt x="4410144" y="4540439"/>
                  <a:pt x="4338540" y="4659677"/>
                  <a:pt x="4289766" y="4711450"/>
                </a:cubicBezTo>
                <a:cubicBezTo>
                  <a:pt x="4238344" y="4747694"/>
                  <a:pt x="4215457" y="4807131"/>
                  <a:pt x="4150870" y="4818480"/>
                </a:cubicBezTo>
                <a:cubicBezTo>
                  <a:pt x="4103683" y="4855538"/>
                  <a:pt x="4148748" y="4891762"/>
                  <a:pt x="4006639" y="4933815"/>
                </a:cubicBezTo>
                <a:cubicBezTo>
                  <a:pt x="3736045" y="4990755"/>
                  <a:pt x="3474704" y="5040115"/>
                  <a:pt x="3298210" y="5070790"/>
                </a:cubicBezTo>
                <a:cubicBezTo>
                  <a:pt x="3121717" y="5101466"/>
                  <a:pt x="3041810" y="5115566"/>
                  <a:pt x="2947678" y="5117869"/>
                </a:cubicBezTo>
                <a:cubicBezTo>
                  <a:pt x="2853544" y="5120174"/>
                  <a:pt x="2858560" y="5135060"/>
                  <a:pt x="2822169" y="5129396"/>
                </a:cubicBezTo>
                <a:lnTo>
                  <a:pt x="2538773" y="5313397"/>
                </a:lnTo>
                <a:cubicBezTo>
                  <a:pt x="2405817" y="5334661"/>
                  <a:pt x="2144167" y="5431620"/>
                  <a:pt x="2014500" y="5519744"/>
                </a:cubicBezTo>
                <a:cubicBezTo>
                  <a:pt x="1982084" y="5541774"/>
                  <a:pt x="1956346" y="5565847"/>
                  <a:pt x="1934391" y="5591335"/>
                </a:cubicBezTo>
                <a:lnTo>
                  <a:pt x="1892550" y="5649708"/>
                </a:lnTo>
                <a:lnTo>
                  <a:pt x="1854769" y="5647691"/>
                </a:lnTo>
                <a:cubicBezTo>
                  <a:pt x="1838936" y="5647705"/>
                  <a:pt x="1823701" y="5648312"/>
                  <a:pt x="1809461" y="5648628"/>
                </a:cubicBezTo>
                <a:cubicBezTo>
                  <a:pt x="1834147" y="5698228"/>
                  <a:pt x="1737274" y="5633540"/>
                  <a:pt x="1745150" y="5693879"/>
                </a:cubicBezTo>
                <a:cubicBezTo>
                  <a:pt x="1734532" y="5692199"/>
                  <a:pt x="1724002" y="5688669"/>
                  <a:pt x="1713375" y="5684672"/>
                </a:cubicBezTo>
                <a:lnTo>
                  <a:pt x="1707808" y="5682611"/>
                </a:lnTo>
                <a:lnTo>
                  <a:pt x="1679313" y="5672360"/>
                </a:lnTo>
                <a:lnTo>
                  <a:pt x="1646933" y="5666227"/>
                </a:lnTo>
                <a:cubicBezTo>
                  <a:pt x="1635170" y="5665926"/>
                  <a:pt x="1622939" y="5667937"/>
                  <a:pt x="1610055" y="5673643"/>
                </a:cubicBezTo>
                <a:cubicBezTo>
                  <a:pt x="1571890" y="5714775"/>
                  <a:pt x="1484024" y="5669440"/>
                  <a:pt x="1437641" y="5723266"/>
                </a:cubicBezTo>
                <a:cubicBezTo>
                  <a:pt x="1418992" y="5738521"/>
                  <a:pt x="1351540" y="5757985"/>
                  <a:pt x="1332869" y="5744752"/>
                </a:cubicBezTo>
                <a:cubicBezTo>
                  <a:pt x="1317589" y="5745326"/>
                  <a:pt x="1303391" y="5756388"/>
                  <a:pt x="1290525" y="5740036"/>
                </a:cubicBezTo>
                <a:cubicBezTo>
                  <a:pt x="1272146" y="5721242"/>
                  <a:pt x="1235243" y="5770261"/>
                  <a:pt x="1233107" y="5742106"/>
                </a:cubicBezTo>
                <a:lnTo>
                  <a:pt x="1214532" y="5753325"/>
                </a:lnTo>
                <a:lnTo>
                  <a:pt x="1199955" y="5744831"/>
                </a:lnTo>
                <a:cubicBezTo>
                  <a:pt x="1185016" y="5735734"/>
                  <a:pt x="1173414" y="5729861"/>
                  <a:pt x="1162337" y="5738048"/>
                </a:cubicBezTo>
                <a:cubicBezTo>
                  <a:pt x="1137920" y="5728689"/>
                  <a:pt x="1076212" y="5699490"/>
                  <a:pt x="1053457" y="5688676"/>
                </a:cubicBezTo>
                <a:cubicBezTo>
                  <a:pt x="1049315" y="5673592"/>
                  <a:pt x="1036434" y="5677184"/>
                  <a:pt x="1025798" y="5673166"/>
                </a:cubicBezTo>
                <a:cubicBezTo>
                  <a:pt x="1016787" y="5658576"/>
                  <a:pt x="965030" y="5652626"/>
                  <a:pt x="947900" y="5657848"/>
                </a:cubicBezTo>
                <a:cubicBezTo>
                  <a:pt x="900757" y="5681878"/>
                  <a:pt x="853518" y="5624981"/>
                  <a:pt x="815627" y="5642557"/>
                </a:cubicBezTo>
                <a:cubicBezTo>
                  <a:pt x="805172" y="5642805"/>
                  <a:pt x="796221" y="5640669"/>
                  <a:pt x="788251" y="5637065"/>
                </a:cubicBezTo>
                <a:lnTo>
                  <a:pt x="767822" y="5623450"/>
                </a:lnTo>
                <a:lnTo>
                  <a:pt x="765791" y="5612539"/>
                </a:lnTo>
                <a:lnTo>
                  <a:pt x="751230" y="5608092"/>
                </a:lnTo>
                <a:lnTo>
                  <a:pt x="748008" y="5605052"/>
                </a:lnTo>
                <a:cubicBezTo>
                  <a:pt x="741868" y="5599203"/>
                  <a:pt x="735661" y="5593704"/>
                  <a:pt x="728871" y="5589469"/>
                </a:cubicBezTo>
                <a:cubicBezTo>
                  <a:pt x="717035" y="5633700"/>
                  <a:pt x="669153" y="5560747"/>
                  <a:pt x="671898" y="5602363"/>
                </a:cubicBezTo>
                <a:cubicBezTo>
                  <a:pt x="632522" y="5586794"/>
                  <a:pt x="645467" y="5630489"/>
                  <a:pt x="615065" y="5580257"/>
                </a:cubicBezTo>
                <a:cubicBezTo>
                  <a:pt x="562379" y="5565593"/>
                  <a:pt x="441250" y="5523701"/>
                  <a:pt x="355785" y="5514383"/>
                </a:cubicBezTo>
                <a:cubicBezTo>
                  <a:pt x="309622" y="5509152"/>
                  <a:pt x="172894" y="5529342"/>
                  <a:pt x="102269" y="5524347"/>
                </a:cubicBezTo>
                <a:cubicBezTo>
                  <a:pt x="72050" y="5515878"/>
                  <a:pt x="41939" y="5516649"/>
                  <a:pt x="13160" y="5514159"/>
                </a:cubicBezTo>
                <a:lnTo>
                  <a:pt x="0" y="551173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1" name="Freeform: Shape 1040">
            <a:extLst>
              <a:ext uri="{FF2B5EF4-FFF2-40B4-BE49-F238E27FC236}">
                <a16:creationId xmlns:a16="http://schemas.microsoft.com/office/drawing/2014/main" id="{CF93DC6C-1BFD-4414-BF23-471C8831C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998" y="3440576"/>
            <a:ext cx="3086100" cy="2675059"/>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3" name="Rectangle 6">
            <a:extLst>
              <a:ext uri="{FF2B5EF4-FFF2-40B4-BE49-F238E27FC236}">
                <a16:creationId xmlns:a16="http://schemas.microsoft.com/office/drawing/2014/main" id="{001928A5-13A8-4372-8A77-BCAAE555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5641" y="5840345"/>
            <a:ext cx="1280813"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90E842-F4B3-2A58-1EC2-4602121CCEF7}"/>
              </a:ext>
            </a:extLst>
          </p:cNvPr>
          <p:cNvSpPr>
            <a:spLocks noGrp="1"/>
          </p:cNvSpPr>
          <p:nvPr>
            <p:ph idx="1"/>
          </p:nvPr>
        </p:nvSpPr>
        <p:spPr>
          <a:xfrm>
            <a:off x="4939811" y="723153"/>
            <a:ext cx="3416836" cy="5392482"/>
          </a:xfrm>
        </p:spPr>
        <p:txBody>
          <a:bodyPr anchor="ctr">
            <a:normAutofit lnSpcReduction="10000"/>
          </a:bodyPr>
          <a:lstStyle/>
          <a:p>
            <a:pPr marL="0" indent="0">
              <a:buNone/>
            </a:pPr>
            <a:r>
              <a:rPr lang="en-US" sz="2000" b="1" dirty="0"/>
              <a:t>Patient Position</a:t>
            </a:r>
          </a:p>
          <a:p>
            <a:r>
              <a:rPr lang="en-US" sz="2000" dirty="0"/>
              <a:t>Supine (lying on back) </a:t>
            </a:r>
          </a:p>
          <a:p>
            <a:r>
              <a:rPr lang="en-US" sz="2000" dirty="0"/>
              <a:t>No pillow (cervical spine neutral)</a:t>
            </a:r>
          </a:p>
          <a:p>
            <a:pPr marL="0" indent="0">
              <a:buNone/>
            </a:pPr>
            <a:r>
              <a:rPr lang="en-CA" sz="2000" b="1" dirty="0"/>
              <a:t>Steps </a:t>
            </a:r>
          </a:p>
          <a:p>
            <a:r>
              <a:rPr lang="en-CA" sz="2000" b="1" dirty="0"/>
              <a:t>Scapular depression</a:t>
            </a:r>
            <a:r>
              <a:rPr lang="en-CA" sz="2000" dirty="0"/>
              <a:t> (stabilize shoulder) </a:t>
            </a:r>
          </a:p>
          <a:p>
            <a:r>
              <a:rPr lang="en-CA" sz="2000" b="1" dirty="0"/>
              <a:t>Shoulder abduction</a:t>
            </a:r>
            <a:r>
              <a:rPr lang="en-CA" sz="2000" dirty="0"/>
              <a:t> (~90–110°) </a:t>
            </a:r>
          </a:p>
          <a:p>
            <a:r>
              <a:rPr lang="en-CA" sz="2000" b="1" dirty="0"/>
              <a:t>Forearm supination</a:t>
            </a:r>
            <a:r>
              <a:rPr lang="en-CA" sz="2000" dirty="0"/>
              <a:t> </a:t>
            </a:r>
          </a:p>
          <a:p>
            <a:r>
              <a:rPr lang="en-CA" sz="2000" b="1" dirty="0"/>
              <a:t>Wrist &amp; finger extension</a:t>
            </a:r>
            <a:r>
              <a:rPr lang="en-CA" sz="2000" dirty="0"/>
              <a:t> </a:t>
            </a:r>
          </a:p>
          <a:p>
            <a:r>
              <a:rPr lang="en-CA" sz="2000" b="1" dirty="0"/>
              <a:t>Shoulder external rotation</a:t>
            </a:r>
            <a:r>
              <a:rPr lang="en-CA" sz="2000" dirty="0"/>
              <a:t> </a:t>
            </a:r>
          </a:p>
          <a:p>
            <a:r>
              <a:rPr lang="en-CA" sz="2000" b="1" dirty="0"/>
              <a:t>Elbow extension</a:t>
            </a:r>
            <a:r>
              <a:rPr lang="en-CA" sz="2000" dirty="0"/>
              <a:t> </a:t>
            </a:r>
          </a:p>
          <a:p>
            <a:r>
              <a:rPr lang="en-CA" sz="2000" b="1" dirty="0"/>
              <a:t>Cervical side flexion</a:t>
            </a:r>
            <a:r>
              <a:rPr lang="en-CA" sz="2000" dirty="0"/>
              <a:t> (away/toward for sensitization) </a:t>
            </a:r>
          </a:p>
          <a:p>
            <a:pPr marL="0" indent="0">
              <a:buNone/>
            </a:pPr>
            <a:endParaRPr lang="en-US" sz="1700" dirty="0"/>
          </a:p>
          <a:p>
            <a:endParaRPr lang="en-CA" sz="1700" dirty="0"/>
          </a:p>
        </p:txBody>
      </p:sp>
      <p:pic>
        <p:nvPicPr>
          <p:cNvPr id="1034" name="Picture 10" descr="Upper Limb Tension Test 1 | ULNTA ...">
            <a:extLst>
              <a:ext uri="{FF2B5EF4-FFF2-40B4-BE49-F238E27FC236}">
                <a16:creationId xmlns:a16="http://schemas.microsoft.com/office/drawing/2014/main" id="{B9470428-5102-E809-40EF-30205C6C7D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896" y="1632857"/>
            <a:ext cx="2847975" cy="383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984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1D2C9-E652-FDC4-185E-F724C70C388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4BB3607D-F5F6-412F-5F0E-8BF1D29912D3}"/>
              </a:ext>
            </a:extLst>
          </p:cNvPr>
          <p:cNvSpPr>
            <a:spLocks noGrp="1"/>
          </p:cNvSpPr>
          <p:nvPr>
            <p:ph idx="1"/>
          </p:nvPr>
        </p:nvSpPr>
        <p:spPr/>
        <p:txBody>
          <a:bodyPr/>
          <a:lstStyle/>
          <a:p>
            <a:r>
              <a:rPr lang="en-US" b="1" dirty="0"/>
              <a:t>Positive Test</a:t>
            </a:r>
          </a:p>
          <a:p>
            <a:r>
              <a:rPr lang="en-US" dirty="0"/>
              <a:t>Reproduction of symptoms: </a:t>
            </a:r>
          </a:p>
          <a:p>
            <a:pPr lvl="1"/>
            <a:r>
              <a:rPr lang="en-US" dirty="0"/>
              <a:t>Pain </a:t>
            </a:r>
          </a:p>
          <a:p>
            <a:pPr lvl="1"/>
            <a:r>
              <a:rPr lang="en-US" dirty="0"/>
              <a:t>Tingling </a:t>
            </a:r>
          </a:p>
          <a:p>
            <a:pPr lvl="1"/>
            <a:r>
              <a:rPr lang="en-US" dirty="0"/>
              <a:t>Numbness along median nerve distribution </a:t>
            </a:r>
          </a:p>
          <a:p>
            <a:r>
              <a:rPr lang="en-US" dirty="0"/>
              <a:t>Symptoms change with </a:t>
            </a:r>
            <a:r>
              <a:rPr lang="en-US" b="1" dirty="0"/>
              <a:t>neck side bending</a:t>
            </a:r>
            <a:r>
              <a:rPr lang="en-US" dirty="0"/>
              <a:t> </a:t>
            </a:r>
          </a:p>
          <a:p>
            <a:pPr lvl="1"/>
            <a:r>
              <a:rPr lang="en-US" dirty="0"/>
              <a:t>↑ symptoms → neural involvement likely</a:t>
            </a:r>
          </a:p>
          <a:p>
            <a:endParaRPr lang="en-CA" dirty="0"/>
          </a:p>
        </p:txBody>
      </p:sp>
    </p:spTree>
    <p:extLst>
      <p:ext uri="{BB962C8B-B14F-4D97-AF65-F5344CB8AC3E}">
        <p14:creationId xmlns:p14="http://schemas.microsoft.com/office/powerpoint/2010/main" val="2044632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7D55FE-36BC-3B69-1D70-0CA1DCD2FF48}"/>
              </a:ext>
            </a:extLst>
          </p:cNvPr>
          <p:cNvSpPr>
            <a:spLocks noGrp="1"/>
          </p:cNvSpPr>
          <p:nvPr>
            <p:ph type="title"/>
          </p:nvPr>
        </p:nvSpPr>
        <p:spPr>
          <a:xfrm>
            <a:off x="429369" y="238539"/>
            <a:ext cx="8263890" cy="1434415"/>
          </a:xfrm>
        </p:spPr>
        <p:txBody>
          <a:bodyPr anchor="b">
            <a:normAutofit/>
          </a:bodyPr>
          <a:lstStyle/>
          <a:p>
            <a:r>
              <a:rPr lang="en-CA" sz="4700"/>
              <a:t>ULTT 2</a:t>
            </a:r>
          </a:p>
        </p:txBody>
      </p:sp>
      <p:sp>
        <p:nvSpPr>
          <p:cNvPr id="205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0661F2-BA6E-8168-3D9A-DB8247CF5FDD}"/>
              </a:ext>
            </a:extLst>
          </p:cNvPr>
          <p:cNvSpPr>
            <a:spLocks noGrp="1"/>
          </p:cNvSpPr>
          <p:nvPr>
            <p:ph idx="1"/>
          </p:nvPr>
        </p:nvSpPr>
        <p:spPr>
          <a:xfrm>
            <a:off x="429369" y="2071316"/>
            <a:ext cx="5035164" cy="4119172"/>
          </a:xfrm>
        </p:spPr>
        <p:txBody>
          <a:bodyPr anchor="t">
            <a:normAutofit/>
          </a:bodyPr>
          <a:lstStyle/>
          <a:p>
            <a:pPr>
              <a:lnSpc>
                <a:spcPct val="90000"/>
              </a:lnSpc>
            </a:pPr>
            <a:r>
              <a:rPr lang="en-US" sz="1600" b="1"/>
              <a:t>Purpose: </a:t>
            </a:r>
            <a:r>
              <a:rPr lang="en-US" sz="1600"/>
              <a:t>To assess the </a:t>
            </a:r>
            <a:r>
              <a:rPr lang="en-US" sz="1600" b="1"/>
              <a:t>median nerve, Axillary nerve, </a:t>
            </a:r>
            <a:r>
              <a:rPr lang="en-US" sz="1600"/>
              <a:t>Musculocutaneous nerve as the source of the client's painful shoulder or arm 	</a:t>
            </a:r>
          </a:p>
          <a:p>
            <a:pPr marL="0" indent="0">
              <a:lnSpc>
                <a:spcPct val="90000"/>
              </a:lnSpc>
              <a:buNone/>
            </a:pPr>
            <a:r>
              <a:rPr lang="en-CA" sz="1600" b="1"/>
              <a:t>Performing the Test: </a:t>
            </a:r>
          </a:p>
          <a:p>
            <a:pPr>
              <a:lnSpc>
                <a:spcPct val="90000"/>
              </a:lnSpc>
            </a:pPr>
            <a:endParaRPr lang="en-US" sz="1600"/>
          </a:p>
          <a:p>
            <a:pPr>
              <a:lnSpc>
                <a:spcPct val="90000"/>
              </a:lnSpc>
            </a:pPr>
            <a:r>
              <a:rPr lang="en-US" sz="1600"/>
              <a:t>Test Position: The client is in a supine position 	</a:t>
            </a:r>
            <a:endParaRPr lang="en-CA" sz="1600"/>
          </a:p>
          <a:p>
            <a:pPr>
              <a:lnSpc>
                <a:spcPct val="90000"/>
              </a:lnSpc>
            </a:pPr>
            <a:r>
              <a:rPr lang="en-US" sz="1600"/>
              <a:t>- Depress the client's shoulder and abduct the humerus to 10 degrees. - Slowly extend the wrist and fingers. </a:t>
            </a:r>
          </a:p>
          <a:p>
            <a:pPr>
              <a:lnSpc>
                <a:spcPct val="90000"/>
              </a:lnSpc>
            </a:pPr>
            <a:r>
              <a:rPr lang="en-US" sz="1600"/>
              <a:t>- Fully supinate the forearm and extend the elbow. Tissue tightness in the shoulder or elbow, or tingling in the fingers is a normal response. </a:t>
            </a:r>
          </a:p>
          <a:p>
            <a:pPr>
              <a:lnSpc>
                <a:spcPct val="90000"/>
              </a:lnSpc>
            </a:pPr>
            <a:r>
              <a:rPr lang="en-CA" sz="1600"/>
              <a:t>Result: </a:t>
            </a:r>
          </a:p>
          <a:p>
            <a:pPr>
              <a:lnSpc>
                <a:spcPct val="90000"/>
              </a:lnSpc>
            </a:pPr>
            <a:r>
              <a:rPr lang="en-US" sz="1600"/>
              <a:t>- A positive test is reproduction of the client's symptoms. 	</a:t>
            </a:r>
          </a:p>
          <a:p>
            <a:pPr>
              <a:lnSpc>
                <a:spcPct val="90000"/>
              </a:lnSpc>
            </a:pPr>
            <a:endParaRPr lang="en-CA" sz="1600"/>
          </a:p>
        </p:txBody>
      </p:sp>
      <p:pic>
        <p:nvPicPr>
          <p:cNvPr id="2050" name="Picture 2" descr="✔️✔️✔️The Upper Limb Tension Tests ...">
            <a:extLst>
              <a:ext uri="{FF2B5EF4-FFF2-40B4-BE49-F238E27FC236}">
                <a16:creationId xmlns:a16="http://schemas.microsoft.com/office/drawing/2014/main" id="{FDBC4C73-29A4-9572-367F-E22E35C28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242" r="15605" b="2"/>
          <a:stretch>
            <a:fillRect/>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0851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Rectangle 3083">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92BF0EA-467A-1CFA-84E3-961B1FFA2AFE}"/>
              </a:ext>
            </a:extLst>
          </p:cNvPr>
          <p:cNvSpPr>
            <a:spLocks noGrp="1"/>
          </p:cNvSpPr>
          <p:nvPr>
            <p:ph type="title"/>
          </p:nvPr>
        </p:nvSpPr>
        <p:spPr>
          <a:xfrm>
            <a:off x="4197375" y="489508"/>
            <a:ext cx="4316172" cy="849435"/>
          </a:xfrm>
        </p:spPr>
        <p:txBody>
          <a:bodyPr anchor="b">
            <a:normAutofit/>
          </a:bodyPr>
          <a:lstStyle/>
          <a:p>
            <a:r>
              <a:rPr lang="en-CA" sz="3500" dirty="0"/>
              <a:t>ULTT 3</a:t>
            </a:r>
          </a:p>
        </p:txBody>
      </p:sp>
      <p:pic>
        <p:nvPicPr>
          <p:cNvPr id="3074" name="Picture 2" descr="✔️✔️✔️The Upper Limb Tension Tests (ULTTs) are also known as Brachial  Plexus Tension or Elvey Test.These tests are designed to put stress on  neurological structures of upper limb. These tests were first">
            <a:extLst>
              <a:ext uri="{FF2B5EF4-FFF2-40B4-BE49-F238E27FC236}">
                <a16:creationId xmlns:a16="http://schemas.microsoft.com/office/drawing/2014/main" id="{93C594D8-AE21-C57B-2B7E-693A9F2D2A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1097" y="1759590"/>
            <a:ext cx="2907124" cy="290712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4D8FEBC-2807-2D6E-49F6-35B1D6A957CF}"/>
              </a:ext>
            </a:extLst>
          </p:cNvPr>
          <p:cNvSpPr>
            <a:spLocks noGrp="1"/>
          </p:cNvSpPr>
          <p:nvPr>
            <p:ph idx="1"/>
          </p:nvPr>
        </p:nvSpPr>
        <p:spPr>
          <a:xfrm>
            <a:off x="4197376" y="1436914"/>
            <a:ext cx="4316172" cy="4166444"/>
          </a:xfrm>
        </p:spPr>
        <p:txBody>
          <a:bodyPr anchor="t">
            <a:normAutofit/>
          </a:bodyPr>
          <a:lstStyle/>
          <a:p>
            <a:pPr marL="0" indent="0">
              <a:buNone/>
            </a:pPr>
            <a:r>
              <a:rPr lang="en-CA" sz="2000" b="1" dirty="0"/>
              <a:t>Test Sequence:</a:t>
            </a:r>
            <a:r>
              <a:rPr lang="en-CA" sz="2000" dirty="0"/>
              <a:t> </a:t>
            </a:r>
            <a:endParaRPr lang="en-CA" sz="2000" b="1" dirty="0"/>
          </a:p>
          <a:p>
            <a:r>
              <a:rPr lang="en-CA" sz="2000" dirty="0"/>
              <a:t>Scapular depression </a:t>
            </a:r>
          </a:p>
          <a:p>
            <a:r>
              <a:rPr lang="en-CA" sz="2000" dirty="0"/>
              <a:t>Shoulder abduction (10–30°) </a:t>
            </a:r>
          </a:p>
          <a:p>
            <a:r>
              <a:rPr lang="en-CA" sz="2000" dirty="0"/>
              <a:t>Elbow extension </a:t>
            </a:r>
          </a:p>
          <a:p>
            <a:r>
              <a:rPr lang="en-CA" sz="2000" dirty="0"/>
              <a:t>Medial (internal) rotation of shoulder </a:t>
            </a:r>
          </a:p>
          <a:p>
            <a:r>
              <a:rPr lang="en-CA" sz="2000" dirty="0"/>
              <a:t>Forearm pronation </a:t>
            </a:r>
          </a:p>
          <a:p>
            <a:r>
              <a:rPr lang="en-CA" sz="2000" dirty="0"/>
              <a:t>Wrist flexion + ulnar deviation </a:t>
            </a:r>
          </a:p>
          <a:p>
            <a:r>
              <a:rPr lang="en-CA" sz="2000" dirty="0"/>
              <a:t>Finger flexion</a:t>
            </a:r>
          </a:p>
          <a:p>
            <a:endParaRPr lang="en-CA" sz="1700" dirty="0"/>
          </a:p>
        </p:txBody>
      </p:sp>
      <p:sp>
        <p:nvSpPr>
          <p:cNvPr id="3085" name="Rectangle 3084">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65616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87A-2F8C-FBB6-CBB1-7FD8537F16C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84AE15BB-3EE3-6FDC-415A-030ED0E283C2}"/>
              </a:ext>
            </a:extLst>
          </p:cNvPr>
          <p:cNvSpPr>
            <a:spLocks noGrp="1"/>
          </p:cNvSpPr>
          <p:nvPr>
            <p:ph idx="1"/>
          </p:nvPr>
        </p:nvSpPr>
        <p:spPr/>
        <p:txBody>
          <a:bodyPr>
            <a:normAutofit/>
          </a:bodyPr>
          <a:lstStyle/>
          <a:p>
            <a:r>
              <a:rPr lang="en-US" sz="2200" dirty="0"/>
              <a:t>Add </a:t>
            </a:r>
            <a:r>
              <a:rPr lang="en-US" sz="2200" b="1" dirty="0"/>
              <a:t>contralateral cervical side bending</a:t>
            </a:r>
          </a:p>
          <a:p>
            <a:r>
              <a:rPr lang="en-CA" sz="2200" dirty="0"/>
              <a:t>↑ symptoms → neural involvement</a:t>
            </a:r>
          </a:p>
          <a:p>
            <a:r>
              <a:rPr lang="en-CA" sz="2200" dirty="0"/>
              <a:t>Ipsilateral side bending → ↓ symptoms</a:t>
            </a:r>
          </a:p>
          <a:p>
            <a:r>
              <a:rPr lang="en-US" sz="2200" b="1" dirty="0"/>
              <a:t>Positive Test</a:t>
            </a:r>
          </a:p>
          <a:p>
            <a:r>
              <a:rPr lang="en-US" sz="2200" dirty="0"/>
              <a:t>Reproduction of: </a:t>
            </a:r>
          </a:p>
          <a:p>
            <a:pPr lvl="1"/>
            <a:r>
              <a:rPr lang="en-US" sz="2200" dirty="0"/>
              <a:t>Pain/tingling along: </a:t>
            </a:r>
          </a:p>
          <a:p>
            <a:pPr lvl="2"/>
            <a:r>
              <a:rPr lang="en-US" sz="2200" dirty="0"/>
              <a:t>Lateral arm </a:t>
            </a:r>
          </a:p>
          <a:p>
            <a:pPr lvl="2"/>
            <a:r>
              <a:rPr lang="en-US" sz="2200" dirty="0"/>
              <a:t>Posterior forearm </a:t>
            </a:r>
          </a:p>
          <a:p>
            <a:pPr lvl="2"/>
            <a:r>
              <a:rPr lang="en-US" sz="2200" dirty="0"/>
              <a:t>Dorsum of hand </a:t>
            </a:r>
          </a:p>
          <a:p>
            <a:r>
              <a:rPr lang="en-US" sz="2200" dirty="0"/>
              <a:t>Difference compared to opposite side</a:t>
            </a:r>
          </a:p>
          <a:p>
            <a:pPr marL="0" indent="0">
              <a:buNone/>
            </a:pPr>
            <a:endParaRPr lang="en-CA" dirty="0"/>
          </a:p>
        </p:txBody>
      </p:sp>
    </p:spTree>
    <p:extLst>
      <p:ext uri="{BB962C8B-B14F-4D97-AF65-F5344CB8AC3E}">
        <p14:creationId xmlns:p14="http://schemas.microsoft.com/office/powerpoint/2010/main" val="7405779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D490-4C64-8F93-3430-9D1277011B7E}"/>
              </a:ext>
            </a:extLst>
          </p:cNvPr>
          <p:cNvSpPr>
            <a:spLocks noGrp="1"/>
          </p:cNvSpPr>
          <p:nvPr>
            <p:ph type="title"/>
          </p:nvPr>
        </p:nvSpPr>
        <p:spPr/>
        <p:txBody>
          <a:bodyPr/>
          <a:lstStyle/>
          <a:p>
            <a:r>
              <a:rPr lang="en-CA" dirty="0"/>
              <a:t>ULTT 4</a:t>
            </a:r>
          </a:p>
        </p:txBody>
      </p:sp>
      <p:sp>
        <p:nvSpPr>
          <p:cNvPr id="3" name="Content Placeholder 2">
            <a:extLst>
              <a:ext uri="{FF2B5EF4-FFF2-40B4-BE49-F238E27FC236}">
                <a16:creationId xmlns:a16="http://schemas.microsoft.com/office/drawing/2014/main" id="{2730488B-7E59-2AAD-E742-09C052D4ED89}"/>
              </a:ext>
            </a:extLst>
          </p:cNvPr>
          <p:cNvSpPr>
            <a:spLocks noGrp="1"/>
          </p:cNvSpPr>
          <p:nvPr>
            <p:ph idx="1"/>
          </p:nvPr>
        </p:nvSpPr>
        <p:spPr/>
        <p:txBody>
          <a:bodyPr>
            <a:normAutofit lnSpcReduction="10000"/>
          </a:bodyPr>
          <a:lstStyle/>
          <a:p>
            <a:r>
              <a:rPr lang="en-US" dirty="0"/>
              <a:t>The </a:t>
            </a:r>
            <a:r>
              <a:rPr lang="en-US" b="1" dirty="0"/>
              <a:t>ULTT (Upper Limb Tension Test) for the ulnar nerve</a:t>
            </a:r>
            <a:r>
              <a:rPr lang="en-US" dirty="0"/>
              <a:t>—often called </a:t>
            </a:r>
            <a:r>
              <a:rPr lang="en-US" b="1" dirty="0"/>
              <a:t>ULTT 4</a:t>
            </a:r>
            <a:r>
              <a:rPr lang="en-US" dirty="0"/>
              <a:t> or the </a:t>
            </a:r>
            <a:r>
              <a:rPr lang="en-US" b="1" dirty="0"/>
              <a:t>ulnar nerve bias test</a:t>
            </a:r>
          </a:p>
          <a:p>
            <a:r>
              <a:rPr lang="en-CA" b="1" dirty="0"/>
              <a:t>Purpose</a:t>
            </a:r>
          </a:p>
          <a:p>
            <a:r>
              <a:rPr lang="en-CA" dirty="0"/>
              <a:t>To evaluate </a:t>
            </a:r>
            <a:r>
              <a:rPr lang="en-CA" b="1" dirty="0"/>
              <a:t>neural tension </a:t>
            </a:r>
            <a:r>
              <a:rPr lang="en-CA" dirty="0"/>
              <a:t>of the </a:t>
            </a:r>
            <a:r>
              <a:rPr lang="en-CA" b="1" dirty="0"/>
              <a:t>ulnar nerve</a:t>
            </a:r>
            <a:r>
              <a:rPr lang="en-CA" dirty="0"/>
              <a:t> </a:t>
            </a:r>
          </a:p>
          <a:p>
            <a:r>
              <a:rPr lang="en-CA" dirty="0"/>
              <a:t>Helps in conditions like: </a:t>
            </a:r>
          </a:p>
          <a:p>
            <a:pPr lvl="1"/>
            <a:r>
              <a:rPr lang="en-CA" dirty="0"/>
              <a:t>Cubital tunnel syndrome </a:t>
            </a:r>
          </a:p>
          <a:p>
            <a:pPr lvl="1"/>
            <a:r>
              <a:rPr lang="en-CA" dirty="0"/>
              <a:t>Ulnar nerve entrapment </a:t>
            </a:r>
          </a:p>
          <a:p>
            <a:pPr lvl="1"/>
            <a:r>
              <a:rPr lang="en-CA" dirty="0"/>
              <a:t>Cervical radiculopathy (C8–T1)</a:t>
            </a:r>
          </a:p>
          <a:p>
            <a:endParaRPr lang="en-CA" dirty="0"/>
          </a:p>
        </p:txBody>
      </p:sp>
    </p:spTree>
    <p:extLst>
      <p:ext uri="{BB962C8B-B14F-4D97-AF65-F5344CB8AC3E}">
        <p14:creationId xmlns:p14="http://schemas.microsoft.com/office/powerpoint/2010/main" val="22172777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58845-0031-EB1D-630D-1382639A5A3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92822260-22F1-5F1F-DE0D-437F8C3921A0}"/>
              </a:ext>
            </a:extLst>
          </p:cNvPr>
          <p:cNvSpPr>
            <a:spLocks noGrp="1"/>
          </p:cNvSpPr>
          <p:nvPr>
            <p:ph idx="1"/>
          </p:nvPr>
        </p:nvSpPr>
        <p:spPr/>
        <p:txBody>
          <a:bodyPr/>
          <a:lstStyle/>
          <a:p>
            <a:r>
              <a:rPr lang="en-US" b="1" dirty="0"/>
              <a:t>Patient Position</a:t>
            </a:r>
          </a:p>
          <a:p>
            <a:r>
              <a:rPr lang="en-US" dirty="0"/>
              <a:t>Supine (lying on back) </a:t>
            </a:r>
          </a:p>
          <a:p>
            <a:r>
              <a:rPr lang="en-US" dirty="0"/>
              <a:t>No pillow or minimal support under head </a:t>
            </a:r>
          </a:p>
          <a:p>
            <a:r>
              <a:rPr lang="en-US" dirty="0"/>
              <a:t>Arms relaxed initially</a:t>
            </a:r>
          </a:p>
          <a:p>
            <a:pPr marL="0" indent="0">
              <a:buNone/>
            </a:pPr>
            <a:endParaRPr lang="en-CA" dirty="0"/>
          </a:p>
        </p:txBody>
      </p:sp>
    </p:spTree>
    <p:extLst>
      <p:ext uri="{BB962C8B-B14F-4D97-AF65-F5344CB8AC3E}">
        <p14:creationId xmlns:p14="http://schemas.microsoft.com/office/powerpoint/2010/main" val="1117347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CDCD7-0781-3926-184B-7720F7791427}"/>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C8CAB029-34E6-FAFA-E6F0-9B0C045997E8}"/>
              </a:ext>
            </a:extLst>
          </p:cNvPr>
          <p:cNvSpPr>
            <a:spLocks noGrp="1"/>
          </p:cNvSpPr>
          <p:nvPr>
            <p:ph idx="1"/>
          </p:nvPr>
        </p:nvSpPr>
        <p:spPr/>
        <p:txBody>
          <a:bodyPr>
            <a:normAutofit fontScale="55000" lnSpcReduction="20000"/>
          </a:bodyPr>
          <a:lstStyle/>
          <a:p>
            <a:r>
              <a:rPr lang="en-US" b="1" dirty="0"/>
              <a:t>Test Procedure (Step-by-Step)</a:t>
            </a:r>
          </a:p>
          <a:p>
            <a:r>
              <a:rPr lang="en-US" b="1" dirty="0"/>
              <a:t>Scapular Depression</a:t>
            </a:r>
            <a:r>
              <a:rPr lang="en-US" dirty="0"/>
              <a:t> </a:t>
            </a:r>
          </a:p>
          <a:p>
            <a:pPr lvl="1"/>
            <a:r>
              <a:rPr lang="en-US" dirty="0"/>
              <a:t>Stabilize and depress the shoulder </a:t>
            </a:r>
          </a:p>
          <a:p>
            <a:r>
              <a:rPr lang="en-US" b="1" dirty="0"/>
              <a:t>Shoulder Abduction</a:t>
            </a:r>
            <a:r>
              <a:rPr lang="en-US" dirty="0"/>
              <a:t> </a:t>
            </a:r>
          </a:p>
          <a:p>
            <a:pPr lvl="1"/>
            <a:r>
              <a:rPr lang="en-US" dirty="0"/>
              <a:t>Abduct shoulder to ~90–110° </a:t>
            </a:r>
          </a:p>
          <a:p>
            <a:r>
              <a:rPr lang="en-US" b="1" dirty="0"/>
              <a:t>Shoulder External Rotation</a:t>
            </a:r>
            <a:r>
              <a:rPr lang="en-US" dirty="0"/>
              <a:t> </a:t>
            </a:r>
          </a:p>
          <a:p>
            <a:pPr lvl="1"/>
            <a:r>
              <a:rPr lang="en-US" dirty="0"/>
              <a:t>Fully externally rotate the shoulder </a:t>
            </a:r>
          </a:p>
          <a:p>
            <a:r>
              <a:rPr lang="en-US" b="1" dirty="0"/>
              <a:t>Forearm Pronation</a:t>
            </a:r>
            <a:r>
              <a:rPr lang="en-US" dirty="0"/>
              <a:t> </a:t>
            </a:r>
          </a:p>
          <a:p>
            <a:pPr lvl="1"/>
            <a:r>
              <a:rPr lang="en-US" dirty="0"/>
              <a:t>Pronate the forearm </a:t>
            </a:r>
          </a:p>
          <a:p>
            <a:r>
              <a:rPr lang="en-US" b="1" dirty="0"/>
              <a:t>Wrist &amp; Finger Extension</a:t>
            </a:r>
            <a:r>
              <a:rPr lang="en-US" dirty="0"/>
              <a:t> </a:t>
            </a:r>
          </a:p>
          <a:p>
            <a:pPr lvl="1"/>
            <a:r>
              <a:rPr lang="en-US" dirty="0"/>
              <a:t>Extend wrist and fingers </a:t>
            </a:r>
          </a:p>
          <a:p>
            <a:r>
              <a:rPr lang="en-US" b="1" dirty="0"/>
              <a:t>Elbow Flexion</a:t>
            </a:r>
            <a:r>
              <a:rPr lang="en-US" dirty="0"/>
              <a:t> </a:t>
            </a:r>
          </a:p>
          <a:p>
            <a:pPr lvl="1"/>
            <a:r>
              <a:rPr lang="en-US" dirty="0"/>
              <a:t>Flex the elbow fully </a:t>
            </a:r>
          </a:p>
          <a:p>
            <a:r>
              <a:rPr lang="en-US" b="1" dirty="0"/>
              <a:t>Final Sensitizer</a:t>
            </a:r>
            <a:r>
              <a:rPr lang="en-US" dirty="0"/>
              <a:t> </a:t>
            </a:r>
          </a:p>
          <a:p>
            <a:pPr lvl="1"/>
            <a:r>
              <a:rPr lang="en-US" dirty="0"/>
              <a:t>Add </a:t>
            </a:r>
            <a:r>
              <a:rPr lang="en-US" b="1" dirty="0"/>
              <a:t>contralateral cervical side flexion</a:t>
            </a:r>
            <a:r>
              <a:rPr lang="en-US" dirty="0"/>
              <a:t> (away from tested side) to increase tension </a:t>
            </a:r>
          </a:p>
          <a:p>
            <a:pPr lvl="1"/>
            <a:r>
              <a:rPr lang="en-US" dirty="0"/>
              <a:t>Ipsilateral side flexion reduces symptoms</a:t>
            </a:r>
          </a:p>
          <a:p>
            <a:endParaRPr lang="en-CA" dirty="0"/>
          </a:p>
        </p:txBody>
      </p:sp>
    </p:spTree>
    <p:extLst>
      <p:ext uri="{BB962C8B-B14F-4D97-AF65-F5344CB8AC3E}">
        <p14:creationId xmlns:p14="http://schemas.microsoft.com/office/powerpoint/2010/main" val="28738740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463C30-AFC5-F86C-4BCC-9BF1803D10EA}"/>
              </a:ext>
            </a:extLst>
          </p:cNvPr>
          <p:cNvPicPr>
            <a:picLocks noGrp="1" noChangeAspect="1"/>
          </p:cNvPicPr>
          <p:nvPr>
            <p:ph idx="1"/>
          </p:nvPr>
        </p:nvPicPr>
        <p:blipFill>
          <a:blip r:embed="rId2"/>
          <a:stretch>
            <a:fillRect/>
          </a:stretch>
        </p:blipFill>
        <p:spPr>
          <a:xfrm>
            <a:off x="947683" y="1948698"/>
            <a:ext cx="7248635" cy="2826966"/>
          </a:xfrm>
          <a:prstGeom prst="rect">
            <a:avLst/>
          </a:prstGeom>
        </p:spPr>
      </p:pic>
    </p:spTree>
    <p:extLst>
      <p:ext uri="{BB962C8B-B14F-4D97-AF65-F5344CB8AC3E}">
        <p14:creationId xmlns:p14="http://schemas.microsoft.com/office/powerpoint/2010/main" val="33746683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4E08A-9DD7-4C3E-0827-375D4D0C70F8}"/>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E158417-8995-174D-AD44-4158AE4E0F58}"/>
              </a:ext>
            </a:extLst>
          </p:cNvPr>
          <p:cNvSpPr>
            <a:spLocks noGrp="1"/>
          </p:cNvSpPr>
          <p:nvPr>
            <p:ph idx="1"/>
          </p:nvPr>
        </p:nvSpPr>
        <p:spPr/>
        <p:txBody>
          <a:bodyPr/>
          <a:lstStyle/>
          <a:p>
            <a:r>
              <a:rPr lang="en-US" b="1" dirty="0"/>
              <a:t>Positive Test</a:t>
            </a:r>
          </a:p>
          <a:p>
            <a:r>
              <a:rPr lang="en-US" dirty="0"/>
              <a:t>Reproduction of: </a:t>
            </a:r>
          </a:p>
          <a:p>
            <a:pPr lvl="1"/>
            <a:r>
              <a:rPr lang="en-US" dirty="0"/>
              <a:t>Tingling, numbness, or pain along ulnar distribution: </a:t>
            </a:r>
          </a:p>
          <a:p>
            <a:pPr lvl="2"/>
            <a:r>
              <a:rPr lang="en-US" dirty="0"/>
              <a:t>Medial forearm </a:t>
            </a:r>
          </a:p>
          <a:p>
            <a:pPr lvl="2"/>
            <a:r>
              <a:rPr lang="en-US" dirty="0"/>
              <a:t>Little finger &amp; half of ring finger </a:t>
            </a:r>
          </a:p>
          <a:p>
            <a:r>
              <a:rPr lang="en-US" dirty="0"/>
              <a:t>Symptoms change with </a:t>
            </a:r>
            <a:r>
              <a:rPr lang="en-US" b="1" dirty="0"/>
              <a:t>neck side bending</a:t>
            </a:r>
            <a:endParaRPr lang="en-US" dirty="0"/>
          </a:p>
          <a:p>
            <a:pPr marL="0" indent="0">
              <a:buNone/>
            </a:pPr>
            <a:endParaRPr lang="en-CA" dirty="0"/>
          </a:p>
        </p:txBody>
      </p:sp>
    </p:spTree>
    <p:extLst>
      <p:ext uri="{BB962C8B-B14F-4D97-AF65-F5344CB8AC3E}">
        <p14:creationId xmlns:p14="http://schemas.microsoft.com/office/powerpoint/2010/main" val="2344840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58ED3C16-94A3-1D9A-AC2A-75C4E8568E06}"/>
              </a:ext>
            </a:extLst>
          </p:cNvPr>
          <p:cNvPicPr>
            <a:picLocks noChangeAspect="1"/>
          </p:cNvPicPr>
          <p:nvPr/>
        </p:nvPicPr>
        <p:blipFill>
          <a:blip r:embed="rId2"/>
          <a:stretch>
            <a:fillRect/>
          </a:stretch>
        </p:blipFill>
        <p:spPr>
          <a:xfrm>
            <a:off x="482600" y="990600"/>
            <a:ext cx="8178799" cy="5293876"/>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3689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1670</TotalTime>
  <Words>1594</Words>
  <Application>Microsoft Office PowerPoint</Application>
  <PresentationFormat>On-screen Show (4:3)</PresentationFormat>
  <Paragraphs>354</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Office Theme</vt:lpstr>
      <vt:lpstr>Thoracic Outlet Syndrome (TOS)</vt:lpstr>
      <vt:lpstr>PowerPoint Presentation</vt:lpstr>
      <vt:lpstr>Structures Involved</vt:lpstr>
      <vt:lpstr>TOS:Causes</vt:lpstr>
      <vt:lpstr>PowerPoint Presentation</vt:lpstr>
      <vt:lpstr>Costoclavicular Syndrome</vt:lpstr>
      <vt:lpstr>PowerPoint Presentation</vt:lpstr>
      <vt:lpstr>PowerPoint Presentation</vt:lpstr>
      <vt:lpstr>PowerPoint Presentation</vt:lpstr>
      <vt:lpstr>PowerPoint Presentation</vt:lpstr>
      <vt:lpstr>Costoclavicular: SOT</vt:lpstr>
      <vt:lpstr>Cervical Rib in Thoracic Outlet Syndrome (TOS)</vt:lpstr>
      <vt:lpstr>PowerPoint Presentation</vt:lpstr>
      <vt:lpstr>scalenes</vt:lpstr>
      <vt:lpstr>PowerPoint Presentation</vt:lpstr>
      <vt:lpstr>PowerPoint Presentation</vt:lpstr>
      <vt:lpstr>PowerPoint Presentation</vt:lpstr>
      <vt:lpstr>Anterior Scalene Syndrome</vt:lpstr>
      <vt:lpstr>PowerPoint Presentation</vt:lpstr>
      <vt:lpstr>PowerPoint Presentation</vt:lpstr>
      <vt:lpstr>PowerPoint Presentation</vt:lpstr>
      <vt:lpstr>PowerPoint Presentation</vt:lpstr>
      <vt:lpstr>PowerPoint Presentation</vt:lpstr>
      <vt:lpstr>Anterior Scalene Stretch</vt:lpstr>
      <vt:lpstr>Middle scalene stretch</vt:lpstr>
      <vt:lpstr>Posterior Scalene Stretch</vt:lpstr>
      <vt:lpstr>Anterior Scalene Syndrome: SOT</vt:lpstr>
      <vt:lpstr>PowerPoint Presentation</vt:lpstr>
      <vt:lpstr>PowerPoint Presentation</vt:lpstr>
      <vt:lpstr>Pectoralis Minor Syndrome</vt:lpstr>
      <vt:lpstr>PowerPoint Presentation</vt:lpstr>
      <vt:lpstr>Pectoralis Minor Syndrome</vt:lpstr>
      <vt:lpstr>PowerPoint Presentation</vt:lpstr>
      <vt:lpstr>PowerPoint Presentation</vt:lpstr>
      <vt:lpstr>PowerPoint Presentation</vt:lpstr>
      <vt:lpstr>Pectoralis Minor Syndrome: SOT</vt:lpstr>
      <vt:lpstr>TOS</vt:lpstr>
      <vt:lpstr>Subjective Assessment</vt:lpstr>
      <vt:lpstr>Postural Assessment</vt:lpstr>
      <vt:lpstr>Palpation</vt:lpstr>
      <vt:lpstr>Differential Diagnosis</vt:lpstr>
      <vt:lpstr>Treatment Principles</vt:lpstr>
      <vt:lpstr>Treatment Goals</vt:lpstr>
      <vt:lpstr>General Approach</vt:lpstr>
      <vt:lpstr>Key Muscles</vt:lpstr>
      <vt:lpstr>Techniques</vt:lpstr>
      <vt:lpstr>Specific Techniques</vt:lpstr>
      <vt:lpstr>Positioning</vt:lpstr>
      <vt:lpstr>Hydrotherapy</vt:lpstr>
      <vt:lpstr>Precautions</vt:lpstr>
      <vt:lpstr>Self Care</vt:lpstr>
      <vt:lpstr>ULTT 1</vt:lpstr>
      <vt:lpstr>PowerPoint Presentation</vt:lpstr>
      <vt:lpstr>PowerPoint Presentation</vt:lpstr>
      <vt:lpstr>ULTT 2</vt:lpstr>
      <vt:lpstr>ULTT 3</vt:lpstr>
      <vt:lpstr>PowerPoint Presentation</vt:lpstr>
      <vt:lpstr>ULTT 4</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User</cp:lastModifiedBy>
  <cp:revision>9</cp:revision>
  <dcterms:created xsi:type="dcterms:W3CDTF">2013-01-27T09:14:16Z</dcterms:created>
  <dcterms:modified xsi:type="dcterms:W3CDTF">2026-04-21T03:49:01Z</dcterms:modified>
  <cp:category/>
</cp:coreProperties>
</file>