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71" r:id="rId7"/>
    <p:sldId id="272" r:id="rId8"/>
    <p:sldId id="273" r:id="rId9"/>
    <p:sldId id="282" r:id="rId10"/>
    <p:sldId id="274" r:id="rId11"/>
    <p:sldId id="275" r:id="rId12"/>
    <p:sldId id="276" r:id="rId13"/>
    <p:sldId id="260" r:id="rId14"/>
    <p:sldId id="277" r:id="rId15"/>
    <p:sldId id="261" r:id="rId16"/>
    <p:sldId id="278" r:id="rId17"/>
    <p:sldId id="262" r:id="rId18"/>
    <p:sldId id="279" r:id="rId19"/>
    <p:sldId id="263" r:id="rId20"/>
    <p:sldId id="280" r:id="rId21"/>
    <p:sldId id="281" r:id="rId22"/>
    <p:sldId id="283" r:id="rId23"/>
    <p:sldId id="284" r:id="rId24"/>
    <p:sldId id="264" r:id="rId25"/>
    <p:sldId id="289" r:id="rId26"/>
    <p:sldId id="265" r:id="rId27"/>
    <p:sldId id="266" r:id="rId28"/>
    <p:sldId id="290" r:id="rId29"/>
    <p:sldId id="291" r:id="rId30"/>
    <p:sldId id="267" r:id="rId31"/>
    <p:sldId id="292" r:id="rId32"/>
    <p:sldId id="287" r:id="rId33"/>
    <p:sldId id="28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6D1F"/>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F3A6AC-7F39-418A-99D3-E5F4F5F80F41}" v="50" dt="2026-04-08T02:37:30.3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98" d="100"/>
          <a:sy n="98" d="100"/>
        </p:scale>
        <p:origin x="84"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sldOrd">
      <pc:chgData name="hamid ghazvini" userId="1bbb9b6cc34e1cfb" providerId="LiveId" clId="{559E99A4-7663-4329-AD66-B723B2FE766D}" dt="2026-04-08T02:39:11.431" v="900" actId="2696"/>
      <pc:docMkLst>
        <pc:docMk/>
      </pc:docMkLst>
      <pc:sldChg chg="modSp mod">
        <pc:chgData name="hamid ghazvini" userId="1bbb9b6cc34e1cfb" providerId="LiveId" clId="{559E99A4-7663-4329-AD66-B723B2FE766D}" dt="2026-04-06T02:36:18.743" v="213" actId="20577"/>
        <pc:sldMkLst>
          <pc:docMk/>
          <pc:sldMk cId="1771535603" sldId="260"/>
        </pc:sldMkLst>
        <pc:spChg chg="mod">
          <ac:chgData name="hamid ghazvini" userId="1bbb9b6cc34e1cfb" providerId="LiveId" clId="{559E99A4-7663-4329-AD66-B723B2FE766D}" dt="2026-04-06T02:36:18.743" v="213" actId="20577"/>
          <ac:spMkLst>
            <pc:docMk/>
            <pc:sldMk cId="1771535603" sldId="260"/>
            <ac:spMk id="3" creationId="{FB076DEB-095C-A0F7-95BE-41E2F0E91497}"/>
          </ac:spMkLst>
        </pc:spChg>
      </pc:sldChg>
      <pc:sldChg chg="addSp modSp mod">
        <pc:chgData name="hamid ghazvini" userId="1bbb9b6cc34e1cfb" providerId="LiveId" clId="{559E99A4-7663-4329-AD66-B723B2FE766D}" dt="2026-04-06T02:22:41.719" v="49" actId="20577"/>
        <pc:sldMkLst>
          <pc:docMk/>
          <pc:sldMk cId="2816029567" sldId="261"/>
        </pc:sldMkLst>
        <pc:spChg chg="mod">
          <ac:chgData name="hamid ghazvini" userId="1bbb9b6cc34e1cfb" providerId="LiveId" clId="{559E99A4-7663-4329-AD66-B723B2FE766D}" dt="2026-04-06T02:22:41.719" v="49" actId="20577"/>
          <ac:spMkLst>
            <pc:docMk/>
            <pc:sldMk cId="2816029567" sldId="261"/>
            <ac:spMk id="3" creationId="{2156A219-98F7-B55F-BEC6-BFAF8630840A}"/>
          </ac:spMkLst>
        </pc:spChg>
        <pc:picChg chg="add mod">
          <ac:chgData name="hamid ghazvini" userId="1bbb9b6cc34e1cfb" providerId="LiveId" clId="{559E99A4-7663-4329-AD66-B723B2FE766D}" dt="2026-04-06T02:20:38.053" v="31" actId="1076"/>
          <ac:picMkLst>
            <pc:docMk/>
            <pc:sldMk cId="2816029567" sldId="261"/>
            <ac:picMk id="5" creationId="{17ECB722-CBF0-B29E-6FF4-77A253E8ED0A}"/>
          </ac:picMkLst>
        </pc:picChg>
      </pc:sldChg>
      <pc:sldChg chg="addSp modSp mod">
        <pc:chgData name="hamid ghazvini" userId="1bbb9b6cc34e1cfb" providerId="LiveId" clId="{559E99A4-7663-4329-AD66-B723B2FE766D}" dt="2026-04-06T02:47:58.366" v="320" actId="1076"/>
        <pc:sldMkLst>
          <pc:docMk/>
          <pc:sldMk cId="1887620906" sldId="262"/>
        </pc:sldMkLst>
        <pc:spChg chg="mod">
          <ac:chgData name="hamid ghazvini" userId="1bbb9b6cc34e1cfb" providerId="LiveId" clId="{559E99A4-7663-4329-AD66-B723B2FE766D}" dt="2026-04-06T02:47:24.870" v="318" actId="27636"/>
          <ac:spMkLst>
            <pc:docMk/>
            <pc:sldMk cId="1887620906" sldId="262"/>
            <ac:spMk id="3" creationId="{D10ECD4C-C830-A5AF-A5FD-CE5295427E9E}"/>
          </ac:spMkLst>
        </pc:spChg>
        <pc:picChg chg="add mod">
          <ac:chgData name="hamid ghazvini" userId="1bbb9b6cc34e1cfb" providerId="LiveId" clId="{559E99A4-7663-4329-AD66-B723B2FE766D}" dt="2026-04-06T02:47:58.366" v="320" actId="1076"/>
          <ac:picMkLst>
            <pc:docMk/>
            <pc:sldMk cId="1887620906" sldId="262"/>
            <ac:picMk id="5" creationId="{93BAF7E3-93B6-DE1A-F4D3-37728463CB6A}"/>
          </ac:picMkLst>
        </pc:picChg>
      </pc:sldChg>
      <pc:sldChg chg="modSp mod">
        <pc:chgData name="hamid ghazvini" userId="1bbb9b6cc34e1cfb" providerId="LiveId" clId="{559E99A4-7663-4329-AD66-B723B2FE766D}" dt="2026-04-06T03:05:03.744" v="407" actId="20577"/>
        <pc:sldMkLst>
          <pc:docMk/>
          <pc:sldMk cId="1858587154" sldId="263"/>
        </pc:sldMkLst>
        <pc:spChg chg="mod">
          <ac:chgData name="hamid ghazvini" userId="1bbb9b6cc34e1cfb" providerId="LiveId" clId="{559E99A4-7663-4329-AD66-B723B2FE766D}" dt="2026-04-06T03:05:03.744" v="407" actId="20577"/>
          <ac:spMkLst>
            <pc:docMk/>
            <pc:sldMk cId="1858587154" sldId="263"/>
            <ac:spMk id="3" creationId="{898AAF0E-773D-7C00-D558-23DA9D34FCCE}"/>
          </ac:spMkLst>
        </pc:spChg>
      </pc:sldChg>
      <pc:sldChg chg="modSp mod">
        <pc:chgData name="hamid ghazvini" userId="1bbb9b6cc34e1cfb" providerId="LiveId" clId="{559E99A4-7663-4329-AD66-B723B2FE766D}" dt="2026-04-08T02:07:35.273" v="738" actId="20577"/>
        <pc:sldMkLst>
          <pc:docMk/>
          <pc:sldMk cId="1955080822" sldId="264"/>
        </pc:sldMkLst>
        <pc:spChg chg="mod">
          <ac:chgData name="hamid ghazvini" userId="1bbb9b6cc34e1cfb" providerId="LiveId" clId="{559E99A4-7663-4329-AD66-B723B2FE766D}" dt="2026-04-08T02:07:35.273" v="738" actId="20577"/>
          <ac:spMkLst>
            <pc:docMk/>
            <pc:sldMk cId="1955080822" sldId="264"/>
            <ac:spMk id="3" creationId="{B206DEFD-6D38-54C5-F573-B89F50FC0814}"/>
          </ac:spMkLst>
        </pc:spChg>
      </pc:sldChg>
      <pc:sldChg chg="modSp mod">
        <pc:chgData name="hamid ghazvini" userId="1bbb9b6cc34e1cfb" providerId="LiveId" clId="{559E99A4-7663-4329-AD66-B723B2FE766D}" dt="2026-04-08T02:25:46.373" v="797"/>
        <pc:sldMkLst>
          <pc:docMk/>
          <pc:sldMk cId="789930953" sldId="265"/>
        </pc:sldMkLst>
        <pc:spChg chg="mod">
          <ac:chgData name="hamid ghazvini" userId="1bbb9b6cc34e1cfb" providerId="LiveId" clId="{559E99A4-7663-4329-AD66-B723B2FE766D}" dt="2026-04-08T02:25:46.373" v="797"/>
          <ac:spMkLst>
            <pc:docMk/>
            <pc:sldMk cId="789930953" sldId="265"/>
            <ac:spMk id="3" creationId="{D1FD6252-B7B9-8C1F-837E-22B799F0232B}"/>
          </ac:spMkLst>
        </pc:spChg>
      </pc:sldChg>
      <pc:sldChg chg="modSp mod">
        <pc:chgData name="hamid ghazvini" userId="1bbb9b6cc34e1cfb" providerId="LiveId" clId="{559E99A4-7663-4329-AD66-B723B2FE766D}" dt="2026-04-08T02:32:07.539" v="862" actId="27636"/>
        <pc:sldMkLst>
          <pc:docMk/>
          <pc:sldMk cId="3050572300" sldId="266"/>
        </pc:sldMkLst>
        <pc:spChg chg="mod">
          <ac:chgData name="hamid ghazvini" userId="1bbb9b6cc34e1cfb" providerId="LiveId" clId="{559E99A4-7663-4329-AD66-B723B2FE766D}" dt="2026-04-08T02:32:07.539" v="862" actId="27636"/>
          <ac:spMkLst>
            <pc:docMk/>
            <pc:sldMk cId="3050572300" sldId="266"/>
            <ac:spMk id="3" creationId="{BBC0E11B-7A98-A480-A5E5-3DFE7BE95294}"/>
          </ac:spMkLst>
        </pc:spChg>
      </pc:sldChg>
      <pc:sldChg chg="modSp mod">
        <pc:chgData name="hamid ghazvini" userId="1bbb9b6cc34e1cfb" providerId="LiveId" clId="{559E99A4-7663-4329-AD66-B723B2FE766D}" dt="2026-04-08T02:37:30.375" v="891"/>
        <pc:sldMkLst>
          <pc:docMk/>
          <pc:sldMk cId="720738810" sldId="267"/>
        </pc:sldMkLst>
        <pc:spChg chg="mod">
          <ac:chgData name="hamid ghazvini" userId="1bbb9b6cc34e1cfb" providerId="LiveId" clId="{559E99A4-7663-4329-AD66-B723B2FE766D}" dt="2026-04-08T02:37:30.375" v="891"/>
          <ac:spMkLst>
            <pc:docMk/>
            <pc:sldMk cId="720738810" sldId="267"/>
            <ac:spMk id="3" creationId="{337D42E4-5499-AF08-7423-F6AE46490185}"/>
          </ac:spMkLst>
        </pc:spChg>
      </pc:sldChg>
      <pc:sldChg chg="del">
        <pc:chgData name="hamid ghazvini" userId="1bbb9b6cc34e1cfb" providerId="LiveId" clId="{559E99A4-7663-4329-AD66-B723B2FE766D}" dt="2026-04-08T02:39:11.431" v="900" actId="2696"/>
        <pc:sldMkLst>
          <pc:docMk/>
          <pc:sldMk cId="2294440777" sldId="268"/>
        </pc:sldMkLst>
      </pc:sldChg>
      <pc:sldChg chg="del">
        <pc:chgData name="hamid ghazvini" userId="1bbb9b6cc34e1cfb" providerId="LiveId" clId="{559E99A4-7663-4329-AD66-B723B2FE766D}" dt="2026-04-08T02:39:08.704" v="899" actId="2696"/>
        <pc:sldMkLst>
          <pc:docMk/>
          <pc:sldMk cId="4273203806" sldId="269"/>
        </pc:sldMkLst>
      </pc:sldChg>
      <pc:sldChg chg="del">
        <pc:chgData name="hamid ghazvini" userId="1bbb9b6cc34e1cfb" providerId="LiveId" clId="{559E99A4-7663-4329-AD66-B723B2FE766D}" dt="2026-04-08T02:39:05.889" v="898" actId="2696"/>
        <pc:sldMkLst>
          <pc:docMk/>
          <pc:sldMk cId="960678378" sldId="270"/>
        </pc:sldMkLst>
      </pc:sldChg>
      <pc:sldChg chg="addSp delSp modSp mod ord">
        <pc:chgData name="hamid ghazvini" userId="1bbb9b6cc34e1cfb" providerId="LiveId" clId="{559E99A4-7663-4329-AD66-B723B2FE766D}" dt="2026-04-06T02:40:40.213" v="256" actId="27636"/>
        <pc:sldMkLst>
          <pc:docMk/>
          <pc:sldMk cId="3823447515" sldId="277"/>
        </pc:sldMkLst>
        <pc:spChg chg="mod">
          <ac:chgData name="hamid ghazvini" userId="1bbb9b6cc34e1cfb" providerId="LiveId" clId="{559E99A4-7663-4329-AD66-B723B2FE766D}" dt="2026-04-06T02:40:40.213" v="256" actId="27636"/>
          <ac:spMkLst>
            <pc:docMk/>
            <pc:sldMk cId="3823447515" sldId="277"/>
            <ac:spMk id="3" creationId="{0E2A960C-C8DF-DBC3-4913-52C1155FEFBE}"/>
          </ac:spMkLst>
        </pc:spChg>
        <pc:picChg chg="add mod">
          <ac:chgData name="hamid ghazvini" userId="1bbb9b6cc34e1cfb" providerId="LiveId" clId="{559E99A4-7663-4329-AD66-B723B2FE766D}" dt="2026-04-06T02:39:29.951" v="236" actId="1076"/>
          <ac:picMkLst>
            <pc:docMk/>
            <pc:sldMk cId="3823447515" sldId="277"/>
            <ac:picMk id="5" creationId="{E845F961-6EDA-54D9-8669-DF585D575BBE}"/>
          </ac:picMkLst>
        </pc:picChg>
      </pc:sldChg>
      <pc:sldChg chg="addSp delSp modSp mod ord">
        <pc:chgData name="hamid ghazvini" userId="1bbb9b6cc34e1cfb" providerId="LiveId" clId="{559E99A4-7663-4329-AD66-B723B2FE766D}" dt="2026-04-06T02:27:03.453" v="93" actId="1076"/>
        <pc:sldMkLst>
          <pc:docMk/>
          <pc:sldMk cId="846576045" sldId="278"/>
        </pc:sldMkLst>
        <pc:spChg chg="mod">
          <ac:chgData name="hamid ghazvini" userId="1bbb9b6cc34e1cfb" providerId="LiveId" clId="{559E99A4-7663-4329-AD66-B723B2FE766D}" dt="2026-04-06T02:25:40.232" v="89" actId="27636"/>
          <ac:spMkLst>
            <pc:docMk/>
            <pc:sldMk cId="846576045" sldId="278"/>
            <ac:spMk id="3" creationId="{25183291-9241-7720-471E-3FF0B802EB24}"/>
          </ac:spMkLst>
        </pc:spChg>
        <pc:picChg chg="add mod">
          <ac:chgData name="hamid ghazvini" userId="1bbb9b6cc34e1cfb" providerId="LiveId" clId="{559E99A4-7663-4329-AD66-B723B2FE766D}" dt="2026-04-06T02:27:03.453" v="93" actId="1076"/>
          <ac:picMkLst>
            <pc:docMk/>
            <pc:sldMk cId="846576045" sldId="278"/>
            <ac:picMk id="5" creationId="{B19C8E82-3F79-4926-9B9D-380275B02FC6}"/>
          </ac:picMkLst>
        </pc:picChg>
      </pc:sldChg>
      <pc:sldChg chg="delSp modSp mod ord">
        <pc:chgData name="hamid ghazvini" userId="1bbb9b6cc34e1cfb" providerId="LiveId" clId="{559E99A4-7663-4329-AD66-B723B2FE766D}" dt="2026-04-06T02:53:11.687" v="377" actId="20577"/>
        <pc:sldMkLst>
          <pc:docMk/>
          <pc:sldMk cId="3014537977" sldId="279"/>
        </pc:sldMkLst>
        <pc:spChg chg="mod">
          <ac:chgData name="hamid ghazvini" userId="1bbb9b6cc34e1cfb" providerId="LiveId" clId="{559E99A4-7663-4329-AD66-B723B2FE766D}" dt="2026-04-06T02:53:11.687" v="377" actId="20577"/>
          <ac:spMkLst>
            <pc:docMk/>
            <pc:sldMk cId="3014537977" sldId="279"/>
            <ac:spMk id="3" creationId="{DDD7F729-0F55-BE97-25CE-B8B8002B25DF}"/>
          </ac:spMkLst>
        </pc:spChg>
      </pc:sldChg>
      <pc:sldChg chg="addSp delSp mod ord">
        <pc:chgData name="hamid ghazvini" userId="1bbb9b6cc34e1cfb" providerId="LiveId" clId="{559E99A4-7663-4329-AD66-B723B2FE766D}" dt="2026-04-06T03:07:01.085" v="412" actId="22"/>
        <pc:sldMkLst>
          <pc:docMk/>
          <pc:sldMk cId="2498319100" sldId="280"/>
        </pc:sldMkLst>
        <pc:picChg chg="add">
          <ac:chgData name="hamid ghazvini" userId="1bbb9b6cc34e1cfb" providerId="LiveId" clId="{559E99A4-7663-4329-AD66-B723B2FE766D}" dt="2026-04-06T03:07:01.085" v="412" actId="22"/>
          <ac:picMkLst>
            <pc:docMk/>
            <pc:sldMk cId="2498319100" sldId="280"/>
            <ac:picMk id="7" creationId="{2F884BCB-F404-E1AD-3D84-647778D4DBD3}"/>
          </ac:picMkLst>
        </pc:picChg>
      </pc:sldChg>
      <pc:sldChg chg="addSp delSp mod ord">
        <pc:chgData name="hamid ghazvini" userId="1bbb9b6cc34e1cfb" providerId="LiveId" clId="{559E99A4-7663-4329-AD66-B723B2FE766D}" dt="2026-04-06T03:08:00.476" v="419" actId="22"/>
        <pc:sldMkLst>
          <pc:docMk/>
          <pc:sldMk cId="341739229" sldId="281"/>
        </pc:sldMkLst>
        <pc:picChg chg="add">
          <ac:chgData name="hamid ghazvini" userId="1bbb9b6cc34e1cfb" providerId="LiveId" clId="{559E99A4-7663-4329-AD66-B723B2FE766D}" dt="2026-04-06T03:08:00.476" v="419" actId="22"/>
          <ac:picMkLst>
            <pc:docMk/>
            <pc:sldMk cId="341739229" sldId="281"/>
            <ac:picMk id="5" creationId="{411ED606-F30D-7B3E-ECE1-76E78B0902CE}"/>
          </ac:picMkLst>
        </pc:picChg>
      </pc:sldChg>
      <pc:sldChg chg="delSp modSp new mod">
        <pc:chgData name="hamid ghazvini" userId="1bbb9b6cc34e1cfb" providerId="LiveId" clId="{559E99A4-7663-4329-AD66-B723B2FE766D}" dt="2026-04-06T03:19:04.313" v="515" actId="20577"/>
        <pc:sldMkLst>
          <pc:docMk/>
          <pc:sldMk cId="1256714153" sldId="283"/>
        </pc:sldMkLst>
        <pc:spChg chg="mod">
          <ac:chgData name="hamid ghazvini" userId="1bbb9b6cc34e1cfb" providerId="LiveId" clId="{559E99A4-7663-4329-AD66-B723B2FE766D}" dt="2026-04-06T03:19:04.313" v="515" actId="20577"/>
          <ac:spMkLst>
            <pc:docMk/>
            <pc:sldMk cId="1256714153" sldId="283"/>
            <ac:spMk id="3" creationId="{78385F2C-FD36-C663-3A72-BCAF11CED050}"/>
          </ac:spMkLst>
        </pc:spChg>
      </pc:sldChg>
      <pc:sldChg chg="addSp delSp modSp new mod">
        <pc:chgData name="hamid ghazvini" userId="1bbb9b6cc34e1cfb" providerId="LiveId" clId="{559E99A4-7663-4329-AD66-B723B2FE766D}" dt="2026-04-06T03:27:28.887" v="539" actId="1076"/>
        <pc:sldMkLst>
          <pc:docMk/>
          <pc:sldMk cId="1481407352" sldId="284"/>
        </pc:sldMkLst>
        <pc:spChg chg="mod">
          <ac:chgData name="hamid ghazvini" userId="1bbb9b6cc34e1cfb" providerId="LiveId" clId="{559E99A4-7663-4329-AD66-B723B2FE766D}" dt="2026-04-06T03:23:25.804" v="536" actId="20577"/>
          <ac:spMkLst>
            <pc:docMk/>
            <pc:sldMk cId="1481407352" sldId="284"/>
            <ac:spMk id="3" creationId="{79A34867-EDFE-848C-805C-21C7ADB3DA62}"/>
          </ac:spMkLst>
        </pc:spChg>
        <pc:picChg chg="add mod">
          <ac:chgData name="hamid ghazvini" userId="1bbb9b6cc34e1cfb" providerId="LiveId" clId="{559E99A4-7663-4329-AD66-B723B2FE766D}" dt="2026-04-06T03:27:28.887" v="539" actId="1076"/>
          <ac:picMkLst>
            <pc:docMk/>
            <pc:sldMk cId="1481407352" sldId="284"/>
            <ac:picMk id="5" creationId="{02F63EE5-34DF-1A35-934B-084F8C5EE7C0}"/>
          </ac:picMkLst>
        </pc:picChg>
      </pc:sldChg>
      <pc:sldChg chg="new del">
        <pc:chgData name="hamid ghazvini" userId="1bbb9b6cc34e1cfb" providerId="LiveId" clId="{559E99A4-7663-4329-AD66-B723B2FE766D}" dt="2026-04-08T02:39:03.131" v="897" actId="2696"/>
        <pc:sldMkLst>
          <pc:docMk/>
          <pc:sldMk cId="1202449686" sldId="285"/>
        </pc:sldMkLst>
      </pc:sldChg>
      <pc:sldChg chg="new del">
        <pc:chgData name="hamid ghazvini" userId="1bbb9b6cc34e1cfb" providerId="LiveId" clId="{559E99A4-7663-4329-AD66-B723B2FE766D}" dt="2026-04-08T02:39:00.552" v="896" actId="2696"/>
        <pc:sldMkLst>
          <pc:docMk/>
          <pc:sldMk cId="2071879309" sldId="286"/>
        </pc:sldMkLst>
      </pc:sldChg>
      <pc:sldChg chg="modSp new mod">
        <pc:chgData name="hamid ghazvini" userId="1bbb9b6cc34e1cfb" providerId="LiveId" clId="{559E99A4-7663-4329-AD66-B723B2FE766D}" dt="2026-04-06T04:02:44.949" v="607" actId="20577"/>
        <pc:sldMkLst>
          <pc:docMk/>
          <pc:sldMk cId="1274831887" sldId="287"/>
        </pc:sldMkLst>
        <pc:spChg chg="mod">
          <ac:chgData name="hamid ghazvini" userId="1bbb9b6cc34e1cfb" providerId="LiveId" clId="{559E99A4-7663-4329-AD66-B723B2FE766D}" dt="2026-04-06T04:00:21.877" v="572" actId="20577"/>
          <ac:spMkLst>
            <pc:docMk/>
            <pc:sldMk cId="1274831887" sldId="287"/>
            <ac:spMk id="2" creationId="{63FEA04E-4548-E937-6D3B-174ADF41CCD6}"/>
          </ac:spMkLst>
        </pc:spChg>
        <pc:spChg chg="mod">
          <ac:chgData name="hamid ghazvini" userId="1bbb9b6cc34e1cfb" providerId="LiveId" clId="{559E99A4-7663-4329-AD66-B723B2FE766D}" dt="2026-04-06T04:02:44.949" v="607" actId="20577"/>
          <ac:spMkLst>
            <pc:docMk/>
            <pc:sldMk cId="1274831887" sldId="287"/>
            <ac:spMk id="3" creationId="{D7C1D834-15DF-D1EB-3F4B-54DEF0D67B01}"/>
          </ac:spMkLst>
        </pc:spChg>
      </pc:sldChg>
      <pc:sldChg chg="modSp new mod">
        <pc:chgData name="hamid ghazvini" userId="1bbb9b6cc34e1cfb" providerId="LiveId" clId="{559E99A4-7663-4329-AD66-B723B2FE766D}" dt="2026-04-06T03:33:56.375" v="568" actId="20577"/>
        <pc:sldMkLst>
          <pc:docMk/>
          <pc:sldMk cId="1015500220" sldId="288"/>
        </pc:sldMkLst>
        <pc:spChg chg="mod">
          <ac:chgData name="hamid ghazvini" userId="1bbb9b6cc34e1cfb" providerId="LiveId" clId="{559E99A4-7663-4329-AD66-B723B2FE766D}" dt="2026-04-06T03:31:08.208" v="546" actId="207"/>
          <ac:spMkLst>
            <pc:docMk/>
            <pc:sldMk cId="1015500220" sldId="288"/>
            <ac:spMk id="2" creationId="{38D4CFFC-7616-916A-3EE9-FFD239FB7261}"/>
          </ac:spMkLst>
        </pc:spChg>
        <pc:spChg chg="mod">
          <ac:chgData name="hamid ghazvini" userId="1bbb9b6cc34e1cfb" providerId="LiveId" clId="{559E99A4-7663-4329-AD66-B723B2FE766D}" dt="2026-04-06T03:33:56.375" v="568" actId="20577"/>
          <ac:spMkLst>
            <pc:docMk/>
            <pc:sldMk cId="1015500220" sldId="288"/>
            <ac:spMk id="3" creationId="{1442C001-8593-4FAF-0410-86EA9476A88B}"/>
          </ac:spMkLst>
        </pc:spChg>
      </pc:sldChg>
      <pc:sldChg chg="addSp delSp modSp new mod">
        <pc:chgData name="hamid ghazvini" userId="1bbb9b6cc34e1cfb" providerId="LiveId" clId="{559E99A4-7663-4329-AD66-B723B2FE766D}" dt="2026-04-08T02:21:05.955" v="765" actId="1076"/>
        <pc:sldMkLst>
          <pc:docMk/>
          <pc:sldMk cId="1022458028" sldId="289"/>
        </pc:sldMkLst>
        <pc:spChg chg="del">
          <ac:chgData name="hamid ghazvini" userId="1bbb9b6cc34e1cfb" providerId="LiveId" clId="{559E99A4-7663-4329-AD66-B723B2FE766D}" dt="2026-04-08T02:07:49.646" v="740" actId="21"/>
          <ac:spMkLst>
            <pc:docMk/>
            <pc:sldMk cId="1022458028" sldId="289"/>
            <ac:spMk id="2" creationId="{474418ED-A0F6-72E5-6D9E-27B6FBC4253E}"/>
          </ac:spMkLst>
        </pc:spChg>
        <pc:spChg chg="mod">
          <ac:chgData name="hamid ghazvini" userId="1bbb9b6cc34e1cfb" providerId="LiveId" clId="{559E99A4-7663-4329-AD66-B723B2FE766D}" dt="2026-04-08T02:11:23.211" v="762" actId="20577"/>
          <ac:spMkLst>
            <pc:docMk/>
            <pc:sldMk cId="1022458028" sldId="289"/>
            <ac:spMk id="3" creationId="{42AA36FD-617D-1320-776F-DDDE41B8FC97}"/>
          </ac:spMkLst>
        </pc:spChg>
        <pc:picChg chg="add mod">
          <ac:chgData name="hamid ghazvini" userId="1bbb9b6cc34e1cfb" providerId="LiveId" clId="{559E99A4-7663-4329-AD66-B723B2FE766D}" dt="2026-04-08T02:21:05.955" v="765" actId="1076"/>
          <ac:picMkLst>
            <pc:docMk/>
            <pc:sldMk cId="1022458028" sldId="289"/>
            <ac:picMk id="5" creationId="{EE5323D5-C3CD-475C-0F6A-27E18ED678D0}"/>
          </ac:picMkLst>
        </pc:picChg>
      </pc:sldChg>
      <pc:sldChg chg="addSp delSp new mod">
        <pc:chgData name="hamid ghazvini" userId="1bbb9b6cc34e1cfb" providerId="LiveId" clId="{559E99A4-7663-4329-AD66-B723B2FE766D}" dt="2026-04-08T02:33:22.140" v="866" actId="22"/>
        <pc:sldMkLst>
          <pc:docMk/>
          <pc:sldMk cId="298650910" sldId="290"/>
        </pc:sldMkLst>
        <pc:spChg chg="del">
          <ac:chgData name="hamid ghazvini" userId="1bbb9b6cc34e1cfb" providerId="LiveId" clId="{559E99A4-7663-4329-AD66-B723B2FE766D}" dt="2026-04-08T02:32:24.744" v="864" actId="21"/>
          <ac:spMkLst>
            <pc:docMk/>
            <pc:sldMk cId="298650910" sldId="290"/>
            <ac:spMk id="2" creationId="{C928A57D-5443-1184-CD59-1F2ECE4B9221}"/>
          </ac:spMkLst>
        </pc:spChg>
        <pc:spChg chg="del">
          <ac:chgData name="hamid ghazvini" userId="1bbb9b6cc34e1cfb" providerId="LiveId" clId="{559E99A4-7663-4329-AD66-B723B2FE766D}" dt="2026-04-08T02:32:29.683" v="865" actId="21"/>
          <ac:spMkLst>
            <pc:docMk/>
            <pc:sldMk cId="298650910" sldId="290"/>
            <ac:spMk id="3" creationId="{6E297955-B3DC-AF2F-9514-1C4946969C3E}"/>
          </ac:spMkLst>
        </pc:spChg>
        <pc:picChg chg="add">
          <ac:chgData name="hamid ghazvini" userId="1bbb9b6cc34e1cfb" providerId="LiveId" clId="{559E99A4-7663-4329-AD66-B723B2FE766D}" dt="2026-04-08T02:33:22.140" v="866" actId="22"/>
          <ac:picMkLst>
            <pc:docMk/>
            <pc:sldMk cId="298650910" sldId="290"/>
            <ac:picMk id="5" creationId="{B9A767AB-C854-8977-3E4B-34A43EA2CE0D}"/>
          </ac:picMkLst>
        </pc:picChg>
      </pc:sldChg>
      <pc:sldChg chg="addSp delSp new mod">
        <pc:chgData name="hamid ghazvini" userId="1bbb9b6cc34e1cfb" providerId="LiveId" clId="{559E99A4-7663-4329-AD66-B723B2FE766D}" dt="2026-04-08T02:34:01.951" v="870" actId="22"/>
        <pc:sldMkLst>
          <pc:docMk/>
          <pc:sldMk cId="2587975946" sldId="291"/>
        </pc:sldMkLst>
        <pc:spChg chg="del">
          <ac:chgData name="hamid ghazvini" userId="1bbb9b6cc34e1cfb" providerId="LiveId" clId="{559E99A4-7663-4329-AD66-B723B2FE766D}" dt="2026-04-08T02:33:32.467" v="868" actId="21"/>
          <ac:spMkLst>
            <pc:docMk/>
            <pc:sldMk cId="2587975946" sldId="291"/>
            <ac:spMk id="2" creationId="{0C95B68D-E7BB-303A-CAFA-C14951330E3B}"/>
          </ac:spMkLst>
        </pc:spChg>
        <pc:spChg chg="del">
          <ac:chgData name="hamid ghazvini" userId="1bbb9b6cc34e1cfb" providerId="LiveId" clId="{559E99A4-7663-4329-AD66-B723B2FE766D}" dt="2026-04-08T02:33:36.272" v="869" actId="21"/>
          <ac:spMkLst>
            <pc:docMk/>
            <pc:sldMk cId="2587975946" sldId="291"/>
            <ac:spMk id="3" creationId="{482C29A8-E0E9-2C01-4620-C6E13ED081C4}"/>
          </ac:spMkLst>
        </pc:spChg>
        <pc:picChg chg="add">
          <ac:chgData name="hamid ghazvini" userId="1bbb9b6cc34e1cfb" providerId="LiveId" clId="{559E99A4-7663-4329-AD66-B723B2FE766D}" dt="2026-04-08T02:34:01.951" v="870" actId="22"/>
          <ac:picMkLst>
            <pc:docMk/>
            <pc:sldMk cId="2587975946" sldId="291"/>
            <ac:picMk id="5" creationId="{1FB34CFD-5B9C-8406-899E-27DA982976AA}"/>
          </ac:picMkLst>
        </pc:picChg>
      </pc:sldChg>
      <pc:sldChg chg="addSp delSp new mod">
        <pc:chgData name="hamid ghazvini" userId="1bbb9b6cc34e1cfb" providerId="LiveId" clId="{559E99A4-7663-4329-AD66-B723B2FE766D}" dt="2026-04-08T02:38:21.743" v="895" actId="22"/>
        <pc:sldMkLst>
          <pc:docMk/>
          <pc:sldMk cId="47914324" sldId="292"/>
        </pc:sldMkLst>
        <pc:spChg chg="del">
          <ac:chgData name="hamid ghazvini" userId="1bbb9b6cc34e1cfb" providerId="LiveId" clId="{559E99A4-7663-4329-AD66-B723B2FE766D}" dt="2026-04-08T02:37:44.777" v="893" actId="21"/>
          <ac:spMkLst>
            <pc:docMk/>
            <pc:sldMk cId="47914324" sldId="292"/>
            <ac:spMk id="2" creationId="{973AC4FF-BDFF-0264-BE33-A5BBFF9DF08C}"/>
          </ac:spMkLst>
        </pc:spChg>
        <pc:spChg chg="del">
          <ac:chgData name="hamid ghazvini" userId="1bbb9b6cc34e1cfb" providerId="LiveId" clId="{559E99A4-7663-4329-AD66-B723B2FE766D}" dt="2026-04-08T02:37:49.613" v="894" actId="21"/>
          <ac:spMkLst>
            <pc:docMk/>
            <pc:sldMk cId="47914324" sldId="292"/>
            <ac:spMk id="3" creationId="{7A164E02-5782-D545-FD00-9A044DAFDB5C}"/>
          </ac:spMkLst>
        </pc:spChg>
        <pc:picChg chg="add">
          <ac:chgData name="hamid ghazvini" userId="1bbb9b6cc34e1cfb" providerId="LiveId" clId="{559E99A4-7663-4329-AD66-B723B2FE766D}" dt="2026-04-08T02:38:21.743" v="895" actId="22"/>
          <ac:picMkLst>
            <pc:docMk/>
            <pc:sldMk cId="47914324" sldId="292"/>
            <ac:picMk id="5" creationId="{87C49430-4A1D-263E-7806-F870319B693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4/7/2026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4/7/2026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4/7/2026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4/7/2026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4/7/2026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4/7/2026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4/7/2026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4/7/2026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4/7/2026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4/7/2026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4/7/2026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4/7/2026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F5794D-B19D-3BBB-6F9A-C9358BEDF6CA}"/>
              </a:ext>
            </a:extLst>
          </p:cNvPr>
          <p:cNvPicPr>
            <a:picLocks noChangeAspect="1"/>
          </p:cNvPicPr>
          <p:nvPr/>
        </p:nvPicPr>
        <p:blipFill>
          <a:blip r:embed="rId2">
            <a:extLst>
              <a:ext uri="{28A0092B-C50C-407E-A947-70E740481C1C}">
                <a14:useLocalDpi xmlns:a14="http://schemas.microsoft.com/office/drawing/2010/main" val="0"/>
              </a:ext>
            </a:extLst>
          </a:blip>
          <a:srcRect t="25819" b="24112"/>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Neurology 6</a:t>
            </a:r>
            <a:endParaRPr lang="en-US"/>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a:t>Meningitis, head trauma</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5F2E-23D0-B1D7-6572-0F481CC15325}"/>
              </a:ext>
            </a:extLst>
          </p:cNvPr>
          <p:cNvSpPr>
            <a:spLocks noGrp="1"/>
          </p:cNvSpPr>
          <p:nvPr>
            <p:ph type="title"/>
          </p:nvPr>
        </p:nvSpPr>
        <p:spPr/>
        <p:txBody>
          <a:bodyPr>
            <a:normAutofit/>
          </a:bodyPr>
          <a:lstStyle/>
          <a:p>
            <a:r>
              <a:rPr lang="en-CA" sz="3200" dirty="0">
                <a:solidFill>
                  <a:srgbClr val="ED6D1F"/>
                </a:solidFill>
              </a:rPr>
              <a:t>BACTERIAL MENINGITIS</a:t>
            </a:r>
          </a:p>
        </p:txBody>
      </p:sp>
      <p:sp>
        <p:nvSpPr>
          <p:cNvPr id="3" name="Content Placeholder 2">
            <a:extLst>
              <a:ext uri="{FF2B5EF4-FFF2-40B4-BE49-F238E27FC236}">
                <a16:creationId xmlns:a16="http://schemas.microsoft.com/office/drawing/2014/main" id="{3E0DAF10-1594-9791-F293-57108C0D61DA}"/>
              </a:ext>
            </a:extLst>
          </p:cNvPr>
          <p:cNvSpPr>
            <a:spLocks noGrp="1"/>
          </p:cNvSpPr>
          <p:nvPr>
            <p:ph idx="1"/>
          </p:nvPr>
        </p:nvSpPr>
        <p:spPr>
          <a:xfrm>
            <a:off x="1097280" y="2108201"/>
            <a:ext cx="4998720" cy="3760891"/>
          </a:xfrm>
        </p:spPr>
        <p:txBody>
          <a:bodyPr>
            <a:normAutofit/>
          </a:bodyPr>
          <a:lstStyle/>
          <a:p>
            <a:r>
              <a:rPr lang="en-US" dirty="0"/>
              <a:t>Bacterial meningitis is a leading cause of acute confusional states and one in which early diagnosis is crucial to a good outcome. Predisposing conditions include systemic (especially respiratory) or </a:t>
            </a:r>
            <a:r>
              <a:rPr lang="en-US" dirty="0" err="1"/>
              <a:t>parameningeal</a:t>
            </a:r>
            <a:r>
              <a:rPr lang="en-US" dirty="0"/>
              <a:t> infection, head trauma, anatomic meningeal defects, prior neurosurgery, cancer, alcoholism, and immunodeficiency states.</a:t>
            </a:r>
            <a:endParaRPr lang="en-CA" dirty="0"/>
          </a:p>
        </p:txBody>
      </p:sp>
      <p:pic>
        <p:nvPicPr>
          <p:cNvPr id="5" name="Picture 4">
            <a:extLst>
              <a:ext uri="{FF2B5EF4-FFF2-40B4-BE49-F238E27FC236}">
                <a16:creationId xmlns:a16="http://schemas.microsoft.com/office/drawing/2014/main" id="{12D73941-4203-54DE-0BAF-B551191BE4E7}"/>
              </a:ext>
            </a:extLst>
          </p:cNvPr>
          <p:cNvPicPr>
            <a:picLocks noChangeAspect="1"/>
          </p:cNvPicPr>
          <p:nvPr/>
        </p:nvPicPr>
        <p:blipFill>
          <a:blip r:embed="rId2"/>
          <a:stretch>
            <a:fillRect/>
          </a:stretch>
        </p:blipFill>
        <p:spPr>
          <a:xfrm>
            <a:off x="6430594" y="2235985"/>
            <a:ext cx="4664126" cy="3493606"/>
          </a:xfrm>
          <a:prstGeom prst="rect">
            <a:avLst/>
          </a:prstGeom>
        </p:spPr>
      </p:pic>
    </p:spTree>
    <p:extLst>
      <p:ext uri="{BB962C8B-B14F-4D97-AF65-F5344CB8AC3E}">
        <p14:creationId xmlns:p14="http://schemas.microsoft.com/office/powerpoint/2010/main" val="2339826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20B877-B1E6-000F-5F06-B21CEE765AAA}"/>
              </a:ext>
            </a:extLst>
          </p:cNvPr>
          <p:cNvSpPr>
            <a:spLocks noGrp="1"/>
          </p:cNvSpPr>
          <p:nvPr>
            <p:ph idx="1"/>
          </p:nvPr>
        </p:nvSpPr>
        <p:spPr>
          <a:xfrm>
            <a:off x="1097280" y="2108201"/>
            <a:ext cx="7239412" cy="3760891"/>
          </a:xfrm>
        </p:spPr>
        <p:txBody>
          <a:bodyPr/>
          <a:lstStyle/>
          <a:p>
            <a:r>
              <a:rPr lang="en-CA" sz="2000" b="1" i="0" u="none" strike="noStrike" baseline="0" dirty="0">
                <a:solidFill>
                  <a:srgbClr val="002584"/>
                </a:solidFill>
                <a:latin typeface="MyriadPro-Bold"/>
              </a:rPr>
              <a:t>Pathogenesis &amp; Pathology</a:t>
            </a:r>
          </a:p>
          <a:p>
            <a:r>
              <a:rPr lang="en-US" dirty="0"/>
              <a:t>Bacteria typically gain access to the CNS by colonizing the mucous membranes of the nasopharynx, leading to local tissue invasion, bacteremia, and hematogenous seeding of the subarachnoid space.</a:t>
            </a:r>
          </a:p>
          <a:p>
            <a:r>
              <a:rPr lang="en-US" dirty="0"/>
              <a:t>- Direct spread</a:t>
            </a:r>
          </a:p>
          <a:p>
            <a:r>
              <a:rPr lang="en-US" dirty="0"/>
              <a:t>- Low level antibodies</a:t>
            </a:r>
          </a:p>
          <a:p>
            <a:r>
              <a:rPr lang="en-US" dirty="0"/>
              <a:t>- Inflammatory response</a:t>
            </a:r>
          </a:p>
          <a:p>
            <a:r>
              <a:rPr lang="en-US" dirty="0"/>
              <a:t>- Streptococcus, Hemophilus, Neisseria meningitidis</a:t>
            </a:r>
            <a:endParaRPr lang="en-CA" dirty="0"/>
          </a:p>
        </p:txBody>
      </p:sp>
      <p:pic>
        <p:nvPicPr>
          <p:cNvPr id="5" name="Picture 4">
            <a:extLst>
              <a:ext uri="{FF2B5EF4-FFF2-40B4-BE49-F238E27FC236}">
                <a16:creationId xmlns:a16="http://schemas.microsoft.com/office/drawing/2014/main" id="{5DD70149-092A-256D-2DE2-B7EB5F2379CC}"/>
              </a:ext>
            </a:extLst>
          </p:cNvPr>
          <p:cNvPicPr>
            <a:picLocks noChangeAspect="1"/>
          </p:cNvPicPr>
          <p:nvPr/>
        </p:nvPicPr>
        <p:blipFill>
          <a:blip r:embed="rId2"/>
          <a:stretch>
            <a:fillRect/>
          </a:stretch>
        </p:blipFill>
        <p:spPr>
          <a:xfrm>
            <a:off x="8138047" y="538335"/>
            <a:ext cx="3555022" cy="5330757"/>
          </a:xfrm>
          <a:prstGeom prst="rect">
            <a:avLst/>
          </a:prstGeom>
        </p:spPr>
      </p:pic>
    </p:spTree>
    <p:extLst>
      <p:ext uri="{BB962C8B-B14F-4D97-AF65-F5344CB8AC3E}">
        <p14:creationId xmlns:p14="http://schemas.microsoft.com/office/powerpoint/2010/main" val="3817258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AA6EF8-5F16-0F2D-3F35-13FC10AB74AA}"/>
              </a:ext>
            </a:extLst>
          </p:cNvPr>
          <p:cNvSpPr>
            <a:spLocks noGrp="1"/>
          </p:cNvSpPr>
          <p:nvPr>
            <p:ph idx="1"/>
          </p:nvPr>
        </p:nvSpPr>
        <p:spPr>
          <a:xfrm>
            <a:off x="1097280" y="2108201"/>
            <a:ext cx="4998720" cy="3760891"/>
          </a:xfrm>
        </p:spPr>
        <p:txBody>
          <a:bodyPr>
            <a:normAutofit/>
          </a:bodyPr>
          <a:lstStyle/>
          <a:p>
            <a:r>
              <a:rPr lang="en-CA" sz="2000" b="1" i="0" u="none" strike="noStrike" baseline="0" dirty="0">
                <a:solidFill>
                  <a:srgbClr val="002584"/>
                </a:solidFill>
                <a:latin typeface="MyriadPro-Bold"/>
              </a:rPr>
              <a:t>Clinical Findings</a:t>
            </a:r>
          </a:p>
          <a:p>
            <a:r>
              <a:rPr lang="en-US" dirty="0"/>
              <a:t>At presentation, most patients have had symptoms for 1 to 7 days. These include fever, confusion, vomiting, headache, and neck stiffness, but the full syndrome is not usually present.</a:t>
            </a:r>
          </a:p>
          <a:p>
            <a:endParaRPr lang="en-CA" dirty="0"/>
          </a:p>
        </p:txBody>
      </p:sp>
      <p:pic>
        <p:nvPicPr>
          <p:cNvPr id="5" name="Picture 4">
            <a:extLst>
              <a:ext uri="{FF2B5EF4-FFF2-40B4-BE49-F238E27FC236}">
                <a16:creationId xmlns:a16="http://schemas.microsoft.com/office/drawing/2014/main" id="{DAA69DE1-8A19-C2DB-24F7-2622B6C174D6}"/>
              </a:ext>
            </a:extLst>
          </p:cNvPr>
          <p:cNvPicPr>
            <a:picLocks noChangeAspect="1"/>
          </p:cNvPicPr>
          <p:nvPr/>
        </p:nvPicPr>
        <p:blipFill>
          <a:blip r:embed="rId2"/>
          <a:stretch>
            <a:fillRect/>
          </a:stretch>
        </p:blipFill>
        <p:spPr>
          <a:xfrm>
            <a:off x="7193552" y="1043608"/>
            <a:ext cx="3972232" cy="4770783"/>
          </a:xfrm>
          <a:prstGeom prst="rect">
            <a:avLst/>
          </a:prstGeom>
        </p:spPr>
      </p:pic>
    </p:spTree>
    <p:extLst>
      <p:ext uri="{BB962C8B-B14F-4D97-AF65-F5344CB8AC3E}">
        <p14:creationId xmlns:p14="http://schemas.microsoft.com/office/powerpoint/2010/main" val="1392185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77FB3E-3E4A-B87B-302B-E994BD4B5A84}"/>
              </a:ext>
            </a:extLst>
          </p:cNvPr>
          <p:cNvSpPr>
            <a:spLocks noGrp="1"/>
          </p:cNvSpPr>
          <p:nvPr>
            <p:ph idx="1"/>
          </p:nvPr>
        </p:nvSpPr>
        <p:spPr>
          <a:xfrm>
            <a:off x="1097279" y="2108201"/>
            <a:ext cx="10186805" cy="3760891"/>
          </a:xfrm>
        </p:spPr>
        <p:txBody>
          <a:bodyPr>
            <a:normAutofit/>
          </a:bodyPr>
          <a:lstStyle/>
          <a:p>
            <a:r>
              <a:rPr lang="en-CA" sz="2000" b="1" i="0" u="none" strike="noStrike" baseline="0" dirty="0">
                <a:solidFill>
                  <a:srgbClr val="002584"/>
                </a:solidFill>
                <a:latin typeface="MyriadPro-Bold"/>
              </a:rPr>
              <a:t>Laboratory Findings</a:t>
            </a:r>
          </a:p>
          <a:p>
            <a:r>
              <a:rPr lang="en-US" dirty="0"/>
              <a:t>Peripheral blood may show polymorphonuclear leukocytosis from systemic infection or leukopenia caused by immunosuppression. The causative organism can be cultured from the blood in approximately two-thirds of cases. Images of the chest, sinuses, or mastoid bones may indicate a primary site of infection. A brain CT or MRI scan may show contrast enhancement of the cerebral convexities, the base of the brain, or the ventricular ependyma. The EEG is </a:t>
            </a:r>
            <a:r>
              <a:rPr lang="en-CA" dirty="0"/>
              <a:t>usually diffusely slow.</a:t>
            </a:r>
          </a:p>
        </p:txBody>
      </p:sp>
    </p:spTree>
    <p:extLst>
      <p:ext uri="{BB962C8B-B14F-4D97-AF65-F5344CB8AC3E}">
        <p14:creationId xmlns:p14="http://schemas.microsoft.com/office/powerpoint/2010/main" val="3569695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D7E81D-4B1D-96A5-F9F9-77EAEDB63C94}"/>
              </a:ext>
            </a:extLst>
          </p:cNvPr>
          <p:cNvPicPr>
            <a:picLocks noChangeAspect="1"/>
          </p:cNvPicPr>
          <p:nvPr/>
        </p:nvPicPr>
        <p:blipFill>
          <a:blip r:embed="rId2"/>
          <a:stretch>
            <a:fillRect/>
          </a:stretch>
        </p:blipFill>
        <p:spPr>
          <a:xfrm>
            <a:off x="1524000" y="1338262"/>
            <a:ext cx="9144000" cy="4181475"/>
          </a:xfrm>
          <a:prstGeom prst="rect">
            <a:avLst/>
          </a:prstGeom>
        </p:spPr>
      </p:pic>
    </p:spTree>
    <p:extLst>
      <p:ext uri="{BB962C8B-B14F-4D97-AF65-F5344CB8AC3E}">
        <p14:creationId xmlns:p14="http://schemas.microsoft.com/office/powerpoint/2010/main" val="2532013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3E9C94-7D45-665A-3C92-D63FA0FBC7BE}"/>
              </a:ext>
            </a:extLst>
          </p:cNvPr>
          <p:cNvSpPr>
            <a:spLocks noGrp="1"/>
          </p:cNvSpPr>
          <p:nvPr>
            <p:ph idx="1"/>
          </p:nvPr>
        </p:nvSpPr>
        <p:spPr>
          <a:xfrm>
            <a:off x="1097280" y="2108201"/>
            <a:ext cx="4998720" cy="3760891"/>
          </a:xfrm>
        </p:spPr>
        <p:txBody>
          <a:bodyPr>
            <a:normAutofit/>
          </a:bodyPr>
          <a:lstStyle/>
          <a:p>
            <a:r>
              <a:rPr lang="en-CA" sz="2000" b="1" i="0" u="none" strike="noStrike" baseline="0" dirty="0">
                <a:solidFill>
                  <a:srgbClr val="002584"/>
                </a:solidFill>
                <a:latin typeface="MyriadPro-Bold"/>
              </a:rPr>
              <a:t>Differential Diagnosis</a:t>
            </a:r>
          </a:p>
          <a:p>
            <a:r>
              <a:rPr lang="en-US" dirty="0"/>
              <a:t>Signs of meningeal irritation may also be seen with nonbacterial </a:t>
            </a:r>
            <a:r>
              <a:rPr lang="en-CA" dirty="0"/>
              <a:t>meningitis and subarachnoid hemorrhage.</a:t>
            </a:r>
            <a:endParaRPr lang="en-CA" sz="2000" b="1" dirty="0">
              <a:solidFill>
                <a:srgbClr val="002584"/>
              </a:solidFill>
              <a:latin typeface="MyriadPro-Bold"/>
            </a:endParaRPr>
          </a:p>
          <a:p>
            <a:pPr marL="0" indent="0">
              <a:buNone/>
            </a:pPr>
            <a:r>
              <a:rPr lang="en-CA" sz="2000" b="1" dirty="0">
                <a:solidFill>
                  <a:srgbClr val="002584"/>
                </a:solidFill>
                <a:latin typeface="MyriadPro-Bold"/>
              </a:rPr>
              <a:t>  </a:t>
            </a:r>
            <a:r>
              <a:rPr lang="en-CA" sz="2000" b="1" i="0" u="none" strike="noStrike" baseline="0" dirty="0">
                <a:solidFill>
                  <a:srgbClr val="002584"/>
                </a:solidFill>
                <a:latin typeface="MyriadPro-Bold"/>
              </a:rPr>
              <a:t>Prevention</a:t>
            </a:r>
          </a:p>
          <a:p>
            <a:r>
              <a:rPr lang="en-US" dirty="0"/>
              <a:t>Vaccines are available for three bacteria that can cause </a:t>
            </a:r>
            <a:r>
              <a:rPr lang="en-CA" dirty="0"/>
              <a:t>meningitis: </a:t>
            </a:r>
            <a:r>
              <a:rPr lang="en-CA" i="1" dirty="0"/>
              <a:t>H. influenzae </a:t>
            </a:r>
            <a:r>
              <a:rPr lang="en-CA" dirty="0"/>
              <a:t>type b, </a:t>
            </a:r>
            <a:r>
              <a:rPr lang="en-CA" i="1" dirty="0"/>
              <a:t>N. meningitidis</a:t>
            </a:r>
            <a:r>
              <a:rPr lang="en-CA" dirty="0"/>
              <a:t>, and </a:t>
            </a:r>
            <a:r>
              <a:rPr lang="en-CA" i="1" dirty="0"/>
              <a:t>S. pneumoniae</a:t>
            </a:r>
            <a:r>
              <a:rPr lang="en-CA" dirty="0"/>
              <a:t>.</a:t>
            </a:r>
            <a:endParaRPr lang="en-CA" sz="2000" b="1" dirty="0">
              <a:solidFill>
                <a:srgbClr val="002584"/>
              </a:solidFill>
              <a:latin typeface="MyriadPro-Bold"/>
            </a:endParaRPr>
          </a:p>
        </p:txBody>
      </p:sp>
      <p:pic>
        <p:nvPicPr>
          <p:cNvPr id="5" name="Picture 4">
            <a:extLst>
              <a:ext uri="{FF2B5EF4-FFF2-40B4-BE49-F238E27FC236}">
                <a16:creationId xmlns:a16="http://schemas.microsoft.com/office/drawing/2014/main" id="{28D9E094-0D83-EDB5-4BE4-A18FDD440C21}"/>
              </a:ext>
            </a:extLst>
          </p:cNvPr>
          <p:cNvPicPr>
            <a:picLocks noChangeAspect="1"/>
          </p:cNvPicPr>
          <p:nvPr/>
        </p:nvPicPr>
        <p:blipFill>
          <a:blip r:embed="rId2"/>
          <a:stretch>
            <a:fillRect/>
          </a:stretch>
        </p:blipFill>
        <p:spPr>
          <a:xfrm>
            <a:off x="7181364" y="571500"/>
            <a:ext cx="3981450" cy="5715000"/>
          </a:xfrm>
          <a:prstGeom prst="rect">
            <a:avLst/>
          </a:prstGeom>
        </p:spPr>
      </p:pic>
    </p:spTree>
    <p:extLst>
      <p:ext uri="{BB962C8B-B14F-4D97-AF65-F5344CB8AC3E}">
        <p14:creationId xmlns:p14="http://schemas.microsoft.com/office/powerpoint/2010/main" val="1314120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EECF74-4DF7-DD6F-1159-8BB9A6125E3A}"/>
              </a:ext>
            </a:extLst>
          </p:cNvPr>
          <p:cNvSpPr>
            <a:spLocks noGrp="1"/>
          </p:cNvSpPr>
          <p:nvPr>
            <p:ph idx="1"/>
          </p:nvPr>
        </p:nvSpPr>
        <p:spPr>
          <a:xfrm>
            <a:off x="1097280" y="2108201"/>
            <a:ext cx="4998720" cy="3760891"/>
          </a:xfrm>
        </p:spPr>
        <p:txBody>
          <a:bodyPr/>
          <a:lstStyle/>
          <a:p>
            <a:r>
              <a:rPr lang="en-CA" sz="2000" b="1" i="0" u="none" strike="noStrike" baseline="0" dirty="0">
                <a:solidFill>
                  <a:srgbClr val="002584"/>
                </a:solidFill>
                <a:latin typeface="MyriadPro-Bold"/>
              </a:rPr>
              <a:t>Treatment</a:t>
            </a:r>
          </a:p>
          <a:p>
            <a:r>
              <a:rPr lang="en-US" dirty="0"/>
              <a:t>Unless the physical examination shows focal neurologic </a:t>
            </a:r>
            <a:r>
              <a:rPr lang="en-CA" dirty="0"/>
              <a:t>abnormalities or papilledema, suggesting a mass lesion, </a:t>
            </a:r>
            <a:r>
              <a:rPr lang="en-US" dirty="0"/>
              <a:t>lumbar puncture should be performed immediately; if the CSF is not clear and colorless, antibiotic treatment is started without delay.</a:t>
            </a:r>
            <a:endParaRPr lang="en-CA" dirty="0"/>
          </a:p>
        </p:txBody>
      </p:sp>
      <p:pic>
        <p:nvPicPr>
          <p:cNvPr id="5" name="Picture 4">
            <a:extLst>
              <a:ext uri="{FF2B5EF4-FFF2-40B4-BE49-F238E27FC236}">
                <a16:creationId xmlns:a16="http://schemas.microsoft.com/office/drawing/2014/main" id="{57F7116C-3560-A994-319C-7B7108F9EC17}"/>
              </a:ext>
            </a:extLst>
          </p:cNvPr>
          <p:cNvPicPr>
            <a:picLocks noChangeAspect="1"/>
          </p:cNvPicPr>
          <p:nvPr/>
        </p:nvPicPr>
        <p:blipFill>
          <a:blip r:embed="rId2"/>
          <a:stretch>
            <a:fillRect/>
          </a:stretch>
        </p:blipFill>
        <p:spPr>
          <a:xfrm>
            <a:off x="6260535" y="1332689"/>
            <a:ext cx="4913228" cy="4192621"/>
          </a:xfrm>
          <a:prstGeom prst="rect">
            <a:avLst/>
          </a:prstGeom>
        </p:spPr>
      </p:pic>
    </p:spTree>
    <p:extLst>
      <p:ext uri="{BB962C8B-B14F-4D97-AF65-F5344CB8AC3E}">
        <p14:creationId xmlns:p14="http://schemas.microsoft.com/office/powerpoint/2010/main" val="4091694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540835-23B3-4425-4EEC-2FEF9A901A61}"/>
              </a:ext>
            </a:extLst>
          </p:cNvPr>
          <p:cNvSpPr>
            <a:spLocks noGrp="1"/>
          </p:cNvSpPr>
          <p:nvPr>
            <p:ph idx="1"/>
          </p:nvPr>
        </p:nvSpPr>
        <p:spPr>
          <a:xfrm>
            <a:off x="1097280" y="2108201"/>
            <a:ext cx="4998720" cy="3760891"/>
          </a:xfrm>
        </p:spPr>
        <p:txBody>
          <a:bodyPr>
            <a:normAutofit/>
          </a:bodyPr>
          <a:lstStyle/>
          <a:p>
            <a:r>
              <a:rPr lang="en-CA" sz="2000" b="1" i="0" u="none" strike="noStrike" baseline="0" dirty="0">
                <a:solidFill>
                  <a:srgbClr val="002584"/>
                </a:solidFill>
                <a:latin typeface="MyriadPro-Bold"/>
              </a:rPr>
              <a:t>Prognosis</a:t>
            </a:r>
          </a:p>
          <a:p>
            <a:r>
              <a:rPr lang="en-CA" dirty="0"/>
              <a:t>Complications of bacterial meningitis include headache, seizures, hydrocephalus, syndrome of inappropriate secretion of antidiuretic hormone (SIADH), residual neurologic deficits (including cognitive disturbances and cranial— especially VIII—nerve abnormalities), and death.</a:t>
            </a:r>
          </a:p>
        </p:txBody>
      </p:sp>
      <p:pic>
        <p:nvPicPr>
          <p:cNvPr id="5" name="Picture 4">
            <a:extLst>
              <a:ext uri="{FF2B5EF4-FFF2-40B4-BE49-F238E27FC236}">
                <a16:creationId xmlns:a16="http://schemas.microsoft.com/office/drawing/2014/main" id="{027366E0-9094-93D3-7544-55A1111A0676}"/>
              </a:ext>
            </a:extLst>
          </p:cNvPr>
          <p:cNvPicPr>
            <a:picLocks noChangeAspect="1"/>
          </p:cNvPicPr>
          <p:nvPr/>
        </p:nvPicPr>
        <p:blipFill>
          <a:blip r:embed="rId2"/>
          <a:stretch>
            <a:fillRect/>
          </a:stretch>
        </p:blipFill>
        <p:spPr>
          <a:xfrm>
            <a:off x="6185258" y="1548554"/>
            <a:ext cx="5014521" cy="3760891"/>
          </a:xfrm>
          <a:prstGeom prst="rect">
            <a:avLst/>
          </a:prstGeom>
        </p:spPr>
      </p:pic>
    </p:spTree>
    <p:extLst>
      <p:ext uri="{BB962C8B-B14F-4D97-AF65-F5344CB8AC3E}">
        <p14:creationId xmlns:p14="http://schemas.microsoft.com/office/powerpoint/2010/main" val="2287027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8B48-F50B-18F5-E17C-7C16E64E77C5}"/>
              </a:ext>
            </a:extLst>
          </p:cNvPr>
          <p:cNvSpPr>
            <a:spLocks noGrp="1"/>
          </p:cNvSpPr>
          <p:nvPr>
            <p:ph type="title"/>
          </p:nvPr>
        </p:nvSpPr>
        <p:spPr/>
        <p:txBody>
          <a:bodyPr>
            <a:normAutofit/>
          </a:bodyPr>
          <a:lstStyle/>
          <a:p>
            <a:r>
              <a:rPr lang="en-CA" sz="3200" dirty="0">
                <a:solidFill>
                  <a:srgbClr val="ED6D1F"/>
                </a:solidFill>
              </a:rPr>
              <a:t>TUBERCULOUS MENINGITIS</a:t>
            </a:r>
          </a:p>
        </p:txBody>
      </p:sp>
      <p:sp>
        <p:nvSpPr>
          <p:cNvPr id="3" name="Content Placeholder 2">
            <a:extLst>
              <a:ext uri="{FF2B5EF4-FFF2-40B4-BE49-F238E27FC236}">
                <a16:creationId xmlns:a16="http://schemas.microsoft.com/office/drawing/2014/main" id="{FB076DEB-095C-A0F7-95BE-41E2F0E91497}"/>
              </a:ext>
            </a:extLst>
          </p:cNvPr>
          <p:cNvSpPr>
            <a:spLocks noGrp="1"/>
          </p:cNvSpPr>
          <p:nvPr>
            <p:ph idx="1"/>
          </p:nvPr>
        </p:nvSpPr>
        <p:spPr/>
        <p:txBody>
          <a:bodyPr>
            <a:normAutofit/>
          </a:bodyPr>
          <a:lstStyle/>
          <a:p>
            <a:r>
              <a:rPr lang="en-US" dirty="0"/>
              <a:t>Tuberculous meningitis must be considered in patients who present with a confusional state, especially if there is a history of pulmonary tuberculosis, alcoholism, corticosteroid treatment, HIV infection, or other conditions associated </a:t>
            </a:r>
            <a:r>
              <a:rPr lang="en-CA" dirty="0"/>
              <a:t>with impaired immune responses.</a:t>
            </a:r>
          </a:p>
          <a:p>
            <a:r>
              <a:rPr lang="en-US" dirty="0"/>
              <a:t>Tuberculous meningitis usually results from reactivation of latent infection with </a:t>
            </a:r>
            <a:r>
              <a:rPr lang="en-US" i="1" dirty="0"/>
              <a:t>Mycobacterium tuberculosis. </a:t>
            </a:r>
            <a:r>
              <a:rPr lang="en-US" dirty="0"/>
              <a:t>Primary infection, typically acquired by inhaling bacillus-containing droplets, may be associated with metastatic dissemination of blood-borne bacilli from the lungs to the meninges and the </a:t>
            </a:r>
            <a:r>
              <a:rPr lang="en-CA" dirty="0"/>
              <a:t>surface of the brain.</a:t>
            </a:r>
          </a:p>
          <a:p>
            <a:r>
              <a:rPr lang="en-US" dirty="0"/>
              <a:t>Symptoms usually at include headache, fever, neck stiffness, vomiting, and lethargy or confusion. Fever, signs of meningeal irritation, and a confusional state are the most common findings on physical examination, but all may be absent.</a:t>
            </a:r>
            <a:endParaRPr lang="en-CA" dirty="0"/>
          </a:p>
        </p:txBody>
      </p:sp>
    </p:spTree>
    <p:extLst>
      <p:ext uri="{BB962C8B-B14F-4D97-AF65-F5344CB8AC3E}">
        <p14:creationId xmlns:p14="http://schemas.microsoft.com/office/powerpoint/2010/main" val="1771535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2A960C-C8DF-DBC3-4913-52C1155FEFBE}"/>
              </a:ext>
            </a:extLst>
          </p:cNvPr>
          <p:cNvSpPr>
            <a:spLocks noGrp="1"/>
          </p:cNvSpPr>
          <p:nvPr>
            <p:ph idx="1"/>
          </p:nvPr>
        </p:nvSpPr>
        <p:spPr>
          <a:xfrm>
            <a:off x="1097280" y="2108201"/>
            <a:ext cx="5402374" cy="3760891"/>
          </a:xfrm>
        </p:spPr>
        <p:txBody>
          <a:bodyPr>
            <a:normAutofit lnSpcReduction="10000"/>
          </a:bodyPr>
          <a:lstStyle/>
          <a:p>
            <a:r>
              <a:rPr lang="en-US" dirty="0"/>
              <a:t>Only one-half to two-thirds of patients show a positive skin test for tuberculosis or evidence of active or healed tubercular infection on chest x-ray; chest CT is more sensitive. The diagnosis is established by CSF analysis.</a:t>
            </a:r>
          </a:p>
          <a:p>
            <a:r>
              <a:rPr lang="en-US" dirty="0"/>
              <a:t>Treatment should be started as early as possible; it should not be withheld while awaiting culture results. The decision to treat is based on the CSF findings described previously; lymphocytic pleocytosis and decreased glucose are particularly suggestive, even if AFB smears are negative.</a:t>
            </a:r>
          </a:p>
          <a:p>
            <a:endParaRPr lang="en-CA" dirty="0"/>
          </a:p>
        </p:txBody>
      </p:sp>
      <p:pic>
        <p:nvPicPr>
          <p:cNvPr id="5" name="Picture 4">
            <a:extLst>
              <a:ext uri="{FF2B5EF4-FFF2-40B4-BE49-F238E27FC236}">
                <a16:creationId xmlns:a16="http://schemas.microsoft.com/office/drawing/2014/main" id="{E845F961-6EDA-54D9-8669-DF585D575BBE}"/>
              </a:ext>
            </a:extLst>
          </p:cNvPr>
          <p:cNvPicPr>
            <a:picLocks noChangeAspect="1"/>
          </p:cNvPicPr>
          <p:nvPr/>
        </p:nvPicPr>
        <p:blipFill>
          <a:blip r:embed="rId2"/>
          <a:stretch>
            <a:fillRect/>
          </a:stretch>
        </p:blipFill>
        <p:spPr>
          <a:xfrm>
            <a:off x="6863857" y="621195"/>
            <a:ext cx="4326194" cy="5615609"/>
          </a:xfrm>
          <a:prstGeom prst="rect">
            <a:avLst/>
          </a:prstGeom>
        </p:spPr>
      </p:pic>
    </p:spTree>
    <p:extLst>
      <p:ext uri="{BB962C8B-B14F-4D97-AF65-F5344CB8AC3E}">
        <p14:creationId xmlns:p14="http://schemas.microsoft.com/office/powerpoint/2010/main" val="3823447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A6AFF-7C1F-7931-769A-B669D4F1AB44}"/>
              </a:ext>
            </a:extLst>
          </p:cNvPr>
          <p:cNvSpPr>
            <a:spLocks noGrp="1"/>
          </p:cNvSpPr>
          <p:nvPr>
            <p:ph type="title"/>
          </p:nvPr>
        </p:nvSpPr>
        <p:spPr/>
        <p:txBody>
          <a:bodyPr>
            <a:normAutofit/>
          </a:bodyPr>
          <a:lstStyle/>
          <a:p>
            <a:r>
              <a:rPr lang="en-CA" sz="3200" dirty="0">
                <a:solidFill>
                  <a:srgbClr val="ED6D1F"/>
                </a:solidFill>
              </a:rPr>
              <a:t>SYPHILITIC MENINGITIS</a:t>
            </a:r>
          </a:p>
        </p:txBody>
      </p:sp>
      <p:sp>
        <p:nvSpPr>
          <p:cNvPr id="3" name="Content Placeholder 2">
            <a:extLst>
              <a:ext uri="{FF2B5EF4-FFF2-40B4-BE49-F238E27FC236}">
                <a16:creationId xmlns:a16="http://schemas.microsoft.com/office/drawing/2014/main" id="{2156A219-98F7-B55F-BEC6-BFAF8630840A}"/>
              </a:ext>
            </a:extLst>
          </p:cNvPr>
          <p:cNvSpPr>
            <a:spLocks noGrp="1"/>
          </p:cNvSpPr>
          <p:nvPr>
            <p:ph idx="1"/>
          </p:nvPr>
        </p:nvSpPr>
        <p:spPr>
          <a:xfrm>
            <a:off x="1097280" y="2108201"/>
            <a:ext cx="4998720" cy="3760891"/>
          </a:xfrm>
        </p:spPr>
        <p:txBody>
          <a:bodyPr>
            <a:normAutofit/>
          </a:bodyPr>
          <a:lstStyle/>
          <a:p>
            <a:r>
              <a:rPr lang="en-US" dirty="0"/>
              <a:t>Acute or subacute syphilitic meningitis usually occurs within 2 years after primary syphilitic infection. It is most common in young adults, affects men more often than women, and requires prompt treatment to prevent the irreversible </a:t>
            </a:r>
            <a:r>
              <a:rPr lang="en-CA" dirty="0"/>
              <a:t>manifestations of tertiary neurosyphilis.</a:t>
            </a:r>
          </a:p>
          <a:p>
            <a:r>
              <a:rPr lang="en-US" dirty="0"/>
              <a:t>Physical examination may show signs of meningeal </a:t>
            </a:r>
            <a:r>
              <a:rPr lang="en-CA" dirty="0"/>
              <a:t>irritation, confusion or delirium, papilledema, hemiparesis, and aphasia. </a:t>
            </a:r>
            <a:r>
              <a:rPr lang="en-US" dirty="0"/>
              <a:t>The diagnosis is established by CSF findings.</a:t>
            </a:r>
            <a:endParaRPr lang="en-CA" dirty="0"/>
          </a:p>
        </p:txBody>
      </p:sp>
      <p:pic>
        <p:nvPicPr>
          <p:cNvPr id="5" name="Picture 4">
            <a:extLst>
              <a:ext uri="{FF2B5EF4-FFF2-40B4-BE49-F238E27FC236}">
                <a16:creationId xmlns:a16="http://schemas.microsoft.com/office/drawing/2014/main" id="{17ECB722-CBF0-B29E-6FF4-77A253E8ED0A}"/>
              </a:ext>
            </a:extLst>
          </p:cNvPr>
          <p:cNvPicPr>
            <a:picLocks noChangeAspect="1"/>
          </p:cNvPicPr>
          <p:nvPr/>
        </p:nvPicPr>
        <p:blipFill>
          <a:blip r:embed="rId2"/>
          <a:stretch>
            <a:fillRect/>
          </a:stretch>
        </p:blipFill>
        <p:spPr>
          <a:xfrm>
            <a:off x="7005234" y="1011981"/>
            <a:ext cx="4150446" cy="4844702"/>
          </a:xfrm>
          <a:prstGeom prst="rect">
            <a:avLst/>
          </a:prstGeom>
        </p:spPr>
      </p:pic>
    </p:spTree>
    <p:extLst>
      <p:ext uri="{BB962C8B-B14F-4D97-AF65-F5344CB8AC3E}">
        <p14:creationId xmlns:p14="http://schemas.microsoft.com/office/powerpoint/2010/main" val="2816029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183291-9241-7720-471E-3FF0B802EB24}"/>
              </a:ext>
            </a:extLst>
          </p:cNvPr>
          <p:cNvSpPr>
            <a:spLocks noGrp="1"/>
          </p:cNvSpPr>
          <p:nvPr>
            <p:ph idx="1"/>
          </p:nvPr>
        </p:nvSpPr>
        <p:spPr>
          <a:xfrm>
            <a:off x="1097280" y="2108201"/>
            <a:ext cx="5147001" cy="3760891"/>
          </a:xfrm>
        </p:spPr>
        <p:txBody>
          <a:bodyPr>
            <a:normAutofit lnSpcReduction="10000"/>
          </a:bodyPr>
          <a:lstStyle/>
          <a:p>
            <a:r>
              <a:rPr lang="en-CA" sz="2000" b="1" i="0" u="none" strike="noStrike" baseline="0" dirty="0">
                <a:solidFill>
                  <a:srgbClr val="002584"/>
                </a:solidFill>
                <a:latin typeface="MyriadPro-Bold"/>
              </a:rPr>
              <a:t>Treatment</a:t>
            </a:r>
          </a:p>
          <a:p>
            <a:r>
              <a:rPr lang="en-US" dirty="0"/>
              <a:t>Acute syphilitic meningitis is usually a self-limited disorder, but treatment is required to avoid more advanced </a:t>
            </a:r>
            <a:r>
              <a:rPr lang="fr-FR" dirty="0" err="1"/>
              <a:t>vascular</a:t>
            </a:r>
            <a:r>
              <a:rPr lang="fr-FR" dirty="0"/>
              <a:t> and </a:t>
            </a:r>
            <a:r>
              <a:rPr lang="fr-FR" dirty="0" err="1"/>
              <a:t>parenchymatous</a:t>
            </a:r>
            <a:r>
              <a:rPr lang="fr-FR" dirty="0"/>
              <a:t> neurosyphilis (tabes </a:t>
            </a:r>
            <a:r>
              <a:rPr lang="fr-FR" dirty="0" err="1"/>
              <a:t>dorsalis</a:t>
            </a:r>
            <a:r>
              <a:rPr lang="fr-FR" dirty="0"/>
              <a:t>, </a:t>
            </a:r>
            <a:r>
              <a:rPr lang="en-US" dirty="0"/>
              <a:t>general paresis, optic neuritis, myelitis). Treatment is with aqueous penicillin G 2 to 4 × 106 units intravenously every 4 hours for 10 to 14 days. For penicillin-allergic patients, ceftriaxone 2 g intravenously daily for 14 days or doxycycline 200 mg orally twice daily for 21 to 28 days can </a:t>
            </a:r>
            <a:r>
              <a:rPr lang="en-CA" dirty="0"/>
              <a:t>be substituted.</a:t>
            </a:r>
          </a:p>
        </p:txBody>
      </p:sp>
      <p:pic>
        <p:nvPicPr>
          <p:cNvPr id="5" name="Picture 4">
            <a:extLst>
              <a:ext uri="{FF2B5EF4-FFF2-40B4-BE49-F238E27FC236}">
                <a16:creationId xmlns:a16="http://schemas.microsoft.com/office/drawing/2014/main" id="{B19C8E82-3F79-4926-9B9D-380275B02FC6}"/>
              </a:ext>
            </a:extLst>
          </p:cNvPr>
          <p:cNvPicPr>
            <a:picLocks noChangeAspect="1"/>
          </p:cNvPicPr>
          <p:nvPr/>
        </p:nvPicPr>
        <p:blipFill>
          <a:blip r:embed="rId2"/>
          <a:stretch>
            <a:fillRect/>
          </a:stretch>
        </p:blipFill>
        <p:spPr>
          <a:xfrm>
            <a:off x="6367664" y="1533525"/>
            <a:ext cx="4962525" cy="3790950"/>
          </a:xfrm>
          <a:prstGeom prst="rect">
            <a:avLst/>
          </a:prstGeom>
        </p:spPr>
      </p:pic>
    </p:spTree>
    <p:extLst>
      <p:ext uri="{BB962C8B-B14F-4D97-AF65-F5344CB8AC3E}">
        <p14:creationId xmlns:p14="http://schemas.microsoft.com/office/powerpoint/2010/main" val="846576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AB91D-ED9A-5836-3AEB-0A98081446EF}"/>
              </a:ext>
            </a:extLst>
          </p:cNvPr>
          <p:cNvSpPr>
            <a:spLocks noGrp="1"/>
          </p:cNvSpPr>
          <p:nvPr>
            <p:ph type="title"/>
          </p:nvPr>
        </p:nvSpPr>
        <p:spPr/>
        <p:txBody>
          <a:bodyPr>
            <a:normAutofit/>
          </a:bodyPr>
          <a:lstStyle/>
          <a:p>
            <a:r>
              <a:rPr lang="en-CA" sz="3200" dirty="0">
                <a:solidFill>
                  <a:srgbClr val="ED6D1F"/>
                </a:solidFill>
              </a:rPr>
              <a:t>LYME DISEASE</a:t>
            </a:r>
          </a:p>
        </p:txBody>
      </p:sp>
      <p:sp>
        <p:nvSpPr>
          <p:cNvPr id="3" name="Content Placeholder 2">
            <a:extLst>
              <a:ext uri="{FF2B5EF4-FFF2-40B4-BE49-F238E27FC236}">
                <a16:creationId xmlns:a16="http://schemas.microsoft.com/office/drawing/2014/main" id="{D10ECD4C-C830-A5AF-A5FD-CE5295427E9E}"/>
              </a:ext>
            </a:extLst>
          </p:cNvPr>
          <p:cNvSpPr>
            <a:spLocks noGrp="1"/>
          </p:cNvSpPr>
          <p:nvPr>
            <p:ph idx="1"/>
          </p:nvPr>
        </p:nvSpPr>
        <p:spPr>
          <a:xfrm>
            <a:off x="1097280" y="2108201"/>
            <a:ext cx="5394136" cy="3760891"/>
          </a:xfrm>
        </p:spPr>
        <p:txBody>
          <a:bodyPr>
            <a:normAutofit lnSpcReduction="10000"/>
          </a:bodyPr>
          <a:lstStyle/>
          <a:p>
            <a:r>
              <a:rPr lang="en-US" dirty="0"/>
              <a:t>Lyme disease is a tick-borne disorder due to infection with the spirochete </a:t>
            </a:r>
            <a:r>
              <a:rPr lang="en-US" i="1" dirty="0"/>
              <a:t>Borrelia burgdorferi. </a:t>
            </a:r>
            <a:r>
              <a:rPr lang="en-US" dirty="0"/>
              <a:t>Most cases occur during the summer. Primary infection may be manifested by an </a:t>
            </a:r>
            <a:r>
              <a:rPr lang="en-CA" dirty="0"/>
              <a:t>expanding erythematous annular skin lesion (</a:t>
            </a:r>
            <a:r>
              <a:rPr lang="en-CA" b="1" dirty="0"/>
              <a:t>erythema migrans</a:t>
            </a:r>
            <a:r>
              <a:rPr lang="en-CA" dirty="0"/>
              <a:t>).</a:t>
            </a:r>
          </a:p>
          <a:p>
            <a:r>
              <a:rPr lang="en-CA" dirty="0"/>
              <a:t>Less distinctive symptoms include </a:t>
            </a:r>
            <a:r>
              <a:rPr lang="en-US" dirty="0"/>
              <a:t>fatigue, headache, fever, neck stiffness, joint or muscle pain, anorexia, sore throat, and nausea. Neurologic involvement may be delayed for up to 10 weeks and is characterized </a:t>
            </a:r>
            <a:r>
              <a:rPr lang="en-CA" dirty="0"/>
              <a:t>by meningitis or meningoencephalitis.</a:t>
            </a:r>
          </a:p>
        </p:txBody>
      </p:sp>
      <p:pic>
        <p:nvPicPr>
          <p:cNvPr id="5" name="Picture 4">
            <a:extLst>
              <a:ext uri="{FF2B5EF4-FFF2-40B4-BE49-F238E27FC236}">
                <a16:creationId xmlns:a16="http://schemas.microsoft.com/office/drawing/2014/main" id="{93BAF7E3-93B6-DE1A-F4D3-37728463CB6A}"/>
              </a:ext>
            </a:extLst>
          </p:cNvPr>
          <p:cNvPicPr>
            <a:picLocks noChangeAspect="1"/>
          </p:cNvPicPr>
          <p:nvPr/>
        </p:nvPicPr>
        <p:blipFill>
          <a:blip r:embed="rId2"/>
          <a:stretch>
            <a:fillRect/>
          </a:stretch>
        </p:blipFill>
        <p:spPr>
          <a:xfrm>
            <a:off x="6829486" y="1500808"/>
            <a:ext cx="4326194" cy="3856383"/>
          </a:xfrm>
          <a:prstGeom prst="rect">
            <a:avLst/>
          </a:prstGeom>
        </p:spPr>
      </p:pic>
    </p:spTree>
    <p:extLst>
      <p:ext uri="{BB962C8B-B14F-4D97-AF65-F5344CB8AC3E}">
        <p14:creationId xmlns:p14="http://schemas.microsoft.com/office/powerpoint/2010/main" val="1887620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D7F729-0F55-BE97-25CE-B8B8002B25DF}"/>
              </a:ext>
            </a:extLst>
          </p:cNvPr>
          <p:cNvSpPr>
            <a:spLocks noGrp="1"/>
          </p:cNvSpPr>
          <p:nvPr>
            <p:ph idx="1"/>
          </p:nvPr>
        </p:nvSpPr>
        <p:spPr/>
        <p:txBody>
          <a:bodyPr>
            <a:normAutofit/>
          </a:bodyPr>
          <a:lstStyle/>
          <a:p>
            <a:r>
              <a:rPr lang="en-CA" dirty="0"/>
              <a:t>Lyme meningitis produces </a:t>
            </a:r>
            <a:r>
              <a:rPr lang="en-US" dirty="0"/>
              <a:t>prominent headache accompanied by signs of meningeal irritation, photophobia, pain when moving the eyes, </a:t>
            </a:r>
            <a:r>
              <a:rPr lang="en-CA" dirty="0"/>
              <a:t>nausea, and vomiting. </a:t>
            </a:r>
            <a:r>
              <a:rPr lang="en-US" dirty="0"/>
              <a:t>Definitive diagnosis is usually made by serologic </a:t>
            </a:r>
            <a:r>
              <a:rPr lang="en-CA" dirty="0"/>
              <a:t>testing for </a:t>
            </a:r>
            <a:r>
              <a:rPr lang="en-CA" i="1" dirty="0"/>
              <a:t>B. burgdorferi</a:t>
            </a:r>
            <a:r>
              <a:rPr lang="en-CA" dirty="0"/>
              <a:t>.</a:t>
            </a:r>
          </a:p>
          <a:p>
            <a:r>
              <a:rPr lang="en-CA" sz="2000" b="1" i="0" u="none" strike="noStrike" baseline="0" dirty="0">
                <a:solidFill>
                  <a:srgbClr val="002584"/>
                </a:solidFill>
                <a:latin typeface="MyriadPro-Bold"/>
              </a:rPr>
              <a:t>Treatment</a:t>
            </a:r>
          </a:p>
          <a:p>
            <a:r>
              <a:rPr lang="en-US" dirty="0"/>
              <a:t>Preventive measures include avoiding tick-infested areas and using insect repellents and protective clothing when </a:t>
            </a:r>
            <a:r>
              <a:rPr lang="en-CA" dirty="0"/>
              <a:t>avoidance is impossible. </a:t>
            </a:r>
            <a:r>
              <a:rPr lang="en-US" dirty="0"/>
              <a:t>Treatment of Lyme disease with neurologic involvement is with intravenously administered ceftriaxone (2 g/d), cefotaxime (2 g three times daily), or penicillin (20-24 × 106 units/d) for 2 to 4 weeks.</a:t>
            </a:r>
            <a:endParaRPr lang="en-CA" dirty="0"/>
          </a:p>
        </p:txBody>
      </p:sp>
    </p:spTree>
    <p:extLst>
      <p:ext uri="{BB962C8B-B14F-4D97-AF65-F5344CB8AC3E}">
        <p14:creationId xmlns:p14="http://schemas.microsoft.com/office/powerpoint/2010/main" val="3014537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EEEF8-1935-DA52-59C4-193E58FBC3E7}"/>
              </a:ext>
            </a:extLst>
          </p:cNvPr>
          <p:cNvSpPr>
            <a:spLocks noGrp="1"/>
          </p:cNvSpPr>
          <p:nvPr>
            <p:ph type="title"/>
          </p:nvPr>
        </p:nvSpPr>
        <p:spPr/>
        <p:txBody>
          <a:bodyPr>
            <a:normAutofit/>
          </a:bodyPr>
          <a:lstStyle/>
          <a:p>
            <a:r>
              <a:rPr lang="en-CA" sz="3200" dirty="0">
                <a:solidFill>
                  <a:srgbClr val="ED6D1F"/>
                </a:solidFill>
              </a:rPr>
              <a:t>VIRAL MENINGITIS &amp; ENCEPHALITIS</a:t>
            </a:r>
          </a:p>
        </p:txBody>
      </p:sp>
      <p:sp>
        <p:nvSpPr>
          <p:cNvPr id="3" name="Content Placeholder 2">
            <a:extLst>
              <a:ext uri="{FF2B5EF4-FFF2-40B4-BE49-F238E27FC236}">
                <a16:creationId xmlns:a16="http://schemas.microsoft.com/office/drawing/2014/main" id="{898AAF0E-773D-7C00-D558-23DA9D34FCCE}"/>
              </a:ext>
            </a:extLst>
          </p:cNvPr>
          <p:cNvSpPr>
            <a:spLocks noGrp="1"/>
          </p:cNvSpPr>
          <p:nvPr>
            <p:ph idx="1"/>
          </p:nvPr>
        </p:nvSpPr>
        <p:spPr/>
        <p:txBody>
          <a:bodyPr/>
          <a:lstStyle/>
          <a:p>
            <a:r>
              <a:rPr lang="en-US" dirty="0"/>
              <a:t>Viral infections of the meninges (</a:t>
            </a:r>
            <a:r>
              <a:rPr lang="en-US" b="1" dirty="0"/>
              <a:t>meningitis</a:t>
            </a:r>
            <a:r>
              <a:rPr lang="en-US" dirty="0"/>
              <a:t>) or brain </a:t>
            </a:r>
            <a:r>
              <a:rPr lang="en-CA" dirty="0"/>
              <a:t>parenchyma (</a:t>
            </a:r>
            <a:r>
              <a:rPr lang="en-CA" b="1" dirty="0"/>
              <a:t>encephalitis</a:t>
            </a:r>
            <a:r>
              <a:rPr lang="en-CA" dirty="0"/>
              <a:t>) often present as acute confusional </a:t>
            </a:r>
            <a:r>
              <a:rPr lang="en-US" dirty="0"/>
              <a:t>states. The most common causative agents are listed here. Viral infections can affect the CNS in three ways— hematogenous dissemination of a systemic viral infection (</a:t>
            </a:r>
            <a:r>
              <a:rPr lang="en-US" dirty="0" err="1"/>
              <a:t>eg</a:t>
            </a:r>
            <a:r>
              <a:rPr lang="en-US" dirty="0"/>
              <a:t>, arthropod-borne viruses), neuronal spread of the virus by axonal transport (</a:t>
            </a:r>
            <a:r>
              <a:rPr lang="en-US" dirty="0" err="1"/>
              <a:t>eg</a:t>
            </a:r>
            <a:r>
              <a:rPr lang="en-US" dirty="0"/>
              <a:t>, herpes simplex, rabies), and autoimmune </a:t>
            </a:r>
            <a:r>
              <a:rPr lang="en-CA" dirty="0"/>
              <a:t>postinfectious demyelination (</a:t>
            </a:r>
            <a:r>
              <a:rPr lang="en-CA" dirty="0" err="1"/>
              <a:t>eg</a:t>
            </a:r>
            <a:r>
              <a:rPr lang="en-CA" dirty="0"/>
              <a:t>, varicella, influenza).</a:t>
            </a:r>
          </a:p>
        </p:txBody>
      </p:sp>
    </p:spTree>
    <p:extLst>
      <p:ext uri="{BB962C8B-B14F-4D97-AF65-F5344CB8AC3E}">
        <p14:creationId xmlns:p14="http://schemas.microsoft.com/office/powerpoint/2010/main" val="1858587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884BCB-F404-E1AD-3D84-647778D4DBD3}"/>
              </a:ext>
            </a:extLst>
          </p:cNvPr>
          <p:cNvPicPr>
            <a:picLocks noChangeAspect="1"/>
          </p:cNvPicPr>
          <p:nvPr/>
        </p:nvPicPr>
        <p:blipFill>
          <a:blip r:embed="rId2"/>
          <a:stretch>
            <a:fillRect/>
          </a:stretch>
        </p:blipFill>
        <p:spPr>
          <a:xfrm>
            <a:off x="1966451" y="1620078"/>
            <a:ext cx="8259097" cy="3617843"/>
          </a:xfrm>
          <a:prstGeom prst="rect">
            <a:avLst/>
          </a:prstGeom>
        </p:spPr>
      </p:pic>
    </p:spTree>
    <p:extLst>
      <p:ext uri="{BB962C8B-B14F-4D97-AF65-F5344CB8AC3E}">
        <p14:creationId xmlns:p14="http://schemas.microsoft.com/office/powerpoint/2010/main" val="2498319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1ED606-F30D-7B3E-ECE1-76E78B0902CE}"/>
              </a:ext>
            </a:extLst>
          </p:cNvPr>
          <p:cNvPicPr>
            <a:picLocks noChangeAspect="1"/>
          </p:cNvPicPr>
          <p:nvPr/>
        </p:nvPicPr>
        <p:blipFill>
          <a:blip r:embed="rId2"/>
          <a:stretch>
            <a:fillRect/>
          </a:stretch>
        </p:blipFill>
        <p:spPr>
          <a:xfrm>
            <a:off x="1986116" y="1192695"/>
            <a:ext cx="8219768" cy="4472609"/>
          </a:xfrm>
          <a:prstGeom prst="rect">
            <a:avLst/>
          </a:prstGeom>
        </p:spPr>
      </p:pic>
    </p:spTree>
    <p:extLst>
      <p:ext uri="{BB962C8B-B14F-4D97-AF65-F5344CB8AC3E}">
        <p14:creationId xmlns:p14="http://schemas.microsoft.com/office/powerpoint/2010/main" val="341739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385F2C-FD36-C663-3A72-BCAF11CED050}"/>
              </a:ext>
            </a:extLst>
          </p:cNvPr>
          <p:cNvSpPr>
            <a:spLocks noGrp="1"/>
          </p:cNvSpPr>
          <p:nvPr>
            <p:ph idx="1"/>
          </p:nvPr>
        </p:nvSpPr>
        <p:spPr/>
        <p:txBody>
          <a:bodyPr>
            <a:normAutofit/>
          </a:bodyPr>
          <a:lstStyle/>
          <a:p>
            <a:r>
              <a:rPr lang="en-CA" dirty="0"/>
              <a:t>Clinical manifestations of viral meningitis include fever, </a:t>
            </a:r>
            <a:r>
              <a:rPr lang="en-US" dirty="0"/>
              <a:t>headache, neck stiffness, photophobia, pain with eye movement, and mild impairment of consciousness. Patients usually do not appear as ill as those with bacterial </a:t>
            </a:r>
            <a:r>
              <a:rPr lang="en-CA" dirty="0"/>
              <a:t>meningitis.</a:t>
            </a:r>
          </a:p>
          <a:p>
            <a:r>
              <a:rPr lang="en-US" dirty="0"/>
              <a:t>CSF analysis is the most important laboratory test. CSF pressure is normal or increased, and a lymphocytic or </a:t>
            </a:r>
            <a:r>
              <a:rPr lang="en-CA" dirty="0"/>
              <a:t>monocytic pleocytosis is present. </a:t>
            </a:r>
            <a:r>
              <a:rPr lang="en-US" dirty="0"/>
              <a:t>The patient can be treated for bacterial meningitis until the results of CSF cultures are known, or treatment can be withheld and lumbar puncture repeated in 6 to 12 hours. If the meningitis is viral in origin, the second sample should show a mononuclear cell pleocytosis.</a:t>
            </a:r>
          </a:p>
          <a:p>
            <a:r>
              <a:rPr lang="en-CA" dirty="0"/>
              <a:t>No specific treatment </a:t>
            </a:r>
            <a:r>
              <a:rPr lang="en-US" dirty="0"/>
              <a:t>is available for most causes of viral meningitis or </a:t>
            </a:r>
            <a:r>
              <a:rPr lang="en-CA" dirty="0"/>
              <a:t>encephalitis. Exceptions include herpes simplex (discussed </a:t>
            </a:r>
            <a:r>
              <a:rPr lang="en-US" dirty="0"/>
              <a:t>in the next section); varicella zoster, which respond to drugs.</a:t>
            </a:r>
            <a:endParaRPr lang="en-CA" dirty="0"/>
          </a:p>
        </p:txBody>
      </p:sp>
    </p:spTree>
    <p:extLst>
      <p:ext uri="{BB962C8B-B14F-4D97-AF65-F5344CB8AC3E}">
        <p14:creationId xmlns:p14="http://schemas.microsoft.com/office/powerpoint/2010/main" val="1256714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A34867-EDFE-848C-805C-21C7ADB3DA62}"/>
              </a:ext>
            </a:extLst>
          </p:cNvPr>
          <p:cNvSpPr>
            <a:spLocks noGrp="1"/>
          </p:cNvSpPr>
          <p:nvPr>
            <p:ph idx="1"/>
          </p:nvPr>
        </p:nvSpPr>
        <p:spPr>
          <a:xfrm>
            <a:off x="1097280" y="2108201"/>
            <a:ext cx="4998720" cy="3760891"/>
          </a:xfrm>
        </p:spPr>
        <p:txBody>
          <a:bodyPr>
            <a:normAutofit/>
          </a:bodyPr>
          <a:lstStyle/>
          <a:p>
            <a:r>
              <a:rPr lang="en-US" dirty="0"/>
              <a:t>Symptoms of viral meningitis usually resolve spontaneously within 2 weeks regardless of the causative agent, although residual deficits may be seen. The outcome of viral encephalitis varies with the specific virus—for example, eastern equine and HSV infections are associated with severe morbidity and high mortality rates.</a:t>
            </a:r>
            <a:endParaRPr lang="en-CA" dirty="0"/>
          </a:p>
        </p:txBody>
      </p:sp>
      <p:pic>
        <p:nvPicPr>
          <p:cNvPr id="5" name="Picture 4">
            <a:extLst>
              <a:ext uri="{FF2B5EF4-FFF2-40B4-BE49-F238E27FC236}">
                <a16:creationId xmlns:a16="http://schemas.microsoft.com/office/drawing/2014/main" id="{02F63EE5-34DF-1A35-934B-084F8C5EE7C0}"/>
              </a:ext>
            </a:extLst>
          </p:cNvPr>
          <p:cNvPicPr>
            <a:picLocks noChangeAspect="1"/>
          </p:cNvPicPr>
          <p:nvPr/>
        </p:nvPicPr>
        <p:blipFill>
          <a:blip r:embed="rId2"/>
          <a:stretch>
            <a:fillRect/>
          </a:stretch>
        </p:blipFill>
        <p:spPr>
          <a:xfrm>
            <a:off x="6835302" y="695527"/>
            <a:ext cx="4373556" cy="5466945"/>
          </a:xfrm>
          <a:prstGeom prst="rect">
            <a:avLst/>
          </a:prstGeom>
        </p:spPr>
      </p:pic>
    </p:spTree>
    <p:extLst>
      <p:ext uri="{BB962C8B-B14F-4D97-AF65-F5344CB8AC3E}">
        <p14:creationId xmlns:p14="http://schemas.microsoft.com/office/powerpoint/2010/main" val="1481407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52851-6E09-E045-8474-C3B844EE7404}"/>
              </a:ext>
            </a:extLst>
          </p:cNvPr>
          <p:cNvSpPr>
            <a:spLocks noGrp="1"/>
          </p:cNvSpPr>
          <p:nvPr>
            <p:ph type="title"/>
          </p:nvPr>
        </p:nvSpPr>
        <p:spPr/>
        <p:txBody>
          <a:bodyPr>
            <a:normAutofit/>
          </a:bodyPr>
          <a:lstStyle/>
          <a:p>
            <a:r>
              <a:rPr lang="fr-FR" sz="3200" dirty="0">
                <a:solidFill>
                  <a:srgbClr val="ED6D1F"/>
                </a:solidFill>
              </a:rPr>
              <a:t>HERPES SIMPLEX VIRUS (HSV)</a:t>
            </a:r>
            <a:br>
              <a:rPr lang="fr-FR" sz="3200" dirty="0">
                <a:solidFill>
                  <a:srgbClr val="ED6D1F"/>
                </a:solidFill>
              </a:rPr>
            </a:br>
            <a:r>
              <a:rPr lang="fr-FR" sz="3200" dirty="0">
                <a:solidFill>
                  <a:srgbClr val="ED6D1F"/>
                </a:solidFill>
              </a:rPr>
              <a:t>ENCEPHALITIS</a:t>
            </a:r>
            <a:endParaRPr lang="en-CA" sz="3200" dirty="0">
              <a:solidFill>
                <a:srgbClr val="ED6D1F"/>
              </a:solidFill>
            </a:endParaRPr>
          </a:p>
        </p:txBody>
      </p:sp>
      <p:sp>
        <p:nvSpPr>
          <p:cNvPr id="3" name="Content Placeholder 2">
            <a:extLst>
              <a:ext uri="{FF2B5EF4-FFF2-40B4-BE49-F238E27FC236}">
                <a16:creationId xmlns:a16="http://schemas.microsoft.com/office/drawing/2014/main" id="{B206DEFD-6D38-54C5-F573-B89F50FC0814}"/>
              </a:ext>
            </a:extLst>
          </p:cNvPr>
          <p:cNvSpPr>
            <a:spLocks noGrp="1"/>
          </p:cNvSpPr>
          <p:nvPr>
            <p:ph idx="1"/>
          </p:nvPr>
        </p:nvSpPr>
        <p:spPr/>
        <p:txBody>
          <a:bodyPr>
            <a:normAutofit/>
          </a:bodyPr>
          <a:lstStyle/>
          <a:p>
            <a:r>
              <a:rPr lang="en-US" dirty="0"/>
              <a:t>HSV type 1 (oral herpes) is the most common cause of sporadic fatal encephalitis in the United States. Approximately one-half of cases involve patients older than 50 years of age. The virus migrates along nerve axons to sensory ganglia, where it persists in a latent form and </a:t>
            </a:r>
            <a:r>
              <a:rPr lang="en-CA" dirty="0"/>
              <a:t>may be subsequently reactivated.</a:t>
            </a:r>
          </a:p>
          <a:p>
            <a:r>
              <a:rPr lang="en-US" dirty="0"/>
              <a:t>The clinical syndrome may include headache, stiff neck, vomiting, behavioral disorders, memory loss, anosmia, aphasia, hemiparesis, and focal or generalized seizures.</a:t>
            </a:r>
          </a:p>
          <a:p>
            <a:r>
              <a:rPr lang="en-US" dirty="0"/>
              <a:t>The CSF in HSV type 1 encephalitis most often shows increased pressure, lymphocytic or mixed</a:t>
            </a:r>
            <a:r>
              <a:rPr lang="en-CA" dirty="0"/>
              <a:t>, mild protein elevation, and normal glucose. </a:t>
            </a:r>
            <a:r>
              <a:rPr lang="en-US" dirty="0"/>
              <a:t>The virus generally cannot be isolated from the CSF, but can be detected by the polymerase chain </a:t>
            </a:r>
            <a:r>
              <a:rPr lang="en-CA" dirty="0"/>
              <a:t>reaction and serologic testing.</a:t>
            </a:r>
          </a:p>
        </p:txBody>
      </p:sp>
    </p:spTree>
    <p:extLst>
      <p:ext uri="{BB962C8B-B14F-4D97-AF65-F5344CB8AC3E}">
        <p14:creationId xmlns:p14="http://schemas.microsoft.com/office/powerpoint/2010/main" val="1955080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AA36FD-617D-1320-776F-DDDE41B8FC97}"/>
              </a:ext>
            </a:extLst>
          </p:cNvPr>
          <p:cNvSpPr>
            <a:spLocks noGrp="1"/>
          </p:cNvSpPr>
          <p:nvPr>
            <p:ph idx="1"/>
          </p:nvPr>
        </p:nvSpPr>
        <p:spPr>
          <a:xfrm>
            <a:off x="1097280" y="2108201"/>
            <a:ext cx="4998720" cy="3760891"/>
          </a:xfrm>
        </p:spPr>
        <p:txBody>
          <a:bodyPr/>
          <a:lstStyle/>
          <a:p>
            <a:r>
              <a:rPr lang="en-US" dirty="0"/>
              <a:t>However, because treatment is most effective when begun early and is comparatively safe, the most common approach is to treat patients with </a:t>
            </a:r>
            <a:r>
              <a:rPr lang="en-CA" b="1" dirty="0"/>
              <a:t>acyclovir</a:t>
            </a:r>
            <a:r>
              <a:rPr lang="en-CA" dirty="0"/>
              <a:t>, given intravenously.</a:t>
            </a:r>
          </a:p>
          <a:p>
            <a:r>
              <a:rPr lang="en-US" dirty="0"/>
              <a:t>Patients younger than age 30 and those who are only lethargic at the onset of treatment are more likely to survive than are older or comatose patients.</a:t>
            </a:r>
            <a:endParaRPr lang="en-CA" dirty="0"/>
          </a:p>
        </p:txBody>
      </p:sp>
      <p:pic>
        <p:nvPicPr>
          <p:cNvPr id="5" name="Picture 4">
            <a:extLst>
              <a:ext uri="{FF2B5EF4-FFF2-40B4-BE49-F238E27FC236}">
                <a16:creationId xmlns:a16="http://schemas.microsoft.com/office/drawing/2014/main" id="{EE5323D5-C3CD-475C-0F6A-27E18ED678D0}"/>
              </a:ext>
            </a:extLst>
          </p:cNvPr>
          <p:cNvPicPr>
            <a:picLocks noChangeAspect="1"/>
          </p:cNvPicPr>
          <p:nvPr/>
        </p:nvPicPr>
        <p:blipFill>
          <a:blip r:embed="rId2"/>
          <a:stretch>
            <a:fillRect/>
          </a:stretch>
        </p:blipFill>
        <p:spPr>
          <a:xfrm>
            <a:off x="6514189" y="1251391"/>
            <a:ext cx="4701804" cy="4355218"/>
          </a:xfrm>
          <a:prstGeom prst="rect">
            <a:avLst/>
          </a:prstGeom>
        </p:spPr>
      </p:pic>
    </p:spTree>
    <p:extLst>
      <p:ext uri="{BB962C8B-B14F-4D97-AF65-F5344CB8AC3E}">
        <p14:creationId xmlns:p14="http://schemas.microsoft.com/office/powerpoint/2010/main" val="1022458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3A53B-F21A-1562-21E5-0D981B516F2C}"/>
              </a:ext>
            </a:extLst>
          </p:cNvPr>
          <p:cNvSpPr>
            <a:spLocks noGrp="1"/>
          </p:cNvSpPr>
          <p:nvPr>
            <p:ph type="title"/>
          </p:nvPr>
        </p:nvSpPr>
        <p:spPr/>
        <p:txBody>
          <a:bodyPr>
            <a:normAutofit/>
          </a:bodyPr>
          <a:lstStyle/>
          <a:p>
            <a:r>
              <a:rPr lang="en-CA" sz="3200" dirty="0">
                <a:solidFill>
                  <a:srgbClr val="ED6D1F"/>
                </a:solidFill>
              </a:rPr>
              <a:t>HUMAN IMMUNODEFICIENCY VIRUS</a:t>
            </a:r>
            <a:br>
              <a:rPr lang="en-CA" sz="3200" dirty="0">
                <a:solidFill>
                  <a:srgbClr val="ED6D1F"/>
                </a:solidFill>
              </a:rPr>
            </a:br>
            <a:r>
              <a:rPr lang="en-CA" sz="3200" dirty="0">
                <a:solidFill>
                  <a:srgbClr val="ED6D1F"/>
                </a:solidFill>
              </a:rPr>
              <a:t>INFECTION</a:t>
            </a:r>
          </a:p>
        </p:txBody>
      </p:sp>
      <p:sp>
        <p:nvSpPr>
          <p:cNvPr id="3" name="Content Placeholder 2">
            <a:extLst>
              <a:ext uri="{FF2B5EF4-FFF2-40B4-BE49-F238E27FC236}">
                <a16:creationId xmlns:a16="http://schemas.microsoft.com/office/drawing/2014/main" id="{D1FD6252-B7B9-8C1F-837E-22B799F0232B}"/>
              </a:ext>
            </a:extLst>
          </p:cNvPr>
          <p:cNvSpPr>
            <a:spLocks noGrp="1"/>
          </p:cNvSpPr>
          <p:nvPr>
            <p:ph idx="1"/>
          </p:nvPr>
        </p:nvSpPr>
        <p:spPr/>
        <p:txBody>
          <a:bodyPr>
            <a:normAutofit/>
          </a:bodyPr>
          <a:lstStyle/>
          <a:p>
            <a:r>
              <a:rPr lang="en-US" dirty="0"/>
              <a:t>Acquired immune deficiency syndrome (AIDS) is caused by human immunodeficiency virus type 1 (HIV-1) and is characterized by opportunistic infections, malignant neoplasms (typically non-Hodgkin lymphoma or Kaposi sarcoma), and a variety of neurologic disturbances. Transmission occurs through sexual activity or transfer of virus-contaminated blood or blood products, such as by intravenous drug users who share needles.</a:t>
            </a:r>
          </a:p>
          <a:p>
            <a:r>
              <a:rPr lang="en-CA" b="1" dirty="0"/>
              <a:t>A. HIV-1 Meningitis</a:t>
            </a:r>
          </a:p>
          <a:p>
            <a:r>
              <a:rPr lang="en-CA" b="1" dirty="0"/>
              <a:t>B. Cryptococcal Meningitis</a:t>
            </a:r>
          </a:p>
          <a:p>
            <a:r>
              <a:rPr lang="en-CA" b="1" dirty="0"/>
              <a:t>C. Cerebral Toxoplasmosis</a:t>
            </a:r>
          </a:p>
          <a:p>
            <a:r>
              <a:rPr lang="en-CA" b="1" dirty="0"/>
              <a:t>D. Cytomegalovirus Encephalitis</a:t>
            </a:r>
            <a:endParaRPr lang="en-CA" dirty="0"/>
          </a:p>
        </p:txBody>
      </p:sp>
    </p:spTree>
    <p:extLst>
      <p:ext uri="{BB962C8B-B14F-4D97-AF65-F5344CB8AC3E}">
        <p14:creationId xmlns:p14="http://schemas.microsoft.com/office/powerpoint/2010/main" val="789930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593BD-308E-AA17-FA60-04F0FD5F7E0E}"/>
              </a:ext>
            </a:extLst>
          </p:cNvPr>
          <p:cNvSpPr>
            <a:spLocks noGrp="1"/>
          </p:cNvSpPr>
          <p:nvPr>
            <p:ph type="title"/>
          </p:nvPr>
        </p:nvSpPr>
        <p:spPr/>
        <p:txBody>
          <a:bodyPr>
            <a:normAutofit/>
          </a:bodyPr>
          <a:lstStyle/>
          <a:p>
            <a:r>
              <a:rPr lang="en-CA" sz="3200" dirty="0">
                <a:solidFill>
                  <a:srgbClr val="ED6D1F"/>
                </a:solidFill>
              </a:rPr>
              <a:t>FUNGAL MENINGITIS</a:t>
            </a:r>
          </a:p>
        </p:txBody>
      </p:sp>
      <p:sp>
        <p:nvSpPr>
          <p:cNvPr id="3" name="Content Placeholder 2">
            <a:extLst>
              <a:ext uri="{FF2B5EF4-FFF2-40B4-BE49-F238E27FC236}">
                <a16:creationId xmlns:a16="http://schemas.microsoft.com/office/drawing/2014/main" id="{BBC0E11B-7A98-A480-A5E5-3DFE7BE95294}"/>
              </a:ext>
            </a:extLst>
          </p:cNvPr>
          <p:cNvSpPr>
            <a:spLocks noGrp="1"/>
          </p:cNvSpPr>
          <p:nvPr>
            <p:ph idx="1"/>
          </p:nvPr>
        </p:nvSpPr>
        <p:spPr/>
        <p:txBody>
          <a:bodyPr>
            <a:normAutofit/>
          </a:bodyPr>
          <a:lstStyle/>
          <a:p>
            <a:r>
              <a:rPr lang="en-US" dirty="0"/>
              <a:t>In a small fraction of patients with systemic fungal infections (mycoses), fungi invade the CNS to produce meningitis </a:t>
            </a:r>
            <a:r>
              <a:rPr lang="en-CA" dirty="0"/>
              <a:t>or focal intraparenchymal lesions. </a:t>
            </a:r>
          </a:p>
          <a:p>
            <a:r>
              <a:rPr lang="en-US" dirty="0"/>
              <a:t>Fungi reach the CNS by hematogenous spread from the lungs, heart, gastrointestinal or genitourinary tract, or </a:t>
            </a:r>
            <a:r>
              <a:rPr lang="en-CA" dirty="0"/>
              <a:t>skin, or by direct expansion. </a:t>
            </a:r>
            <a:r>
              <a:rPr lang="en-US" dirty="0"/>
              <a:t>Neurologic examination may show signs of meningeal </a:t>
            </a:r>
            <a:r>
              <a:rPr lang="en-CA" dirty="0"/>
              <a:t>irritation, a confusional state, papilledema, visual loss, </a:t>
            </a:r>
            <a:r>
              <a:rPr lang="en-US" dirty="0"/>
              <a:t>ptosis, exophthalmos, ocular or other cranial nerve palsies, and focal neurologic abnormalities such as hemiparesis.</a:t>
            </a:r>
          </a:p>
          <a:p>
            <a:r>
              <a:rPr lang="en-US" dirty="0"/>
              <a:t>CSF pressure may be normal or elevated. The fluid is usually clear, but may be viscous in the presence of numerous cryptococci. Lymphocytic pleocytosis of up to 1,000 cells/mL is common, but a normal cell count or polymorphonuclear pleocytosis can be seen in early fungal meningitis </a:t>
            </a:r>
            <a:r>
              <a:rPr lang="en-CA" dirty="0"/>
              <a:t>and in immunosuppressed patients.</a:t>
            </a:r>
          </a:p>
        </p:txBody>
      </p:sp>
    </p:spTree>
    <p:extLst>
      <p:ext uri="{BB962C8B-B14F-4D97-AF65-F5344CB8AC3E}">
        <p14:creationId xmlns:p14="http://schemas.microsoft.com/office/powerpoint/2010/main" val="3050572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A767AB-C854-8977-3E4B-34A43EA2CE0D}"/>
              </a:ext>
            </a:extLst>
          </p:cNvPr>
          <p:cNvPicPr>
            <a:picLocks noChangeAspect="1"/>
          </p:cNvPicPr>
          <p:nvPr/>
        </p:nvPicPr>
        <p:blipFill>
          <a:blip r:embed="rId2"/>
          <a:stretch>
            <a:fillRect/>
          </a:stretch>
        </p:blipFill>
        <p:spPr>
          <a:xfrm>
            <a:off x="2005780" y="611256"/>
            <a:ext cx="8180439" cy="5635487"/>
          </a:xfrm>
          <a:prstGeom prst="rect">
            <a:avLst/>
          </a:prstGeom>
        </p:spPr>
      </p:pic>
    </p:spTree>
    <p:extLst>
      <p:ext uri="{BB962C8B-B14F-4D97-AF65-F5344CB8AC3E}">
        <p14:creationId xmlns:p14="http://schemas.microsoft.com/office/powerpoint/2010/main" val="298650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B34CFD-5B9C-8406-899E-27DA982976AA}"/>
              </a:ext>
            </a:extLst>
          </p:cNvPr>
          <p:cNvPicPr>
            <a:picLocks noChangeAspect="1"/>
          </p:cNvPicPr>
          <p:nvPr/>
        </p:nvPicPr>
        <p:blipFill>
          <a:blip r:embed="rId2"/>
          <a:stretch>
            <a:fillRect/>
          </a:stretch>
        </p:blipFill>
        <p:spPr>
          <a:xfrm>
            <a:off x="1986116" y="1356691"/>
            <a:ext cx="8219768" cy="4144617"/>
          </a:xfrm>
          <a:prstGeom prst="rect">
            <a:avLst/>
          </a:prstGeom>
        </p:spPr>
      </p:pic>
    </p:spTree>
    <p:extLst>
      <p:ext uri="{BB962C8B-B14F-4D97-AF65-F5344CB8AC3E}">
        <p14:creationId xmlns:p14="http://schemas.microsoft.com/office/powerpoint/2010/main" val="2587975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9D6D0-DBE4-A2E6-F6EE-8CE71A15FB9A}"/>
              </a:ext>
            </a:extLst>
          </p:cNvPr>
          <p:cNvSpPr>
            <a:spLocks noGrp="1"/>
          </p:cNvSpPr>
          <p:nvPr>
            <p:ph type="title"/>
          </p:nvPr>
        </p:nvSpPr>
        <p:spPr/>
        <p:txBody>
          <a:bodyPr>
            <a:normAutofit/>
          </a:bodyPr>
          <a:lstStyle/>
          <a:p>
            <a:r>
              <a:rPr lang="en-CA" sz="3200" dirty="0">
                <a:solidFill>
                  <a:srgbClr val="ED6D1F"/>
                </a:solidFill>
              </a:rPr>
              <a:t>PARASITIC INFECTIONS</a:t>
            </a:r>
          </a:p>
        </p:txBody>
      </p:sp>
      <p:sp>
        <p:nvSpPr>
          <p:cNvPr id="3" name="Content Placeholder 2">
            <a:extLst>
              <a:ext uri="{FF2B5EF4-FFF2-40B4-BE49-F238E27FC236}">
                <a16:creationId xmlns:a16="http://schemas.microsoft.com/office/drawing/2014/main" id="{337D42E4-5499-AF08-7423-F6AE46490185}"/>
              </a:ext>
            </a:extLst>
          </p:cNvPr>
          <p:cNvSpPr>
            <a:spLocks noGrp="1"/>
          </p:cNvSpPr>
          <p:nvPr>
            <p:ph idx="1"/>
          </p:nvPr>
        </p:nvSpPr>
        <p:spPr/>
        <p:txBody>
          <a:bodyPr/>
          <a:lstStyle/>
          <a:p>
            <a:r>
              <a:rPr lang="en-US" dirty="0"/>
              <a:t>Protozoal, helminthic, and rickettsial infections may cause CNS disease, particularly in immunosuppressed patients (including those with HIV infection), and in certain </a:t>
            </a:r>
            <a:r>
              <a:rPr lang="en-CA" dirty="0"/>
              <a:t>regions of the world.</a:t>
            </a:r>
          </a:p>
          <a:p>
            <a:r>
              <a:rPr lang="en-CA" b="1" dirty="0"/>
              <a:t>A. Malaria</a:t>
            </a:r>
          </a:p>
          <a:p>
            <a:r>
              <a:rPr lang="en-CA" b="1" dirty="0"/>
              <a:t>B. Toxoplasmosis</a:t>
            </a:r>
          </a:p>
          <a:p>
            <a:r>
              <a:rPr lang="en-CA" b="1" dirty="0"/>
              <a:t>C. Primary Amebic Meningoencephalitis</a:t>
            </a:r>
          </a:p>
          <a:p>
            <a:r>
              <a:rPr lang="en-CA" b="1" dirty="0"/>
              <a:t>D. Granulomatous Amebic Encephalitis</a:t>
            </a:r>
          </a:p>
          <a:p>
            <a:r>
              <a:rPr lang="en-CA" b="1" dirty="0"/>
              <a:t>E. Cysticercosis</a:t>
            </a:r>
            <a:endParaRPr lang="en-CA" dirty="0"/>
          </a:p>
        </p:txBody>
      </p:sp>
    </p:spTree>
    <p:extLst>
      <p:ext uri="{BB962C8B-B14F-4D97-AF65-F5344CB8AC3E}">
        <p14:creationId xmlns:p14="http://schemas.microsoft.com/office/powerpoint/2010/main" val="720738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C49430-4A1D-263E-7806-F870319B693F}"/>
              </a:ext>
            </a:extLst>
          </p:cNvPr>
          <p:cNvPicPr>
            <a:picLocks noChangeAspect="1"/>
          </p:cNvPicPr>
          <p:nvPr/>
        </p:nvPicPr>
        <p:blipFill>
          <a:blip r:embed="rId2"/>
          <a:stretch>
            <a:fillRect/>
          </a:stretch>
        </p:blipFill>
        <p:spPr>
          <a:xfrm>
            <a:off x="1966451" y="253448"/>
            <a:ext cx="8259097" cy="6351104"/>
          </a:xfrm>
          <a:prstGeom prst="rect">
            <a:avLst/>
          </a:prstGeom>
        </p:spPr>
      </p:pic>
    </p:spTree>
    <p:extLst>
      <p:ext uri="{BB962C8B-B14F-4D97-AF65-F5344CB8AC3E}">
        <p14:creationId xmlns:p14="http://schemas.microsoft.com/office/powerpoint/2010/main" val="47914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EA04E-4548-E937-6D3B-174ADF41CCD6}"/>
              </a:ext>
            </a:extLst>
          </p:cNvPr>
          <p:cNvSpPr>
            <a:spLocks noGrp="1"/>
          </p:cNvSpPr>
          <p:nvPr>
            <p:ph type="title"/>
          </p:nvPr>
        </p:nvSpPr>
        <p:spPr/>
        <p:txBody>
          <a:bodyPr>
            <a:normAutofit/>
          </a:bodyPr>
          <a:lstStyle/>
          <a:p>
            <a:r>
              <a:rPr lang="en-CA" sz="3200" dirty="0">
                <a:solidFill>
                  <a:srgbClr val="ED6D1F"/>
                </a:solidFill>
              </a:rPr>
              <a:t>HEAD TRAUMA</a:t>
            </a:r>
          </a:p>
        </p:txBody>
      </p:sp>
      <p:sp>
        <p:nvSpPr>
          <p:cNvPr id="3" name="Content Placeholder 2">
            <a:extLst>
              <a:ext uri="{FF2B5EF4-FFF2-40B4-BE49-F238E27FC236}">
                <a16:creationId xmlns:a16="http://schemas.microsoft.com/office/drawing/2014/main" id="{D7C1D834-15DF-D1EB-3F4B-54DEF0D67B01}"/>
              </a:ext>
            </a:extLst>
          </p:cNvPr>
          <p:cNvSpPr>
            <a:spLocks noGrp="1"/>
          </p:cNvSpPr>
          <p:nvPr>
            <p:ph idx="1"/>
          </p:nvPr>
        </p:nvSpPr>
        <p:spPr/>
        <p:txBody>
          <a:bodyPr>
            <a:normAutofit/>
          </a:bodyPr>
          <a:lstStyle/>
          <a:p>
            <a:r>
              <a:rPr lang="en-US" dirty="0"/>
              <a:t>Concussion is a syndrome that follows head trauma and is characterized by transient confusion, memory impairment, </a:t>
            </a:r>
            <a:r>
              <a:rPr lang="en-CA" dirty="0"/>
              <a:t>or incoordination.</a:t>
            </a:r>
          </a:p>
          <a:p>
            <a:r>
              <a:rPr lang="en-CA" dirty="0"/>
              <a:t>Other symptoms, </a:t>
            </a:r>
            <a:r>
              <a:rPr lang="en-CA"/>
              <a:t>which include headache</a:t>
            </a:r>
            <a:r>
              <a:rPr lang="en-CA" dirty="0"/>
              <a:t>, fatigue, irritability, dizziness, nausea, vomiting, </a:t>
            </a:r>
            <a:r>
              <a:rPr lang="en-US" dirty="0"/>
              <a:t>blurred vision, and imbalance, tend to resolve after 1 to 2 days but may persist for weeks to months (</a:t>
            </a:r>
            <a:r>
              <a:rPr lang="en-US" dirty="0" err="1"/>
              <a:t>postconcussion</a:t>
            </a:r>
            <a:r>
              <a:rPr lang="en-US" dirty="0"/>
              <a:t> syndrome).</a:t>
            </a:r>
          </a:p>
          <a:p>
            <a:r>
              <a:rPr lang="en-US" dirty="0"/>
              <a:t>Because a concussion may increase the risk of subsequent concussion, athletes who sustain a concussion while playing sports should delay their return to play until </a:t>
            </a:r>
            <a:r>
              <a:rPr lang="en-US" dirty="0" err="1"/>
              <a:t>postconcussive</a:t>
            </a:r>
            <a:r>
              <a:rPr lang="en-US" dirty="0"/>
              <a:t> symptoms have resolved and they have gradually resumed normal activity over about 1 week.</a:t>
            </a:r>
            <a:endParaRPr lang="en-CA" dirty="0"/>
          </a:p>
        </p:txBody>
      </p:sp>
    </p:spTree>
    <p:extLst>
      <p:ext uri="{BB962C8B-B14F-4D97-AF65-F5344CB8AC3E}">
        <p14:creationId xmlns:p14="http://schemas.microsoft.com/office/powerpoint/2010/main" val="1274831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CFFC-7616-916A-3EE9-FFD239FB7261}"/>
              </a:ext>
            </a:extLst>
          </p:cNvPr>
          <p:cNvSpPr>
            <a:spLocks noGrp="1"/>
          </p:cNvSpPr>
          <p:nvPr>
            <p:ph type="title"/>
          </p:nvPr>
        </p:nvSpPr>
        <p:spPr/>
        <p:txBody>
          <a:bodyPr>
            <a:normAutofit/>
          </a:bodyPr>
          <a:lstStyle/>
          <a:p>
            <a:r>
              <a:rPr lang="en-CA" sz="3200" dirty="0">
                <a:solidFill>
                  <a:srgbClr val="ED6D1F"/>
                </a:solidFill>
              </a:rPr>
              <a:t>SEIZURES</a:t>
            </a:r>
          </a:p>
        </p:txBody>
      </p:sp>
      <p:sp>
        <p:nvSpPr>
          <p:cNvPr id="3" name="Content Placeholder 2">
            <a:extLst>
              <a:ext uri="{FF2B5EF4-FFF2-40B4-BE49-F238E27FC236}">
                <a16:creationId xmlns:a16="http://schemas.microsoft.com/office/drawing/2014/main" id="{1442C001-8593-4FAF-0410-86EA9476A88B}"/>
              </a:ext>
            </a:extLst>
          </p:cNvPr>
          <p:cNvSpPr>
            <a:spLocks noGrp="1"/>
          </p:cNvSpPr>
          <p:nvPr>
            <p:ph idx="1"/>
          </p:nvPr>
        </p:nvSpPr>
        <p:spPr/>
        <p:txBody>
          <a:bodyPr/>
          <a:lstStyle/>
          <a:p>
            <a:r>
              <a:rPr lang="en-US" dirty="0"/>
              <a:t>Generalized tonic-</a:t>
            </a:r>
            <a:r>
              <a:rPr lang="en-US" dirty="0" err="1"/>
              <a:t>clonic</a:t>
            </a:r>
            <a:r>
              <a:rPr lang="en-US" dirty="0"/>
              <a:t> (grand mal) seizures are typically followed by a transient confusional state (postictal state) that resolves within 1 to 2 hours.</a:t>
            </a:r>
          </a:p>
          <a:p>
            <a:r>
              <a:rPr lang="en-CA" dirty="0"/>
              <a:t>Complex partial (temporal lobe or psychomotor) seizures, </a:t>
            </a:r>
            <a:r>
              <a:rPr lang="en-US" dirty="0"/>
              <a:t>now often called focal seizures with dyscognitive features, produce alterations in consciousness characterized by confusion or other cognitive, affective, psychomotor, or psychosensory </a:t>
            </a:r>
            <a:r>
              <a:rPr lang="en-CA" dirty="0"/>
              <a:t>symptoms.</a:t>
            </a:r>
          </a:p>
          <a:p>
            <a:endParaRPr lang="en-CA" dirty="0"/>
          </a:p>
        </p:txBody>
      </p:sp>
    </p:spTree>
    <p:extLst>
      <p:ext uri="{BB962C8B-B14F-4D97-AF65-F5344CB8AC3E}">
        <p14:creationId xmlns:p14="http://schemas.microsoft.com/office/powerpoint/2010/main" val="1015500220"/>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283</TotalTime>
  <Words>1862</Words>
  <Application>Microsoft Office PowerPoint</Application>
  <PresentationFormat>Widescreen</PresentationFormat>
  <Paragraphs>75</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Bookman Old Style</vt:lpstr>
      <vt:lpstr>Calibri</vt:lpstr>
      <vt:lpstr>Franklin Gothic Book</vt:lpstr>
      <vt:lpstr>MyriadPro-Bold</vt:lpstr>
      <vt:lpstr>Custom</vt:lpstr>
      <vt:lpstr>Neurology 6</vt:lpstr>
      <vt:lpstr>BACTERIAL MENINGITIS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TUBERCULOUS MENINGITIS</vt:lpstr>
      <vt:lpstr>PowerPoint Presentation</vt:lpstr>
      <vt:lpstr>SYPHILITIC MENINGITIS</vt:lpstr>
      <vt:lpstr>PowerPoint Presentation</vt:lpstr>
      <vt:lpstr>LYME DISEASE</vt:lpstr>
      <vt:lpstr>PowerPoint Presentation</vt:lpstr>
      <vt:lpstr>VIRAL MENINGITIS &amp; ENCEPHALITIS</vt:lpstr>
      <vt:lpstr>PowerPoint Presentation</vt:lpstr>
      <vt:lpstr>PowerPoint Presentation</vt:lpstr>
      <vt:lpstr>PowerPoint Presentation</vt:lpstr>
      <vt:lpstr>PowerPoint Presentation</vt:lpstr>
      <vt:lpstr>HERPES SIMPLEX VIRUS (HSV) ENCEPHALITIS</vt:lpstr>
      <vt:lpstr>PowerPoint Presentation</vt:lpstr>
      <vt:lpstr>HUMAN IMMUNODEFICIENCY VIRUS INFECTION</vt:lpstr>
      <vt:lpstr>FUNGAL MENINGITIS</vt:lpstr>
      <vt:lpstr>PowerPoint Presentation</vt:lpstr>
      <vt:lpstr>PowerPoint Presentation</vt:lpstr>
      <vt:lpstr>PARASITIC INFECTIONS</vt:lpstr>
      <vt:lpstr>PowerPoint Presentation</vt:lpstr>
      <vt:lpstr>HEAD TRAUMA</vt:lpstr>
      <vt:lpstr>SEIZURES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2026-04-04T21:37:37Z</dcterms:created>
  <dcterms:modified xsi:type="dcterms:W3CDTF">2026-04-08T02:39:18Z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