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4"/>
  </p:sldMasterIdLst>
  <p:sldIdLst>
    <p:sldId id="257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60" r:id="rId17"/>
    <p:sldId id="274" r:id="rId18"/>
    <p:sldId id="275" r:id="rId19"/>
    <p:sldId id="270" r:id="rId20"/>
    <p:sldId id="276" r:id="rId21"/>
    <p:sldId id="277" r:id="rId22"/>
    <p:sldId id="278" r:id="rId23"/>
    <p:sldId id="279" r:id="rId24"/>
    <p:sldId id="271" r:id="rId25"/>
    <p:sldId id="272" r:id="rId26"/>
    <p:sldId id="280" r:id="rId27"/>
    <p:sldId id="273" r:id="rId28"/>
    <p:sldId id="28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993366"/>
    <a:srgbClr val="FF00FF"/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98" d="100"/>
          <a:sy n="98" d="100"/>
        </p:scale>
        <p:origin x="84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30D6333-2ED2-7409-B2CD-0839A715EF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9" b="24112"/>
          <a:stretch>
            <a:fillRect/>
          </a:stretch>
        </p:blipFill>
        <p:spPr>
          <a:xfrm>
            <a:off x="15" y="10"/>
            <a:ext cx="12191985" cy="457834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anchor="b">
            <a:normAutofit/>
          </a:bodyPr>
          <a:lstStyle/>
          <a:p>
            <a:r>
              <a:rPr lang="en-US" dirty="0"/>
              <a:t>Neurology 5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>
            <a:normAutofit/>
          </a:bodyPr>
          <a:lstStyle/>
          <a:p>
            <a:r>
              <a:rPr lang="en-US"/>
              <a:t>Confusional states</a:t>
            </a:r>
          </a:p>
        </p:txBody>
      </p: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892168"/>
          </a:xfrm>
        </p:spPr>
        <p:txBody>
          <a:bodyPr anchor="ctr">
            <a:normAutofit/>
          </a:bodyPr>
          <a:lstStyle/>
          <a:p>
            <a:pPr lvl="0"/>
            <a:r>
              <a:rPr lang="en-US" sz="2000" i="1" dirty="0">
                <a:solidFill>
                  <a:srgbClr val="FFFFFF"/>
                </a:solidFill>
              </a:rPr>
              <a:t>A confusional state, sometimes referred to as encephalopathy</a:t>
            </a:r>
            <a:br>
              <a:rPr lang="en-US" sz="2000" i="1" dirty="0">
                <a:solidFill>
                  <a:srgbClr val="FFFFFF"/>
                </a:solidFill>
              </a:rPr>
            </a:br>
            <a:r>
              <a:rPr lang="en-US" sz="2000" i="1" dirty="0">
                <a:solidFill>
                  <a:srgbClr val="FFFFFF"/>
                </a:solidFill>
              </a:rPr>
              <a:t>or delirium, is a state in which the level of consciousness</a:t>
            </a:r>
            <a:br>
              <a:rPr lang="en-US" sz="2000" i="1" dirty="0">
                <a:solidFill>
                  <a:srgbClr val="FFFFFF"/>
                </a:solidFill>
              </a:rPr>
            </a:br>
            <a:r>
              <a:rPr lang="en-US" sz="2000" i="1" dirty="0">
                <a:solidFill>
                  <a:srgbClr val="FFFFFF"/>
                </a:solidFill>
              </a:rPr>
              <a:t>is depressed, but to a lesser extent than in coma (unarousable</a:t>
            </a:r>
            <a:br>
              <a:rPr lang="en-US" sz="4800" i="1" dirty="0">
                <a:solidFill>
                  <a:srgbClr val="FFFFFF"/>
                </a:solidFill>
              </a:rPr>
            </a:br>
            <a:r>
              <a:rPr lang="en-US" sz="2000" i="1" dirty="0">
                <a:solidFill>
                  <a:srgbClr val="FFFFFF"/>
                </a:solidFill>
              </a:rPr>
              <a:t>unresponsiveness; Coma). In confusional</a:t>
            </a:r>
            <a:br>
              <a:rPr lang="en-US" sz="2000" i="1" dirty="0">
                <a:solidFill>
                  <a:srgbClr val="FFFFFF"/>
                </a:solidFill>
              </a:rPr>
            </a:br>
            <a:r>
              <a:rPr lang="en-US" sz="2000" i="1" dirty="0">
                <a:solidFill>
                  <a:srgbClr val="FFFFFF"/>
                </a:solidFill>
              </a:rPr>
              <a:t>states, responses to stimulation are at least semi-purposeful,</a:t>
            </a:r>
            <a:br>
              <a:rPr lang="en-US" sz="2000" i="1" dirty="0">
                <a:solidFill>
                  <a:srgbClr val="FFFFFF"/>
                </a:solidFill>
              </a:rPr>
            </a:br>
            <a:r>
              <a:rPr lang="en-US" sz="2000" i="1" dirty="0">
                <a:solidFill>
                  <a:srgbClr val="FFFFFF"/>
                </a:solidFill>
              </a:rPr>
              <a:t>whereas in coma, patients fail to respond to even painful</a:t>
            </a:r>
            <a:br>
              <a:rPr lang="en-US" sz="2000" i="1" dirty="0">
                <a:solidFill>
                  <a:srgbClr val="FFFFFF"/>
                </a:solidFill>
              </a:rPr>
            </a:br>
            <a:r>
              <a:rPr lang="en-US" sz="2000" i="1" dirty="0">
                <a:solidFill>
                  <a:srgbClr val="FFFFFF"/>
                </a:solidFill>
              </a:rPr>
              <a:t>stimulation or do so only in reflex fashion. Thus the difference</a:t>
            </a:r>
            <a:br>
              <a:rPr lang="en-US" sz="2000" i="1" dirty="0">
                <a:solidFill>
                  <a:srgbClr val="FFFFFF"/>
                </a:solidFill>
              </a:rPr>
            </a:br>
            <a:r>
              <a:rPr lang="en-US" sz="2000" i="1" dirty="0">
                <a:solidFill>
                  <a:srgbClr val="FFFFFF"/>
                </a:solidFill>
              </a:rPr>
              <a:t>between a confusional state and coma is largely one of</a:t>
            </a:r>
            <a:br>
              <a:rPr lang="en-US" sz="2000" i="1" dirty="0">
                <a:solidFill>
                  <a:srgbClr val="FFFFFF"/>
                </a:solidFill>
              </a:rPr>
            </a:br>
            <a:r>
              <a:rPr lang="en-US" sz="2000" i="1" dirty="0">
                <a:solidFill>
                  <a:srgbClr val="FFFFFF"/>
                </a:solidFill>
              </a:rPr>
              <a:t>degree, and the causes overlap extensively.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D2582-69F4-39A2-30B0-D995666BC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>
                <a:solidFill>
                  <a:srgbClr val="993366"/>
                </a:solidFill>
              </a:rPr>
              <a:t>APPROACH TO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E3174-4530-C31D-23E4-59840D499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4998720" cy="3760891"/>
          </a:xfrm>
        </p:spPr>
        <p:txBody>
          <a:bodyPr/>
          <a:lstStyle/>
          <a:p>
            <a:r>
              <a:rPr lang="en-CA" dirty="0"/>
              <a:t>History</a:t>
            </a:r>
          </a:p>
          <a:p>
            <a:r>
              <a:rPr lang="en-CA" dirty="0"/>
              <a:t>General physical examination</a:t>
            </a:r>
          </a:p>
          <a:p>
            <a:r>
              <a:rPr lang="en-CA" dirty="0"/>
              <a:t>                   </a:t>
            </a:r>
          </a:p>
          <a:p>
            <a:r>
              <a:rPr lang="en-CA" dirty="0"/>
              <a:t>Neurologic examination</a:t>
            </a:r>
          </a:p>
          <a:p>
            <a:endParaRPr lang="en-CA" dirty="0"/>
          </a:p>
          <a:p>
            <a:r>
              <a:rPr lang="en-CA" dirty="0"/>
              <a:t>Laboratory examination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C86881-2045-D06C-17EC-13929F911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4770" y="2108201"/>
            <a:ext cx="5250910" cy="350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1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22D1F71-6778-BBAD-F940-6C4CB9A76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451" y="1376569"/>
            <a:ext cx="8259097" cy="410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693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6537A0-CDD4-35F2-91F0-7D6D22E33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244" y="812799"/>
            <a:ext cx="5237823" cy="5294757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6F05CFA-27E1-3E78-7037-E4A56E67B6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/>
          <a:lstStyle/>
          <a:p>
            <a:r>
              <a:rPr lang="en-CA" dirty="0"/>
              <a:t>General Physical Examination </a:t>
            </a:r>
            <a:r>
              <a:rPr lang="en-CA" dirty="0" err="1"/>
              <a:t>inConfusional</a:t>
            </a:r>
            <a:r>
              <a:rPr lang="en-CA" dirty="0"/>
              <a:t> States.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04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189EAB-5DC2-E1C0-3D63-B69B828F7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4155" y="812799"/>
            <a:ext cx="5878002" cy="5294757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BC1FF40-F0CA-CDE0-63FE-353A9EB8F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/>
          <a:lstStyle/>
          <a:p>
            <a:r>
              <a:rPr lang="en-CA" dirty="0"/>
              <a:t>General Physical Examination in Confusional States.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069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6A0904-63EB-87F2-640C-612CDE450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1520014"/>
            <a:ext cx="5928344" cy="3880327"/>
          </a:xfrm>
          <a:prstGeom prst="rect">
            <a:avLst/>
          </a:prstGeom>
          <a:noFill/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DD95958-57F7-29D4-534D-5B1919C2F4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/>
          <a:lstStyle/>
          <a:p>
            <a:r>
              <a:rPr lang="en-CA" dirty="0"/>
              <a:t>Neurologic Examination in Confusional States.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963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784545-BDFC-58DB-171F-561CB273F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893961"/>
            <a:ext cx="5928344" cy="5132432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27868F9-8D70-835F-7016-726591E302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/>
          <a:lstStyle/>
          <a:p>
            <a:r>
              <a:rPr lang="en-CA" dirty="0"/>
              <a:t>Neurologic Examination in Confusional States.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91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5B324F-1D75-3FC6-E46B-09B922CD0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116" y="720587"/>
            <a:ext cx="8219768" cy="541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128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8F18D7-63A8-F131-7CA7-0BD524DE0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116" y="914400"/>
            <a:ext cx="821976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06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175F2B-D526-CD1C-2A0D-93C1C2339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116" y="2290969"/>
            <a:ext cx="8219768" cy="227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5BBBCA-9E46-6F60-D325-715FD0B46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35" y="1207604"/>
            <a:ext cx="11012129" cy="444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459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39097-54B2-E439-6C4E-6D962787E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3510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993366"/>
                </a:solidFill>
              </a:rPr>
              <a:t>CAUSES OF CONFUSIONAL STATES</a:t>
            </a:r>
            <a:br>
              <a:rPr lang="en-US" sz="3200" dirty="0">
                <a:solidFill>
                  <a:srgbClr val="993366"/>
                </a:solidFill>
              </a:rPr>
            </a:br>
            <a:r>
              <a:rPr lang="en-US" sz="2800" dirty="0">
                <a:solidFill>
                  <a:srgbClr val="FF9900"/>
                </a:solidFill>
              </a:rPr>
              <a:t>Drugs</a:t>
            </a:r>
            <a:endParaRPr lang="en-CA" sz="2800" dirty="0">
              <a:solidFill>
                <a:srgbClr val="FF99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64F76-8E65-151F-8EB9-63BBCE826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4998720" cy="3760891"/>
          </a:xfrm>
        </p:spPr>
        <p:txBody>
          <a:bodyPr/>
          <a:lstStyle/>
          <a:p>
            <a:r>
              <a:rPr lang="en-CA" dirty="0"/>
              <a:t>Alcohol intoxication</a:t>
            </a:r>
          </a:p>
          <a:p>
            <a:r>
              <a:rPr lang="en-CA" dirty="0"/>
              <a:t>Alcohol withdrawal</a:t>
            </a:r>
          </a:p>
          <a:p>
            <a:r>
              <a:rPr lang="en-CA" dirty="0"/>
              <a:t>             Hallucinations</a:t>
            </a:r>
          </a:p>
          <a:p>
            <a:r>
              <a:rPr lang="en-CA" dirty="0"/>
              <a:t>             Seizures</a:t>
            </a:r>
          </a:p>
          <a:p>
            <a:r>
              <a:rPr lang="en-CA" dirty="0"/>
              <a:t>             Delirium tremens</a:t>
            </a:r>
          </a:p>
        </p:txBody>
      </p:sp>
    </p:spTree>
    <p:extLst>
      <p:ext uri="{BB962C8B-B14F-4D97-AF65-F5344CB8AC3E}">
        <p14:creationId xmlns:p14="http://schemas.microsoft.com/office/powerpoint/2010/main" val="372845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77605-0115-9F51-C28D-D6D2B42A4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3980558" cy="3760891"/>
          </a:xfrm>
        </p:spPr>
        <p:txBody>
          <a:bodyPr/>
          <a:lstStyle/>
          <a:p>
            <a:r>
              <a:rPr lang="en-CA" dirty="0"/>
              <a:t>Sedative drug intoxication</a:t>
            </a:r>
          </a:p>
          <a:p>
            <a:endParaRPr lang="en-CA" dirty="0"/>
          </a:p>
          <a:p>
            <a:r>
              <a:rPr lang="en-CA" dirty="0"/>
              <a:t>Sedative drug withdrawal</a:t>
            </a:r>
          </a:p>
          <a:p>
            <a:endParaRPr lang="en-CA" dirty="0"/>
          </a:p>
          <a:p>
            <a:r>
              <a:rPr lang="en-CA" dirty="0"/>
              <a:t>Opiates</a:t>
            </a:r>
          </a:p>
          <a:p>
            <a:endParaRPr lang="en-CA" dirty="0"/>
          </a:p>
          <a:p>
            <a:r>
              <a:rPr lang="en-CA" dirty="0"/>
              <a:t>Anticholinergics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EDEB63-D561-C66C-830A-2AE4AB1D7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121" y="2013625"/>
            <a:ext cx="5831236" cy="41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991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FB44F-84DE-3960-C4A9-E8D6B4A75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3679001" cy="3760891"/>
          </a:xfrm>
        </p:spPr>
        <p:txBody>
          <a:bodyPr/>
          <a:lstStyle/>
          <a:p>
            <a:r>
              <a:rPr lang="en-CA" dirty="0"/>
              <a:t>Sympathomimetics</a:t>
            </a:r>
          </a:p>
          <a:p>
            <a:endParaRPr lang="en-CA" dirty="0"/>
          </a:p>
          <a:p>
            <a:r>
              <a:rPr lang="en-CA" dirty="0"/>
              <a:t>Hallucinogens</a:t>
            </a:r>
          </a:p>
          <a:p>
            <a:endParaRPr lang="en-CA" dirty="0"/>
          </a:p>
          <a:p>
            <a:r>
              <a:rPr lang="en-CA" dirty="0"/>
              <a:t>Inhalants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A6E134-624D-6C1A-886A-5AE385722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9875" y="2178475"/>
            <a:ext cx="5534845" cy="369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78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51E0C-3452-ECFE-7ADE-5CA08CAAD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n-CA"/>
              <a:t>Endocrine Disorders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C0BF13-C1F9-D63B-AF3F-7F98C4C18E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275" r="-3" b="2526"/>
          <a:stretch>
            <a:fillRect/>
          </a:stretch>
        </p:blipFill>
        <p:spPr>
          <a:xfrm>
            <a:off x="5458984" y="812799"/>
            <a:ext cx="5928344" cy="5294757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58E7B-AADC-1F43-A03A-4E1738333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n-CA" dirty="0"/>
              <a:t>Hypothyroidism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6836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93937A-325A-350B-D298-414DBC701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161" y="812799"/>
            <a:ext cx="4301989" cy="5294757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13987-04F1-BBEF-A741-DD943B2645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n-CA" dirty="0"/>
              <a:t>Hyperthyroidism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659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51515-B950-8125-CEA7-39234DE6D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2"/>
            <a:ext cx="2842422" cy="732276"/>
          </a:xfrm>
        </p:spPr>
        <p:txBody>
          <a:bodyPr/>
          <a:lstStyle/>
          <a:p>
            <a:r>
              <a:rPr lang="en-CA" dirty="0"/>
              <a:t>Hypoglycemia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BB170-2142-91B5-C0A3-F352B7C32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919" y="1064908"/>
            <a:ext cx="6361888" cy="42412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87CF85-B917-0255-3A8C-922F53EAB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762655"/>
            <a:ext cx="2743521" cy="304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29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B1611-A295-38CF-5678-0ED01DDAB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684831" cy="703093"/>
          </a:xfrm>
        </p:spPr>
        <p:txBody>
          <a:bodyPr/>
          <a:lstStyle/>
          <a:p>
            <a:r>
              <a:rPr lang="en-CA" dirty="0"/>
              <a:t>Hyperglycemia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6F6EDC-9E2A-87C1-29E3-8A20AD9BF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923" y="301556"/>
            <a:ext cx="3859923" cy="57879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E177FA-53EB-5C09-57D8-09A18AA46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508" y="2108201"/>
            <a:ext cx="3972232" cy="402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038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946997-B676-C0D3-95A7-94C924D63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004" y="812799"/>
            <a:ext cx="3984304" cy="5294757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5DD75-FD3E-9BF5-FB76-5C616F388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n-CA" dirty="0"/>
              <a:t>Hypoadrenalism</a:t>
            </a:r>
          </a:p>
          <a:p>
            <a:endParaRPr lang="en-CA" dirty="0"/>
          </a:p>
          <a:p>
            <a:r>
              <a:rPr lang="en-CA" dirty="0" err="1"/>
              <a:t>Hyperadrenalism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38953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9526F-3CD6-8635-ABBE-105557BAE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>
                <a:solidFill>
                  <a:srgbClr val="FF9900"/>
                </a:solidFill>
              </a:rPr>
              <a:t>Electrolyte Disorders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5961C-DD30-D3B6-EBEE-E55875E39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4998720" cy="3760891"/>
          </a:xfrm>
        </p:spPr>
        <p:txBody>
          <a:bodyPr/>
          <a:lstStyle/>
          <a:p>
            <a:r>
              <a:rPr lang="en-CA" dirty="0"/>
              <a:t>Hyponatremia</a:t>
            </a:r>
          </a:p>
          <a:p>
            <a:endParaRPr lang="en-CA" dirty="0"/>
          </a:p>
          <a:p>
            <a:r>
              <a:rPr lang="en-CA" dirty="0"/>
              <a:t>Hypercalcemia</a:t>
            </a:r>
          </a:p>
          <a:p>
            <a:endParaRPr lang="en-CA" dirty="0"/>
          </a:p>
          <a:p>
            <a:r>
              <a:rPr lang="en-CA" dirty="0" err="1"/>
              <a:t>Hypocalcemia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FABF0D-D564-EA4A-B277-1656D1D09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833" y="603115"/>
            <a:ext cx="3767847" cy="565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947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EA105-4D30-87FA-7471-801083EAD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>
                <a:solidFill>
                  <a:srgbClr val="FF9900"/>
                </a:solidFill>
              </a:rPr>
              <a:t>Nutritional Disorders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D7AA9-DAC7-7FC9-E29E-A06E3A058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3143980" cy="3760891"/>
          </a:xfrm>
        </p:spPr>
        <p:txBody>
          <a:bodyPr/>
          <a:lstStyle/>
          <a:p>
            <a:r>
              <a:rPr lang="en-CA" dirty="0"/>
              <a:t>Wernicke encephalopathy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F612DF-4973-399C-E9C1-3DFC8A765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72" y="880625"/>
            <a:ext cx="6336508" cy="526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255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D3C01-92A2-D4E8-ACA0-96DAEC91B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3357988" cy="800369"/>
          </a:xfrm>
        </p:spPr>
        <p:txBody>
          <a:bodyPr/>
          <a:lstStyle/>
          <a:p>
            <a:r>
              <a:rPr lang="en-CA" dirty="0"/>
              <a:t>Vitamin B12 deficiency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944123-ADCA-7512-832C-FB18F2633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493" y="808206"/>
            <a:ext cx="5241587" cy="52415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D5BE62-D636-FA93-1E50-404F28912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325" y="2908570"/>
            <a:ext cx="2856943" cy="241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098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F77B7-66B6-422B-F77B-EC29B00D5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>
                <a:solidFill>
                  <a:srgbClr val="FF9900"/>
                </a:solidFill>
              </a:rPr>
              <a:t>Organ Failure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C2E48-997F-426A-8BC9-C8327EB70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2939699" cy="3760891"/>
          </a:xfrm>
        </p:spPr>
        <p:txBody>
          <a:bodyPr/>
          <a:lstStyle/>
          <a:p>
            <a:r>
              <a:rPr lang="en-CA" dirty="0"/>
              <a:t>Hepatic Encephalopathy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7F43B9-05A4-9EB1-F28C-C9D8EB594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731" y="832056"/>
            <a:ext cx="5494949" cy="50370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56DCAF-7E34-2F2A-133C-838D956DB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225" y="2759468"/>
            <a:ext cx="3084630" cy="321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989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3D295-536C-B777-2C30-49076C077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3071066" cy="3760891"/>
          </a:xfrm>
        </p:spPr>
        <p:txBody>
          <a:bodyPr/>
          <a:lstStyle/>
          <a:p>
            <a:r>
              <a:rPr lang="en-CA" dirty="0"/>
              <a:t>Uremia</a:t>
            </a:r>
          </a:p>
          <a:p>
            <a:endParaRPr lang="en-CA" dirty="0"/>
          </a:p>
          <a:p>
            <a:r>
              <a:rPr lang="en-CA" dirty="0"/>
              <a:t>Respiratory Encephalopathy</a:t>
            </a:r>
          </a:p>
          <a:p>
            <a:endParaRPr lang="en-CA" dirty="0"/>
          </a:p>
          <a:p>
            <a:r>
              <a:rPr lang="en-CA" dirty="0"/>
              <a:t>Organ transplantation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FF456E-34B2-9B47-6932-3FB9E1526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7103" y="223735"/>
            <a:ext cx="4090692" cy="603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188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80AA9D2D-EE59-4148-A11E-A51EEE828B28}" vid="{AEAFD717-D3C8-4034-8F7E-D5220B0CCEB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4F4D41-822D-40F2-A7AC-E4E6CB36CA7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9DAD249-BF80-48EF-9AFB-36A11BCDC2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A59D56-2157-4202-9D02-F44E447A24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Urban monochrome</Template>
  <TotalTime>495</TotalTime>
  <Words>198</Words>
  <Application>Microsoft Office PowerPoint</Application>
  <PresentationFormat>Widescreen</PresentationFormat>
  <Paragraphs>56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Bookman Old Style</vt:lpstr>
      <vt:lpstr>Calibri</vt:lpstr>
      <vt:lpstr>Franklin Gothic Book</vt:lpstr>
      <vt:lpstr>Custom</vt:lpstr>
      <vt:lpstr>Neurology 5</vt:lpstr>
      <vt:lpstr>A confusional state, sometimes referred to as encephalopathy or delirium, is a state in which the level of consciousness is depressed, but to a lesser extent than in coma (unarousable unresponsiveness; Coma). In confusional states, responses to stimulation are at least semi-purposeful, whereas in coma, patients fail to respond to even painful stimulation or do so only in reflex fashion. Thus the difference between a confusional state and coma is largely one of degree, and the causes overlap extensively.</vt:lpstr>
      <vt:lpstr>APPROACH TO DIAGNOSIS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CAUSES OF CONFUSIONAL STATES Drugs</vt:lpstr>
      <vt:lpstr>PowerPoint Presentation</vt:lpstr>
      <vt:lpstr>PowerPoint Presentation</vt:lpstr>
      <vt:lpstr>Endocrine Disorders</vt:lpstr>
      <vt:lpstr>PowerPoint Presentation</vt:lpstr>
      <vt:lpstr>PowerPoint Presentation</vt:lpstr>
      <vt:lpstr>PowerPoint Presentation</vt:lpstr>
      <vt:lpstr>PowerPoint Presentation</vt:lpstr>
      <vt:lpstr>Electrolyte Disorders</vt:lpstr>
      <vt:lpstr>Nutritional Disorders</vt:lpstr>
      <vt:lpstr>PowerPoint Presentation</vt:lpstr>
      <vt:lpstr>Organ Failure Systems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hamid ghazvini</dc:creator>
  <cp:lastModifiedBy>hamid ghazvini</cp:lastModifiedBy>
  <cp:revision>1</cp:revision>
  <dcterms:created xsi:type="dcterms:W3CDTF">2026-04-01T16:17:16Z</dcterms:created>
  <dcterms:modified xsi:type="dcterms:W3CDTF">2026-04-02T00:32:53Z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