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8" r:id="rId5"/>
    <p:sldId id="311" r:id="rId6"/>
    <p:sldId id="312" r:id="rId7"/>
    <p:sldId id="313" r:id="rId8"/>
    <p:sldId id="314" r:id="rId9"/>
    <p:sldId id="337" r:id="rId10"/>
    <p:sldId id="316" r:id="rId11"/>
    <p:sldId id="317" r:id="rId12"/>
    <p:sldId id="318" r:id="rId13"/>
    <p:sldId id="319" r:id="rId14"/>
    <p:sldId id="336"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CBE042-B055-4E8F-A1C3-5326097D79DF}" v="34" dt="2026-04-28T02:01:51.9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100" d="100"/>
          <a:sy n="100" d="100"/>
        </p:scale>
        <p:origin x="96"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pc:chgData name="hamid ghazvini" userId="1bbb9b6cc34e1cfb" providerId="LiveId" clId="{559E99A4-7663-4329-AD66-B723B2FE766D}" dt="2026-04-28T02:03:03.793" v="125" actId="2696"/>
      <pc:docMkLst>
        <pc:docMk/>
      </pc:docMkLst>
      <pc:sldChg chg="addSp delSp modSp mod addAnim setClrOvrMap">
        <pc:chgData name="hamid ghazvini" userId="1bbb9b6cc34e1cfb" providerId="LiveId" clId="{559E99A4-7663-4329-AD66-B723B2FE766D}" dt="2026-04-28T01:44:34.595" v="23" actId="20577"/>
        <pc:sldMkLst>
          <pc:docMk/>
          <pc:sldMk cId="3912747309" sldId="268"/>
        </pc:sldMkLst>
        <pc:spChg chg="mod">
          <ac:chgData name="hamid ghazvini" userId="1bbb9b6cc34e1cfb" providerId="LiveId" clId="{559E99A4-7663-4329-AD66-B723B2FE766D}" dt="2026-04-24T00:37:38.295" v="2" actId="26606"/>
          <ac:spMkLst>
            <pc:docMk/>
            <pc:sldMk cId="3912747309" sldId="268"/>
            <ac:spMk id="2" creationId="{4010AF38-26DF-48B3-952C-4A9091D6863C}"/>
          </ac:spMkLst>
        </pc:spChg>
        <pc:spChg chg="mod">
          <ac:chgData name="hamid ghazvini" userId="1bbb9b6cc34e1cfb" providerId="LiveId" clId="{559E99A4-7663-4329-AD66-B723B2FE766D}" dt="2026-04-28T01:44:34.595" v="23" actId="20577"/>
          <ac:spMkLst>
            <pc:docMk/>
            <pc:sldMk cId="3912747309" sldId="268"/>
            <ac:spMk id="3" creationId="{37FC2D8F-56D2-4ADF-B439-0E09E7C37894}"/>
          </ac:spMkLst>
        </pc:spChg>
        <pc:spChg chg="add">
          <ac:chgData name="hamid ghazvini" userId="1bbb9b6cc34e1cfb" providerId="LiveId" clId="{559E99A4-7663-4329-AD66-B723B2FE766D}" dt="2026-04-24T00:37:38.295" v="2" actId="26606"/>
          <ac:spMkLst>
            <pc:docMk/>
            <pc:sldMk cId="3912747309" sldId="268"/>
            <ac:spMk id="34" creationId="{0B4FB531-34DA-4777-9BD5-5B885DC38198}"/>
          </ac:spMkLst>
        </pc:spChg>
        <pc:picChg chg="add mod ord">
          <ac:chgData name="hamid ghazvini" userId="1bbb9b6cc34e1cfb" providerId="LiveId" clId="{559E99A4-7663-4329-AD66-B723B2FE766D}" dt="2026-04-24T00:37:38.295" v="2" actId="26606"/>
          <ac:picMkLst>
            <pc:docMk/>
            <pc:sldMk cId="3912747309" sldId="268"/>
            <ac:picMk id="5" creationId="{98E50DA4-2298-CA71-1BB5-8274C0CBE191}"/>
          </ac:picMkLst>
        </pc:picChg>
        <pc:cxnChg chg="add">
          <ac:chgData name="hamid ghazvini" userId="1bbb9b6cc34e1cfb" providerId="LiveId" clId="{559E99A4-7663-4329-AD66-B723B2FE766D}" dt="2026-04-24T00:37:38.295" v="2" actId="26606"/>
          <ac:cxnSpMkLst>
            <pc:docMk/>
            <pc:sldMk cId="3912747309" sldId="268"/>
            <ac:cxnSpMk id="36" creationId="{D5B557D3-D7B4-404B-84A1-9BD182BE5B06}"/>
          </ac:cxnSpMkLst>
        </pc:cxnChg>
      </pc:sldChg>
      <pc:sldChg chg="modSp mod">
        <pc:chgData name="hamid ghazvini" userId="1bbb9b6cc34e1cfb" providerId="LiveId" clId="{559E99A4-7663-4329-AD66-B723B2FE766D}" dt="2026-04-28T01:45:13.886" v="32" actId="27636"/>
        <pc:sldMkLst>
          <pc:docMk/>
          <pc:sldMk cId="1791260339" sldId="311"/>
        </pc:sldMkLst>
        <pc:spChg chg="mod">
          <ac:chgData name="hamid ghazvini" userId="1bbb9b6cc34e1cfb" providerId="LiveId" clId="{559E99A4-7663-4329-AD66-B723B2FE766D}" dt="2026-04-28T01:45:13.886" v="32" actId="27636"/>
          <ac:spMkLst>
            <pc:docMk/>
            <pc:sldMk cId="1791260339" sldId="311"/>
            <ac:spMk id="3" creationId="{41D57F5A-70AF-8AD6-1901-7C6B74B3E9D5}"/>
          </ac:spMkLst>
        </pc:spChg>
      </pc:sldChg>
      <pc:sldChg chg="modSp mod">
        <pc:chgData name="hamid ghazvini" userId="1bbb9b6cc34e1cfb" providerId="LiveId" clId="{559E99A4-7663-4329-AD66-B723B2FE766D}" dt="2026-04-28T01:46:00.731" v="36" actId="27636"/>
        <pc:sldMkLst>
          <pc:docMk/>
          <pc:sldMk cId="2645983867" sldId="312"/>
        </pc:sldMkLst>
        <pc:spChg chg="mod">
          <ac:chgData name="hamid ghazvini" userId="1bbb9b6cc34e1cfb" providerId="LiveId" clId="{559E99A4-7663-4329-AD66-B723B2FE766D}" dt="2026-04-28T01:46:00.731" v="36" actId="27636"/>
          <ac:spMkLst>
            <pc:docMk/>
            <pc:sldMk cId="2645983867" sldId="312"/>
            <ac:spMk id="3" creationId="{BE8B1DAC-C666-CFFB-1C8C-423A24FC4A71}"/>
          </ac:spMkLst>
        </pc:spChg>
      </pc:sldChg>
      <pc:sldChg chg="addSp delSp modSp mod">
        <pc:chgData name="hamid ghazvini" userId="1bbb9b6cc34e1cfb" providerId="LiveId" clId="{559E99A4-7663-4329-AD66-B723B2FE766D}" dt="2026-04-28T01:57:03.408" v="86" actId="27636"/>
        <pc:sldMkLst>
          <pc:docMk/>
          <pc:sldMk cId="47495399" sldId="313"/>
        </pc:sldMkLst>
        <pc:spChg chg="mod">
          <ac:chgData name="hamid ghazvini" userId="1bbb9b6cc34e1cfb" providerId="LiveId" clId="{559E99A4-7663-4329-AD66-B723B2FE766D}" dt="2026-04-28T01:57:03.408" v="86" actId="27636"/>
          <ac:spMkLst>
            <pc:docMk/>
            <pc:sldMk cId="47495399" sldId="313"/>
            <ac:spMk id="3" creationId="{BCF23F37-F183-3931-F2A3-CE35C0BFCE6E}"/>
          </ac:spMkLst>
        </pc:spChg>
        <pc:picChg chg="del">
          <ac:chgData name="hamid ghazvini" userId="1bbb9b6cc34e1cfb" providerId="LiveId" clId="{559E99A4-7663-4329-AD66-B723B2FE766D}" dt="2026-04-28T01:49:15.918" v="37" actId="21"/>
          <ac:picMkLst>
            <pc:docMk/>
            <pc:sldMk cId="47495399" sldId="313"/>
            <ac:picMk id="4" creationId="{A49AD1CA-04A5-5994-698E-7EA809CEE4D0}"/>
          </ac:picMkLst>
        </pc:picChg>
        <pc:picChg chg="add mod">
          <ac:chgData name="hamid ghazvini" userId="1bbb9b6cc34e1cfb" providerId="LiveId" clId="{559E99A4-7663-4329-AD66-B723B2FE766D}" dt="2026-04-28T01:49:41.775" v="40" actId="1076"/>
          <ac:picMkLst>
            <pc:docMk/>
            <pc:sldMk cId="47495399" sldId="313"/>
            <ac:picMk id="6" creationId="{1AE7995C-B1D5-3F9F-9651-DC9F7BBC2D17}"/>
          </ac:picMkLst>
        </pc:picChg>
      </pc:sldChg>
      <pc:sldChg chg="addSp delSp modSp mod modClrScheme chgLayout">
        <pc:chgData name="hamid ghazvini" userId="1bbb9b6cc34e1cfb" providerId="LiveId" clId="{559E99A4-7663-4329-AD66-B723B2FE766D}" dt="2026-04-28T01:55:25.162" v="80" actId="21"/>
        <pc:sldMkLst>
          <pc:docMk/>
          <pc:sldMk cId="3435386182" sldId="314"/>
        </pc:sldMkLst>
        <pc:spChg chg="add del mod ord">
          <ac:chgData name="hamid ghazvini" userId="1bbb9b6cc34e1cfb" providerId="LiveId" clId="{559E99A4-7663-4329-AD66-B723B2FE766D}" dt="2026-04-28T01:52:44.294" v="62" actId="21"/>
          <ac:spMkLst>
            <pc:docMk/>
            <pc:sldMk cId="3435386182" sldId="314"/>
            <ac:spMk id="2" creationId="{A19B935D-5EC1-A156-3FF3-E930A79C9F87}"/>
          </ac:spMkLst>
        </pc:spChg>
        <pc:spChg chg="mod ord">
          <ac:chgData name="hamid ghazvini" userId="1bbb9b6cc34e1cfb" providerId="LiveId" clId="{559E99A4-7663-4329-AD66-B723B2FE766D}" dt="2026-04-28T01:54:41.345" v="75" actId="700"/>
          <ac:spMkLst>
            <pc:docMk/>
            <pc:sldMk cId="3435386182" sldId="314"/>
            <ac:spMk id="3" creationId="{BAC41271-C3D9-DB58-50BF-B3228D7E4730}"/>
          </ac:spMkLst>
        </pc:spChg>
        <pc:spChg chg="add del mod ord">
          <ac:chgData name="hamid ghazvini" userId="1bbb9b6cc34e1cfb" providerId="LiveId" clId="{559E99A4-7663-4329-AD66-B723B2FE766D}" dt="2026-04-28T01:51:49.540" v="50" actId="21"/>
          <ac:spMkLst>
            <pc:docMk/>
            <pc:sldMk cId="3435386182" sldId="314"/>
            <ac:spMk id="4" creationId="{4DFE8B3A-907F-3817-E0BE-9B80D6DAD103}"/>
          </ac:spMkLst>
        </pc:spChg>
        <pc:spChg chg="add del mod ord">
          <ac:chgData name="hamid ghazvini" userId="1bbb9b6cc34e1cfb" providerId="LiveId" clId="{559E99A4-7663-4329-AD66-B723B2FE766D}" dt="2026-04-28T01:51:52.729" v="51" actId="21"/>
          <ac:spMkLst>
            <pc:docMk/>
            <pc:sldMk cId="3435386182" sldId="314"/>
            <ac:spMk id="5" creationId="{50EBBDC2-F1EC-E9FC-5F69-A1CD16ED313C}"/>
          </ac:spMkLst>
        </pc:spChg>
        <pc:spChg chg="add mod ord">
          <ac:chgData name="hamid ghazvini" userId="1bbb9b6cc34e1cfb" providerId="LiveId" clId="{559E99A4-7663-4329-AD66-B723B2FE766D}" dt="2026-04-28T01:54:41.345" v="75" actId="700"/>
          <ac:spMkLst>
            <pc:docMk/>
            <pc:sldMk cId="3435386182" sldId="314"/>
            <ac:spMk id="6" creationId="{0E5F970D-23AB-3575-E202-9B4EC1F8F638}"/>
          </ac:spMkLst>
        </pc:spChg>
        <pc:spChg chg="add del mod ord">
          <ac:chgData name="hamid ghazvini" userId="1bbb9b6cc34e1cfb" providerId="LiveId" clId="{559E99A4-7663-4329-AD66-B723B2FE766D}" dt="2026-04-28T01:55:25.162" v="80" actId="21"/>
          <ac:spMkLst>
            <pc:docMk/>
            <pc:sldMk cId="3435386182" sldId="314"/>
            <ac:spMk id="7" creationId="{87575022-9641-75E7-75CF-94E35D1B7990}"/>
          </ac:spMkLst>
        </pc:spChg>
        <pc:spChg chg="add mod ord">
          <ac:chgData name="hamid ghazvini" userId="1bbb9b6cc34e1cfb" providerId="LiveId" clId="{559E99A4-7663-4329-AD66-B723B2FE766D}" dt="2026-04-28T01:55:01.078" v="77"/>
          <ac:spMkLst>
            <pc:docMk/>
            <pc:sldMk cId="3435386182" sldId="314"/>
            <ac:spMk id="8" creationId="{951281FD-B966-2F8B-3133-5A557852A20F}"/>
          </ac:spMkLst>
        </pc:spChg>
        <pc:spChg chg="add mod ord">
          <ac:chgData name="hamid ghazvini" userId="1bbb9b6cc34e1cfb" providerId="LiveId" clId="{559E99A4-7663-4329-AD66-B723B2FE766D}" dt="2026-04-28T01:55:20.468" v="79"/>
          <ac:spMkLst>
            <pc:docMk/>
            <pc:sldMk cId="3435386182" sldId="314"/>
            <ac:spMk id="9" creationId="{6CC795ED-1DC0-B5A9-6CBC-C217729B6028}"/>
          </ac:spMkLst>
        </pc:spChg>
      </pc:sldChg>
      <pc:sldChg chg="addSp delSp modSp del mod modClrScheme chgLayout">
        <pc:chgData name="hamid ghazvini" userId="1bbb9b6cc34e1cfb" providerId="LiveId" clId="{559E99A4-7663-4329-AD66-B723B2FE766D}" dt="2026-04-28T02:03:03.793" v="125" actId="2696"/>
        <pc:sldMkLst>
          <pc:docMk/>
          <pc:sldMk cId="3299323777" sldId="315"/>
        </pc:sldMkLst>
        <pc:spChg chg="add mod ord">
          <ac:chgData name="hamid ghazvini" userId="1bbb9b6cc34e1cfb" providerId="LiveId" clId="{559E99A4-7663-4329-AD66-B723B2FE766D}" dt="2026-04-28T02:00:19.985" v="110" actId="700"/>
          <ac:spMkLst>
            <pc:docMk/>
            <pc:sldMk cId="3299323777" sldId="315"/>
            <ac:spMk id="2" creationId="{1773DE00-E62B-0120-0C41-8E6EC01DCA1E}"/>
          </ac:spMkLst>
        </pc:spChg>
        <pc:spChg chg="mod ord">
          <ac:chgData name="hamid ghazvini" userId="1bbb9b6cc34e1cfb" providerId="LiveId" clId="{559E99A4-7663-4329-AD66-B723B2FE766D}" dt="2026-04-28T02:01:46.598" v="117" actId="21"/>
          <ac:spMkLst>
            <pc:docMk/>
            <pc:sldMk cId="3299323777" sldId="315"/>
            <ac:spMk id="3" creationId="{68F20F4F-9392-8992-7E4E-32F38FF858BF}"/>
          </ac:spMkLst>
        </pc:spChg>
        <pc:spChg chg="add mod ord">
          <ac:chgData name="hamid ghazvini" userId="1bbb9b6cc34e1cfb" providerId="LiveId" clId="{559E99A4-7663-4329-AD66-B723B2FE766D}" dt="2026-04-28T02:00:19.985" v="110" actId="700"/>
          <ac:spMkLst>
            <pc:docMk/>
            <pc:sldMk cId="3299323777" sldId="315"/>
            <ac:spMk id="5" creationId="{2B9B035E-49A1-F498-3D77-5188BC79B27B}"/>
          </ac:spMkLst>
        </pc:spChg>
        <pc:picChg chg="del">
          <ac:chgData name="hamid ghazvini" userId="1bbb9b6cc34e1cfb" providerId="LiveId" clId="{559E99A4-7663-4329-AD66-B723B2FE766D}" dt="2026-04-28T02:02:48.335" v="122" actId="21"/>
          <ac:picMkLst>
            <pc:docMk/>
            <pc:sldMk cId="3299323777" sldId="315"/>
            <ac:picMk id="4" creationId="{27BBFAE9-8336-8171-6288-E0134BD5C901}"/>
          </ac:picMkLst>
        </pc:picChg>
      </pc:sldChg>
      <pc:sldChg chg="addSp modSp mod">
        <pc:chgData name="hamid ghazvini" userId="1bbb9b6cc34e1cfb" providerId="LiveId" clId="{559E99A4-7663-4329-AD66-B723B2FE766D}" dt="2026-04-28T02:02:57.407" v="124" actId="1076"/>
        <pc:sldMkLst>
          <pc:docMk/>
          <pc:sldMk cId="2883799045" sldId="318"/>
        </pc:sldMkLst>
        <pc:spChg chg="mod">
          <ac:chgData name="hamid ghazvini" userId="1bbb9b6cc34e1cfb" providerId="LiveId" clId="{559E99A4-7663-4329-AD66-B723B2FE766D}" dt="2026-04-28T02:02:42.102" v="121" actId="14100"/>
          <ac:spMkLst>
            <pc:docMk/>
            <pc:sldMk cId="2883799045" sldId="318"/>
            <ac:spMk id="3" creationId="{A7CC8D2D-0557-0591-5D58-061BB5EDDB2A}"/>
          </ac:spMkLst>
        </pc:spChg>
        <pc:picChg chg="add mod">
          <ac:chgData name="hamid ghazvini" userId="1bbb9b6cc34e1cfb" providerId="LiveId" clId="{559E99A4-7663-4329-AD66-B723B2FE766D}" dt="2026-04-28T02:02:57.407" v="124" actId="1076"/>
          <ac:picMkLst>
            <pc:docMk/>
            <pc:sldMk cId="2883799045" sldId="318"/>
            <ac:picMk id="4" creationId="{E45D549D-6C6F-C948-75DD-7C82A4FF07BA}"/>
          </ac:picMkLst>
        </pc:picChg>
      </pc:sldChg>
      <pc:sldChg chg="addSp delSp modSp new mod modClrScheme chgLayout">
        <pc:chgData name="hamid ghazvini" userId="1bbb9b6cc34e1cfb" providerId="LiveId" clId="{559E99A4-7663-4329-AD66-B723B2FE766D}" dt="2026-04-28T02:01:52.065" v="120" actId="27636"/>
        <pc:sldMkLst>
          <pc:docMk/>
          <pc:sldMk cId="4123594604" sldId="337"/>
        </pc:sldMkLst>
        <pc:spChg chg="del">
          <ac:chgData name="hamid ghazvini" userId="1bbb9b6cc34e1cfb" providerId="LiveId" clId="{559E99A4-7663-4329-AD66-B723B2FE766D}" dt="2026-04-28T01:50:31.633" v="42" actId="21"/>
          <ac:spMkLst>
            <pc:docMk/>
            <pc:sldMk cId="4123594604" sldId="337"/>
            <ac:spMk id="2" creationId="{229F5515-F063-2A61-3089-22891C66AFB8}"/>
          </ac:spMkLst>
        </pc:spChg>
        <pc:spChg chg="mod ord">
          <ac:chgData name="hamid ghazvini" userId="1bbb9b6cc34e1cfb" providerId="LiveId" clId="{559E99A4-7663-4329-AD66-B723B2FE766D}" dt="2026-04-28T02:01:52.065" v="119" actId="27636"/>
          <ac:spMkLst>
            <pc:docMk/>
            <pc:sldMk cId="4123594604" sldId="337"/>
            <ac:spMk id="3" creationId="{709D24DE-D2C0-D3D7-A97F-A3F803161F9C}"/>
          </ac:spMkLst>
        </pc:spChg>
        <pc:spChg chg="add del mod ord">
          <ac:chgData name="hamid ghazvini" userId="1bbb9b6cc34e1cfb" providerId="LiveId" clId="{559E99A4-7663-4329-AD66-B723B2FE766D}" dt="2026-04-28T01:59:36.839" v="109" actId="21"/>
          <ac:spMkLst>
            <pc:docMk/>
            <pc:sldMk cId="4123594604" sldId="337"/>
            <ac:spMk id="4" creationId="{D2912242-97A4-65B0-4DA7-46973728DCD9}"/>
          </ac:spMkLst>
        </pc:spChg>
        <pc:spChg chg="add mod ord">
          <ac:chgData name="hamid ghazvini" userId="1bbb9b6cc34e1cfb" providerId="LiveId" clId="{559E99A4-7663-4329-AD66-B723B2FE766D}" dt="2026-04-28T02:01:52.065" v="120" actId="27636"/>
          <ac:spMkLst>
            <pc:docMk/>
            <pc:sldMk cId="4123594604" sldId="337"/>
            <ac:spMk id="5" creationId="{502B944A-D99D-1C92-340E-4214F6805B6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4/27/2026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4/27/2026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4/27/2026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4/27/2026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4/27/2026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4/27/2026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4/27/2026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4/27/2026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4/27/2026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E50DA4-2298-CA71-1BB5-8274C0CBE191}"/>
              </a:ext>
            </a:extLst>
          </p:cNvPr>
          <p:cNvPicPr>
            <a:picLocks noChangeAspect="1"/>
          </p:cNvPicPr>
          <p:nvPr/>
        </p:nvPicPr>
        <p:blipFill>
          <a:blip r:embed="rId3"/>
          <a:srcRect b="13304"/>
          <a:stretch>
            <a:fillRect/>
          </a:stretch>
        </p:blipFill>
        <p:spPr>
          <a:xfrm>
            <a:off x="-32" y="10"/>
            <a:ext cx="12192031" cy="4915066"/>
          </a:xfrm>
          <a:prstGeom prst="rect">
            <a:avLst/>
          </a:prstGeom>
        </p:spPr>
      </p:pic>
      <p:sp>
        <p:nvSpPr>
          <p:cNvPr id="34" name="Rectangle 33">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828675" y="5120639"/>
            <a:ext cx="7137263" cy="1280161"/>
          </a:xfrm>
        </p:spPr>
        <p:txBody>
          <a:bodyPr anchor="ctr">
            <a:normAutofit/>
          </a:bodyPr>
          <a:lstStyle/>
          <a:p>
            <a:pPr algn="r"/>
            <a:r>
              <a:rPr lang="en-US" sz="4800">
                <a:solidFill>
                  <a:srgbClr val="FFFFFF"/>
                </a:solidFill>
              </a:rPr>
              <a:t>Medial Epicondylitis</a:t>
            </a:r>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8289580" y="5120639"/>
            <a:ext cx="3073745" cy="1280160"/>
          </a:xfrm>
        </p:spPr>
        <p:txBody>
          <a:bodyPr anchor="ctr">
            <a:normAutofit/>
          </a:bodyPr>
          <a:lstStyle/>
          <a:p>
            <a:r>
              <a:rPr lang="en-US" sz="1500" dirty="0">
                <a:solidFill>
                  <a:srgbClr val="FFFFFF"/>
                </a:solidFill>
              </a:rPr>
              <a:t>Advanced massage Treatment</a:t>
            </a:r>
          </a:p>
        </p:txBody>
      </p:sp>
      <p:cxnSp>
        <p:nvCxnSpPr>
          <p:cNvPr id="36" name="Straight Connector 35">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7473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E36CF-B791-1E60-6C69-9641A07D8881}"/>
              </a:ext>
            </a:extLst>
          </p:cNvPr>
          <p:cNvSpPr>
            <a:spLocks noGrp="1"/>
          </p:cNvSpPr>
          <p:nvPr>
            <p:ph type="title"/>
          </p:nvPr>
        </p:nvSpPr>
        <p:spPr/>
        <p:txBody>
          <a:bodyPr>
            <a:normAutofit/>
          </a:bodyPr>
          <a:lstStyle/>
          <a:p>
            <a:r>
              <a:rPr lang="en-CA" sz="2800" i="1" dirty="0">
                <a:solidFill>
                  <a:srgbClr val="92D050"/>
                </a:solidFill>
              </a:rPr>
              <a:t>Background</a:t>
            </a:r>
            <a:endParaRPr lang="en-CA" sz="2800" dirty="0">
              <a:solidFill>
                <a:srgbClr val="92D050"/>
              </a:solidFill>
            </a:endParaRPr>
          </a:p>
        </p:txBody>
      </p:sp>
      <p:sp>
        <p:nvSpPr>
          <p:cNvPr id="3" name="Content Placeholder 2">
            <a:extLst>
              <a:ext uri="{FF2B5EF4-FFF2-40B4-BE49-F238E27FC236}">
                <a16:creationId xmlns:a16="http://schemas.microsoft.com/office/drawing/2014/main" id="{41D57F5A-70AF-8AD6-1901-7C6B74B3E9D5}"/>
              </a:ext>
            </a:extLst>
          </p:cNvPr>
          <p:cNvSpPr>
            <a:spLocks noGrp="1"/>
          </p:cNvSpPr>
          <p:nvPr>
            <p:ph idx="1"/>
          </p:nvPr>
        </p:nvSpPr>
        <p:spPr>
          <a:xfrm>
            <a:off x="1097280" y="2108201"/>
            <a:ext cx="10058400" cy="3760891"/>
          </a:xfrm>
        </p:spPr>
        <p:txBody>
          <a:bodyPr>
            <a:normAutofit/>
          </a:bodyPr>
          <a:lstStyle/>
          <a:p>
            <a:r>
              <a:rPr lang="en-US" dirty="0"/>
              <a:t>Far less common than lateral epicondylitis, </a:t>
            </a:r>
            <a:r>
              <a:rPr lang="en-US" b="1" dirty="0"/>
              <a:t>medial epicondylitis </a:t>
            </a:r>
            <a:r>
              <a:rPr lang="en-US" dirty="0"/>
              <a:t>is also an overuse injury of the wrist and forearm, involving primarily the pronator teres and the flexor carpi radialis. Its symptoms are similar to those of its lateral counterpart and include:</a:t>
            </a:r>
          </a:p>
          <a:p>
            <a:pPr marL="0" indent="0">
              <a:buNone/>
            </a:pPr>
            <a:r>
              <a:rPr lang="en-US" dirty="0"/>
              <a:t>       </a:t>
            </a:r>
            <a:r>
              <a:rPr lang="en-CA" dirty="0"/>
              <a:t>•Pain</a:t>
            </a:r>
            <a:r>
              <a:rPr lang="en-US" dirty="0"/>
              <a:t> and tenderness over medial epicondyle</a:t>
            </a:r>
          </a:p>
          <a:p>
            <a:r>
              <a:rPr lang="en-CA" dirty="0"/>
              <a:t>     •</a:t>
            </a:r>
            <a:r>
              <a:rPr lang="en-US" dirty="0"/>
              <a:t>Pain and tenderness just distal along the tendinous origin of the flexor-pronator </a:t>
            </a:r>
            <a:r>
              <a:rPr lang="en-CA" dirty="0"/>
              <a:t>Origins</a:t>
            </a:r>
          </a:p>
          <a:p>
            <a:pPr marL="0" indent="0">
              <a:buNone/>
            </a:pPr>
            <a:r>
              <a:rPr lang="en-CA" dirty="0"/>
              <a:t>       •Swelling •Discoloration</a:t>
            </a:r>
            <a:endParaRPr lang="en-US" dirty="0"/>
          </a:p>
          <a:p>
            <a:pPr marL="0" indent="0">
              <a:buNone/>
            </a:pPr>
            <a:r>
              <a:rPr lang="en-CA" dirty="0"/>
              <a:t>       •</a:t>
            </a:r>
            <a:r>
              <a:rPr lang="en-US" dirty="0"/>
              <a:t>Point tenderness over the humeroulnar joint</a:t>
            </a:r>
            <a:r>
              <a:rPr lang="en-CA" dirty="0"/>
              <a:t>   </a:t>
            </a:r>
          </a:p>
          <a:p>
            <a:pPr marL="0" indent="0">
              <a:buNone/>
            </a:pPr>
            <a:r>
              <a:rPr lang="en-CA" dirty="0"/>
              <a:t>       •</a:t>
            </a:r>
            <a:r>
              <a:rPr lang="en-US" dirty="0"/>
              <a:t>Increased pain with resisted wrist flexion, pronation, and valgus stress at 30° of flexion     </a:t>
            </a:r>
            <a:endParaRPr lang="en-CA" dirty="0"/>
          </a:p>
        </p:txBody>
      </p:sp>
    </p:spTree>
    <p:extLst>
      <p:ext uri="{BB962C8B-B14F-4D97-AF65-F5344CB8AC3E}">
        <p14:creationId xmlns:p14="http://schemas.microsoft.com/office/powerpoint/2010/main" val="179126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B1DAC-C666-CFFB-1C8C-423A24FC4A71}"/>
              </a:ext>
            </a:extLst>
          </p:cNvPr>
          <p:cNvSpPr>
            <a:spLocks noGrp="1"/>
          </p:cNvSpPr>
          <p:nvPr>
            <p:ph idx="1"/>
          </p:nvPr>
        </p:nvSpPr>
        <p:spPr>
          <a:xfrm>
            <a:off x="1097281" y="1902279"/>
            <a:ext cx="5458640" cy="4082142"/>
          </a:xfrm>
        </p:spPr>
        <p:txBody>
          <a:bodyPr>
            <a:normAutofit lnSpcReduction="10000"/>
          </a:bodyPr>
          <a:lstStyle/>
          <a:p>
            <a:r>
              <a:rPr lang="en-US" dirty="0"/>
              <a:t>In addition to the flexor carpi radialis and pronator teres, other affected tissues can include the flexor carpi </a:t>
            </a:r>
            <a:r>
              <a:rPr lang="en-US" dirty="0" err="1"/>
              <a:t>ulnaris</a:t>
            </a:r>
            <a:r>
              <a:rPr lang="en-US" dirty="0"/>
              <a:t> and palmaris longus origin tendons. Medial epicondylitis arises from repeated flexion and pronation combined with a repeated valgus force on the elbow. There are several pathologies that are associated and often coexist with medial epicondylitis, including ulnar collateral ligament sprains, ulnar neuropathy, and medial elbow intra-articular damage. To ensure that proper treatment is administered, it is necessary to rule out the presence of other conditions via a thorough history and assessment.</a:t>
            </a:r>
          </a:p>
        </p:txBody>
      </p:sp>
      <p:pic>
        <p:nvPicPr>
          <p:cNvPr id="4" name="Picture 3">
            <a:extLst>
              <a:ext uri="{FF2B5EF4-FFF2-40B4-BE49-F238E27FC236}">
                <a16:creationId xmlns:a16="http://schemas.microsoft.com/office/drawing/2014/main" id="{748F9B11-2E32-74AA-42C2-9F4B85C65F5C}"/>
              </a:ext>
            </a:extLst>
          </p:cNvPr>
          <p:cNvPicPr>
            <a:picLocks noChangeAspect="1"/>
          </p:cNvPicPr>
          <p:nvPr/>
        </p:nvPicPr>
        <p:blipFill>
          <a:blip r:embed="rId2"/>
          <a:stretch>
            <a:fillRect/>
          </a:stretch>
        </p:blipFill>
        <p:spPr>
          <a:xfrm>
            <a:off x="6697612" y="1731837"/>
            <a:ext cx="4619318" cy="3083846"/>
          </a:xfrm>
          <a:prstGeom prst="rect">
            <a:avLst/>
          </a:prstGeom>
        </p:spPr>
      </p:pic>
    </p:spTree>
    <p:extLst>
      <p:ext uri="{BB962C8B-B14F-4D97-AF65-F5344CB8AC3E}">
        <p14:creationId xmlns:p14="http://schemas.microsoft.com/office/powerpoint/2010/main" val="2645983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DB27-EFF5-6D00-6A60-343D484B4217}"/>
              </a:ext>
            </a:extLst>
          </p:cNvPr>
          <p:cNvSpPr>
            <a:spLocks noGrp="1"/>
          </p:cNvSpPr>
          <p:nvPr>
            <p:ph type="title"/>
          </p:nvPr>
        </p:nvSpPr>
        <p:spPr/>
        <p:txBody>
          <a:bodyPr>
            <a:normAutofit/>
          </a:bodyPr>
          <a:lstStyle/>
          <a:p>
            <a:r>
              <a:rPr lang="en-CA" sz="2800" dirty="0">
                <a:solidFill>
                  <a:srgbClr val="92D050"/>
                </a:solidFill>
              </a:rPr>
              <a:t>Assessment</a:t>
            </a:r>
          </a:p>
        </p:txBody>
      </p:sp>
      <p:sp>
        <p:nvSpPr>
          <p:cNvPr id="3" name="Content Placeholder 2">
            <a:extLst>
              <a:ext uri="{FF2B5EF4-FFF2-40B4-BE49-F238E27FC236}">
                <a16:creationId xmlns:a16="http://schemas.microsoft.com/office/drawing/2014/main" id="{BCF23F37-F183-3931-F2A3-CE35C0BFCE6E}"/>
              </a:ext>
            </a:extLst>
          </p:cNvPr>
          <p:cNvSpPr>
            <a:spLocks noGrp="1"/>
          </p:cNvSpPr>
          <p:nvPr>
            <p:ph idx="1"/>
          </p:nvPr>
        </p:nvSpPr>
        <p:spPr>
          <a:xfrm>
            <a:off x="1097280" y="2108201"/>
            <a:ext cx="3948249" cy="3760891"/>
          </a:xfrm>
        </p:spPr>
        <p:txBody>
          <a:bodyPr>
            <a:normAutofit fontScale="92500" lnSpcReduction="20000"/>
          </a:bodyPr>
          <a:lstStyle/>
          <a:p>
            <a:r>
              <a:rPr lang="en-US" sz="2100" dirty="0"/>
              <a:t>Since medial epicondylitis can arise from and coexist with a variety of other elbow pathologies, assessment should include additional regions </a:t>
            </a:r>
            <a:r>
              <a:rPr lang="en-CA" sz="2100" dirty="0"/>
              <a:t>as necessary.</a:t>
            </a:r>
          </a:p>
          <a:p>
            <a:r>
              <a:rPr lang="en-US" sz="2100" dirty="0"/>
              <a:t>Condition History; Therapists should inquire about the following while </a:t>
            </a:r>
            <a:r>
              <a:rPr lang="en-CA" sz="2100" dirty="0"/>
              <a:t>taking the client’s history:</a:t>
            </a:r>
          </a:p>
          <a:p>
            <a:endParaRPr lang="en-CA" sz="2100" i="1" dirty="0">
              <a:solidFill>
                <a:srgbClr val="92D050"/>
              </a:solidFill>
            </a:endParaRPr>
          </a:p>
          <a:p>
            <a:r>
              <a:rPr lang="en-CA" dirty="0"/>
              <a:t>                                                                                                                                                                    </a:t>
            </a:r>
          </a:p>
          <a:p>
            <a:r>
              <a:rPr lang="en-CA" dirty="0"/>
              <a:t>                                                                                                                </a:t>
            </a:r>
          </a:p>
        </p:txBody>
      </p:sp>
      <p:pic>
        <p:nvPicPr>
          <p:cNvPr id="6" name="Picture 5">
            <a:extLst>
              <a:ext uri="{FF2B5EF4-FFF2-40B4-BE49-F238E27FC236}">
                <a16:creationId xmlns:a16="http://schemas.microsoft.com/office/drawing/2014/main" id="{1AE7995C-B1D5-3F9F-9651-DC9F7BBC2D17}"/>
              </a:ext>
            </a:extLst>
          </p:cNvPr>
          <p:cNvPicPr>
            <a:picLocks noChangeAspect="1"/>
          </p:cNvPicPr>
          <p:nvPr/>
        </p:nvPicPr>
        <p:blipFill>
          <a:blip r:embed="rId2"/>
          <a:stretch>
            <a:fillRect/>
          </a:stretch>
        </p:blipFill>
        <p:spPr>
          <a:xfrm>
            <a:off x="6600825" y="895350"/>
            <a:ext cx="5067300" cy="5067300"/>
          </a:xfrm>
          <a:prstGeom prst="rect">
            <a:avLst/>
          </a:prstGeom>
        </p:spPr>
      </p:pic>
    </p:spTree>
    <p:extLst>
      <p:ext uri="{BB962C8B-B14F-4D97-AF65-F5344CB8AC3E}">
        <p14:creationId xmlns:p14="http://schemas.microsoft.com/office/powerpoint/2010/main" val="47495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51281FD-B966-2F8B-3133-5A557852A20F}"/>
              </a:ext>
            </a:extLst>
          </p:cNvPr>
          <p:cNvSpPr>
            <a:spLocks noGrp="1"/>
          </p:cNvSpPr>
          <p:nvPr>
            <p:ph type="body" idx="1"/>
          </p:nvPr>
        </p:nvSpPr>
        <p:spPr/>
        <p:txBody>
          <a:bodyPr/>
          <a:lstStyle/>
          <a:p>
            <a:r>
              <a:rPr lang="en-CA" i="1" dirty="0"/>
              <a:t>Question</a:t>
            </a:r>
            <a:endParaRPr lang="en-CA" dirty="0"/>
          </a:p>
        </p:txBody>
      </p:sp>
      <p:sp>
        <p:nvSpPr>
          <p:cNvPr id="3" name="Content Placeholder 2">
            <a:extLst>
              <a:ext uri="{FF2B5EF4-FFF2-40B4-BE49-F238E27FC236}">
                <a16:creationId xmlns:a16="http://schemas.microsoft.com/office/drawing/2014/main" id="{BAC41271-C3D9-DB58-50BF-B3228D7E4730}"/>
              </a:ext>
            </a:extLst>
          </p:cNvPr>
          <p:cNvSpPr>
            <a:spLocks noGrp="1"/>
          </p:cNvSpPr>
          <p:nvPr>
            <p:ph sz="half" idx="2"/>
          </p:nvPr>
        </p:nvSpPr>
        <p:spPr/>
        <p:txBody>
          <a:bodyPr>
            <a:normAutofit lnSpcReduction="10000"/>
          </a:bodyPr>
          <a:lstStyle/>
          <a:p>
            <a:r>
              <a:rPr lang="en-US" dirty="0"/>
              <a:t>What was the mechanism of injury?               </a:t>
            </a:r>
          </a:p>
          <a:p>
            <a:endParaRPr lang="en-US" dirty="0"/>
          </a:p>
          <a:p>
            <a:r>
              <a:rPr lang="en-US" dirty="0"/>
              <a:t>Is there any noise, weakness, or change in sensation that accompanies </a:t>
            </a:r>
            <a:r>
              <a:rPr lang="en-CA" dirty="0"/>
              <a:t>the condition?</a:t>
            </a:r>
          </a:p>
          <a:p>
            <a:r>
              <a:rPr lang="en-US" dirty="0"/>
              <a:t>Are there any repetitive movements </a:t>
            </a:r>
            <a:r>
              <a:rPr lang="en-CA" dirty="0"/>
              <a:t>involved?</a:t>
            </a:r>
          </a:p>
          <a:p>
            <a:r>
              <a:rPr lang="en-US" dirty="0"/>
              <a:t>How long has the client had the </a:t>
            </a:r>
            <a:r>
              <a:rPr lang="en-CA" dirty="0"/>
              <a:t>problem?</a:t>
            </a:r>
          </a:p>
          <a:p>
            <a:endParaRPr lang="en-CA" dirty="0">
              <a:solidFill>
                <a:srgbClr val="92D050"/>
              </a:solidFill>
            </a:endParaRPr>
          </a:p>
        </p:txBody>
      </p:sp>
      <p:sp>
        <p:nvSpPr>
          <p:cNvPr id="9" name="Text Placeholder 8">
            <a:extLst>
              <a:ext uri="{FF2B5EF4-FFF2-40B4-BE49-F238E27FC236}">
                <a16:creationId xmlns:a16="http://schemas.microsoft.com/office/drawing/2014/main" id="{6CC795ED-1DC0-B5A9-6CBC-C217729B6028}"/>
              </a:ext>
            </a:extLst>
          </p:cNvPr>
          <p:cNvSpPr>
            <a:spLocks noGrp="1"/>
          </p:cNvSpPr>
          <p:nvPr>
            <p:ph type="body" sz="quarter" idx="3"/>
          </p:nvPr>
        </p:nvSpPr>
        <p:spPr/>
        <p:txBody>
          <a:bodyPr/>
          <a:lstStyle/>
          <a:p>
            <a:r>
              <a:rPr lang="en-CA" i="1" dirty="0">
                <a:solidFill>
                  <a:srgbClr val="92D050"/>
                </a:solidFill>
              </a:rPr>
              <a:t>Significance</a:t>
            </a:r>
            <a:endParaRPr lang="en-CA" dirty="0"/>
          </a:p>
        </p:txBody>
      </p:sp>
      <p:sp>
        <p:nvSpPr>
          <p:cNvPr id="6" name="Content Placeholder 5">
            <a:extLst>
              <a:ext uri="{FF2B5EF4-FFF2-40B4-BE49-F238E27FC236}">
                <a16:creationId xmlns:a16="http://schemas.microsoft.com/office/drawing/2014/main" id="{0E5F970D-23AB-3575-E202-9B4EC1F8F638}"/>
              </a:ext>
            </a:extLst>
          </p:cNvPr>
          <p:cNvSpPr>
            <a:spLocks noGrp="1"/>
          </p:cNvSpPr>
          <p:nvPr>
            <p:ph sz="quarter" idx="4"/>
          </p:nvPr>
        </p:nvSpPr>
        <p:spPr/>
        <p:txBody>
          <a:bodyPr>
            <a:normAutofit lnSpcReduction="10000"/>
          </a:bodyPr>
          <a:lstStyle/>
          <a:p>
            <a:r>
              <a:rPr lang="en-US" dirty="0">
                <a:solidFill>
                  <a:srgbClr val="92D050"/>
                </a:solidFill>
              </a:rPr>
              <a:t>Helps determine whether the condition</a:t>
            </a:r>
            <a:r>
              <a:rPr lang="en-CA" dirty="0">
                <a:solidFill>
                  <a:srgbClr val="92D050"/>
                </a:solidFill>
              </a:rPr>
              <a:t>is chronic or acute</a:t>
            </a:r>
            <a:r>
              <a:rPr lang="en-CA" dirty="0"/>
              <a:t>.</a:t>
            </a:r>
            <a:endParaRPr lang="en-US" dirty="0">
              <a:solidFill>
                <a:srgbClr val="92D050"/>
              </a:solidFill>
            </a:endParaRPr>
          </a:p>
          <a:p>
            <a:r>
              <a:rPr lang="en-US" dirty="0">
                <a:solidFill>
                  <a:srgbClr val="92D050"/>
                </a:solidFill>
              </a:rPr>
              <a:t>Helps identify structures that may </a:t>
            </a:r>
            <a:r>
              <a:rPr lang="en-CA" dirty="0">
                <a:solidFill>
                  <a:srgbClr val="92D050"/>
                </a:solidFill>
              </a:rPr>
              <a:t>be involved.</a:t>
            </a:r>
          </a:p>
          <a:p>
            <a:r>
              <a:rPr lang="en-US" dirty="0">
                <a:solidFill>
                  <a:srgbClr val="92D050"/>
                </a:solidFill>
              </a:rPr>
              <a:t>Helps determine the etiology of the </a:t>
            </a:r>
            <a:r>
              <a:rPr lang="en-CA" dirty="0">
                <a:solidFill>
                  <a:srgbClr val="92D050"/>
                </a:solidFill>
              </a:rPr>
              <a:t>condition.</a:t>
            </a:r>
          </a:p>
          <a:p>
            <a:r>
              <a:rPr lang="en-US" dirty="0">
                <a:solidFill>
                  <a:srgbClr val="92D050"/>
                </a:solidFill>
              </a:rPr>
              <a:t>Helps determine whether the condition </a:t>
            </a:r>
            <a:r>
              <a:rPr lang="en-CA" dirty="0">
                <a:solidFill>
                  <a:srgbClr val="92D050"/>
                </a:solidFill>
              </a:rPr>
              <a:t>is chronic.</a:t>
            </a:r>
          </a:p>
          <a:p>
            <a:endParaRPr lang="en-CA" dirty="0"/>
          </a:p>
        </p:txBody>
      </p:sp>
    </p:spTree>
    <p:extLst>
      <p:ext uri="{BB962C8B-B14F-4D97-AF65-F5344CB8AC3E}">
        <p14:creationId xmlns:p14="http://schemas.microsoft.com/office/powerpoint/2010/main" val="343538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9D24DE-D2C0-D3D7-A97F-A3F803161F9C}"/>
              </a:ext>
            </a:extLst>
          </p:cNvPr>
          <p:cNvSpPr>
            <a:spLocks noGrp="1"/>
          </p:cNvSpPr>
          <p:nvPr>
            <p:ph sz="half" idx="1"/>
          </p:nvPr>
        </p:nvSpPr>
        <p:spPr>
          <a:xfrm>
            <a:off x="1097280" y="2261507"/>
            <a:ext cx="4639736" cy="3607586"/>
          </a:xfrm>
        </p:spPr>
        <p:txBody>
          <a:bodyPr>
            <a:normAutofit lnSpcReduction="10000"/>
          </a:bodyPr>
          <a:lstStyle/>
          <a:p>
            <a:r>
              <a:rPr lang="en-US" dirty="0"/>
              <a:t>What is the pain like? What are its boundaries? If it radiates, is it </a:t>
            </a:r>
            <a:r>
              <a:rPr lang="en-CA" dirty="0"/>
              <a:t>worse at night?</a:t>
            </a:r>
          </a:p>
          <a:p>
            <a:r>
              <a:rPr lang="en-US" dirty="0"/>
              <a:t>Are there any specific motions that increase or decrease the pain?</a:t>
            </a:r>
          </a:p>
          <a:p>
            <a:r>
              <a:rPr lang="en-US" dirty="0"/>
              <a:t>Are there any limitations in motion? </a:t>
            </a:r>
          </a:p>
          <a:p>
            <a:r>
              <a:rPr lang="en-US" dirty="0"/>
              <a:t>What are the client’s normal activities?</a:t>
            </a:r>
          </a:p>
          <a:p>
            <a:r>
              <a:rPr lang="en-US" dirty="0"/>
              <a:t>Is there any numbness or tingling?</a:t>
            </a:r>
          </a:p>
          <a:p>
            <a:endParaRPr lang="en-CA" dirty="0"/>
          </a:p>
        </p:txBody>
      </p:sp>
      <p:sp>
        <p:nvSpPr>
          <p:cNvPr id="5" name="Content Placeholder 4">
            <a:extLst>
              <a:ext uri="{FF2B5EF4-FFF2-40B4-BE49-F238E27FC236}">
                <a16:creationId xmlns:a16="http://schemas.microsoft.com/office/drawing/2014/main" id="{502B944A-D99D-1C92-340E-4214F6805B68}"/>
              </a:ext>
            </a:extLst>
          </p:cNvPr>
          <p:cNvSpPr>
            <a:spLocks noGrp="1"/>
          </p:cNvSpPr>
          <p:nvPr>
            <p:ph sz="half" idx="2"/>
          </p:nvPr>
        </p:nvSpPr>
        <p:spPr/>
        <p:txBody>
          <a:bodyPr>
            <a:normAutofit lnSpcReduction="10000"/>
          </a:bodyPr>
          <a:lstStyle/>
          <a:p>
            <a:r>
              <a:rPr lang="en-US" dirty="0">
                <a:solidFill>
                  <a:srgbClr val="92D050"/>
                </a:solidFill>
              </a:rPr>
              <a:t>Helps identify structures that may </a:t>
            </a:r>
            <a:r>
              <a:rPr lang="en-CA" dirty="0">
                <a:solidFill>
                  <a:srgbClr val="92D050"/>
                </a:solidFill>
              </a:rPr>
              <a:t>be involved.</a:t>
            </a:r>
          </a:p>
          <a:p>
            <a:endParaRPr lang="en-CA" dirty="0">
              <a:solidFill>
                <a:srgbClr val="92D050"/>
              </a:solidFill>
            </a:endParaRPr>
          </a:p>
          <a:p>
            <a:r>
              <a:rPr lang="en-US" dirty="0">
                <a:solidFill>
                  <a:srgbClr val="92D050"/>
                </a:solidFill>
              </a:rPr>
              <a:t>Helps identify structures that may </a:t>
            </a:r>
            <a:r>
              <a:rPr lang="en-CA" dirty="0">
                <a:solidFill>
                  <a:srgbClr val="92D050"/>
                </a:solidFill>
              </a:rPr>
              <a:t>be involved.</a:t>
            </a:r>
          </a:p>
          <a:p>
            <a:pPr marL="0" indent="0">
              <a:buNone/>
            </a:pPr>
            <a:r>
              <a:rPr lang="en-US" dirty="0">
                <a:solidFill>
                  <a:srgbClr val="92D050"/>
                </a:solidFill>
              </a:rPr>
              <a:t>Helps determine where the dysfunction </a:t>
            </a:r>
            <a:r>
              <a:rPr lang="en-CA" dirty="0">
                <a:solidFill>
                  <a:srgbClr val="92D050"/>
                </a:solidFill>
              </a:rPr>
              <a:t>is.</a:t>
            </a:r>
            <a:endParaRPr lang="en-US" dirty="0">
              <a:solidFill>
                <a:srgbClr val="92D050"/>
              </a:solidFill>
            </a:endParaRPr>
          </a:p>
          <a:p>
            <a:r>
              <a:rPr lang="en-US" dirty="0">
                <a:solidFill>
                  <a:srgbClr val="92D050"/>
                </a:solidFill>
              </a:rPr>
              <a:t>New activities can lead to pathologies.</a:t>
            </a:r>
          </a:p>
          <a:p>
            <a:r>
              <a:rPr lang="en-US" dirty="0">
                <a:solidFill>
                  <a:srgbClr val="92D050"/>
                </a:solidFill>
              </a:rPr>
              <a:t>This will determine whether there </a:t>
            </a:r>
            <a:r>
              <a:rPr lang="en-CA" dirty="0">
                <a:solidFill>
                  <a:srgbClr val="92D050"/>
                </a:solidFill>
              </a:rPr>
              <a:t>is nerve involvement.</a:t>
            </a:r>
          </a:p>
          <a:p>
            <a:endParaRPr lang="en-CA" dirty="0">
              <a:solidFill>
                <a:srgbClr val="92D050"/>
              </a:solidFill>
            </a:endParaRPr>
          </a:p>
          <a:p>
            <a:endParaRPr lang="en-CA" dirty="0"/>
          </a:p>
        </p:txBody>
      </p:sp>
    </p:spTree>
    <p:extLst>
      <p:ext uri="{BB962C8B-B14F-4D97-AF65-F5344CB8AC3E}">
        <p14:creationId xmlns:p14="http://schemas.microsoft.com/office/powerpoint/2010/main" val="4123594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DB88F9-3D25-01CC-48FF-5FDA9864BFC9}"/>
              </a:ext>
            </a:extLst>
          </p:cNvPr>
          <p:cNvSpPr>
            <a:spLocks noGrp="1"/>
          </p:cNvSpPr>
          <p:nvPr>
            <p:ph idx="1"/>
          </p:nvPr>
        </p:nvSpPr>
        <p:spPr/>
        <p:txBody>
          <a:bodyPr>
            <a:normAutofit/>
          </a:bodyPr>
          <a:lstStyle/>
          <a:p>
            <a:r>
              <a:rPr lang="en-US" dirty="0">
                <a:solidFill>
                  <a:srgbClr val="92D050"/>
                </a:solidFill>
              </a:rPr>
              <a:t>Visual Assessment </a:t>
            </a:r>
            <a:r>
              <a:rPr lang="en-US" dirty="0"/>
              <a:t>The visual assessment for medial epicondylitis is essentially the same as that for lateral epicondylitis. Compare both arms for symmetry. Include associated areas such as the neck and shoulder in case there are pain referral issues. Place the arms in the anatomical position to observe the carrying angle, which is created by the long axis of the humerus and the long axis of the ulna. The normal carrying angle is 5° to 10° in adult males and 10° to 15° in adult females. Cubital valgus is present if the angle is greater than 15°; cubital varus is present if the angle is less than 5°. An exaggerated cubital varus that has resulted from trauma to the distal humerus is referred to as a gunstock deformity; therefore, check for obvious deformity, swelling, and bruising.</a:t>
            </a:r>
            <a:endParaRPr lang="en-CA" dirty="0"/>
          </a:p>
        </p:txBody>
      </p:sp>
    </p:spTree>
    <p:extLst>
      <p:ext uri="{BB962C8B-B14F-4D97-AF65-F5344CB8AC3E}">
        <p14:creationId xmlns:p14="http://schemas.microsoft.com/office/powerpoint/2010/main" val="9353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DECBF1-C80A-0C90-28E2-973488840760}"/>
              </a:ext>
            </a:extLst>
          </p:cNvPr>
          <p:cNvSpPr>
            <a:spLocks noGrp="1"/>
          </p:cNvSpPr>
          <p:nvPr>
            <p:ph idx="1"/>
          </p:nvPr>
        </p:nvSpPr>
        <p:spPr>
          <a:xfrm>
            <a:off x="1097280" y="2108201"/>
            <a:ext cx="4998720" cy="3760891"/>
          </a:xfrm>
        </p:spPr>
        <p:txBody>
          <a:bodyPr/>
          <a:lstStyle/>
          <a:p>
            <a:r>
              <a:rPr lang="en-US" dirty="0"/>
              <a:t>Observe both flexed elbows to see the alignment of the olecranon relative to the epicondyles of the humerus. Normally, the three structures form an isosceles triangle when flexed and form a straight line when extended. Finally, bilaterally compare the cubital fossa for swelling and the entire region for symmetry, as the dominant side may be slightly larger </a:t>
            </a:r>
            <a:r>
              <a:rPr lang="en-CA" dirty="0"/>
              <a:t>due to muscle hypertrophy.</a:t>
            </a:r>
          </a:p>
        </p:txBody>
      </p:sp>
      <p:pic>
        <p:nvPicPr>
          <p:cNvPr id="5" name="Picture 4">
            <a:extLst>
              <a:ext uri="{FF2B5EF4-FFF2-40B4-BE49-F238E27FC236}">
                <a16:creationId xmlns:a16="http://schemas.microsoft.com/office/drawing/2014/main" id="{AED68F56-873F-16A0-562C-59A509EF4C72}"/>
              </a:ext>
            </a:extLst>
          </p:cNvPr>
          <p:cNvPicPr>
            <a:picLocks noChangeAspect="1"/>
          </p:cNvPicPr>
          <p:nvPr/>
        </p:nvPicPr>
        <p:blipFill>
          <a:blip r:embed="rId2"/>
          <a:stretch>
            <a:fillRect/>
          </a:stretch>
        </p:blipFill>
        <p:spPr>
          <a:xfrm>
            <a:off x="8042787" y="2313902"/>
            <a:ext cx="2713703" cy="3349487"/>
          </a:xfrm>
          <a:prstGeom prst="rect">
            <a:avLst/>
          </a:prstGeom>
        </p:spPr>
      </p:pic>
    </p:spTree>
    <p:extLst>
      <p:ext uri="{BB962C8B-B14F-4D97-AF65-F5344CB8AC3E}">
        <p14:creationId xmlns:p14="http://schemas.microsoft.com/office/powerpoint/2010/main" val="23690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CC8D2D-0557-0591-5D58-061BB5EDDB2A}"/>
              </a:ext>
            </a:extLst>
          </p:cNvPr>
          <p:cNvSpPr>
            <a:spLocks noGrp="1"/>
          </p:cNvSpPr>
          <p:nvPr>
            <p:ph idx="1"/>
          </p:nvPr>
        </p:nvSpPr>
        <p:spPr>
          <a:xfrm>
            <a:off x="1097280" y="2108201"/>
            <a:ext cx="5924006" cy="3760891"/>
          </a:xfrm>
        </p:spPr>
        <p:txBody>
          <a:bodyPr/>
          <a:lstStyle/>
          <a:p>
            <a:r>
              <a:rPr lang="en-US" dirty="0">
                <a:solidFill>
                  <a:srgbClr val="92D050"/>
                </a:solidFill>
              </a:rPr>
              <a:t>Palpation</a:t>
            </a:r>
            <a:r>
              <a:rPr lang="en-US" dirty="0"/>
              <a:t> Start at the distal humerus and work distally onto the proximal forearm, palpating the structures listed earlier in the chapter. Expand the palpation to related areas to determine the presence of swelling, temperature differences, deformity, point tenderness, and muscle spasm.</a:t>
            </a:r>
          </a:p>
          <a:p>
            <a:r>
              <a:rPr lang="en-US" dirty="0">
                <a:solidFill>
                  <a:srgbClr val="92D050"/>
                </a:solidFill>
              </a:rPr>
              <a:t>Orthopedic Tests </a:t>
            </a:r>
            <a:r>
              <a:rPr lang="en-US" dirty="0"/>
              <a:t>The orthopedic test for medial epicondylitis is the medial epicondylitis test, or golfer’s elbow test, and it has two methods: a passive technique and an active technique. Here is lists both methods and explains how to perform them:</a:t>
            </a:r>
            <a:endParaRPr lang="en-CA" dirty="0"/>
          </a:p>
        </p:txBody>
      </p:sp>
      <p:pic>
        <p:nvPicPr>
          <p:cNvPr id="4" name="Picture 3">
            <a:extLst>
              <a:ext uri="{FF2B5EF4-FFF2-40B4-BE49-F238E27FC236}">
                <a16:creationId xmlns:a16="http://schemas.microsoft.com/office/drawing/2014/main" id="{E45D549D-6C6F-C948-75DD-7C82A4FF07BA}"/>
              </a:ext>
            </a:extLst>
          </p:cNvPr>
          <p:cNvPicPr>
            <a:picLocks noChangeAspect="1"/>
          </p:cNvPicPr>
          <p:nvPr/>
        </p:nvPicPr>
        <p:blipFill>
          <a:blip r:embed="rId2"/>
          <a:stretch>
            <a:fillRect/>
          </a:stretch>
        </p:blipFill>
        <p:spPr>
          <a:xfrm>
            <a:off x="7512778" y="1731117"/>
            <a:ext cx="3700593" cy="3395766"/>
          </a:xfrm>
          <a:prstGeom prst="rect">
            <a:avLst/>
          </a:prstGeom>
        </p:spPr>
      </p:pic>
    </p:spTree>
    <p:extLst>
      <p:ext uri="{BB962C8B-B14F-4D97-AF65-F5344CB8AC3E}">
        <p14:creationId xmlns:p14="http://schemas.microsoft.com/office/powerpoint/2010/main" val="2883799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2" name="Rectangle 11">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5602E5F-5EAE-6E5A-4FDD-AFE564A71948}"/>
              </a:ext>
            </a:extLst>
          </p:cNvPr>
          <p:cNvPicPr>
            <a:picLocks noChangeAspect="1"/>
          </p:cNvPicPr>
          <p:nvPr/>
        </p:nvPicPr>
        <p:blipFill>
          <a:blip r:embed="rId2"/>
          <a:stretch>
            <a:fillRect/>
          </a:stretch>
        </p:blipFill>
        <p:spPr>
          <a:xfrm>
            <a:off x="2565095" y="1297064"/>
            <a:ext cx="7061809" cy="5039728"/>
          </a:xfrm>
          <a:prstGeom prst="rect">
            <a:avLst/>
          </a:prstGeom>
        </p:spPr>
      </p:pic>
      <p:pic>
        <p:nvPicPr>
          <p:cNvPr id="7" name="Picture 6">
            <a:extLst>
              <a:ext uri="{FF2B5EF4-FFF2-40B4-BE49-F238E27FC236}">
                <a16:creationId xmlns:a16="http://schemas.microsoft.com/office/drawing/2014/main" id="{890138EE-C411-529F-926E-37F3E7D5AF64}"/>
              </a:ext>
            </a:extLst>
          </p:cNvPr>
          <p:cNvPicPr>
            <a:picLocks noChangeAspect="1"/>
          </p:cNvPicPr>
          <p:nvPr/>
        </p:nvPicPr>
        <p:blipFill>
          <a:blip r:embed="rId3"/>
          <a:stretch>
            <a:fillRect/>
          </a:stretch>
        </p:blipFill>
        <p:spPr>
          <a:xfrm>
            <a:off x="4267199" y="907251"/>
            <a:ext cx="3657600" cy="357809"/>
          </a:xfrm>
          <a:prstGeom prst="rect">
            <a:avLst/>
          </a:prstGeom>
        </p:spPr>
      </p:pic>
    </p:spTree>
    <p:extLst>
      <p:ext uri="{BB962C8B-B14F-4D97-AF65-F5344CB8AC3E}">
        <p14:creationId xmlns:p14="http://schemas.microsoft.com/office/powerpoint/2010/main" val="290244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useBgFill="1">
        <p:nvSpPr>
          <p:cNvPr id="11" name="Rectangle 10">
            <a:extLst>
              <a:ext uri="{FF2B5EF4-FFF2-40B4-BE49-F238E27FC236}">
                <a16:creationId xmlns:a16="http://schemas.microsoft.com/office/drawing/2014/main" id="{652BD35A-BC99-4831-A358-06E2CEB96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noFill/>
          <a:ln w="69850">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person's hand&#10;&#10;AI-generated content may be incorrect.">
            <a:extLst>
              <a:ext uri="{FF2B5EF4-FFF2-40B4-BE49-F238E27FC236}">
                <a16:creationId xmlns:a16="http://schemas.microsoft.com/office/drawing/2014/main" id="{2BF6B120-3F98-F24F-8288-6B29E4A5472D}"/>
              </a:ext>
            </a:extLst>
          </p:cNvPr>
          <p:cNvPicPr>
            <a:picLocks noChangeAspect="1"/>
          </p:cNvPicPr>
          <p:nvPr/>
        </p:nvPicPr>
        <p:blipFill>
          <a:blip r:embed="rId2"/>
          <a:stretch>
            <a:fillRect/>
          </a:stretch>
        </p:blipFill>
        <p:spPr>
          <a:xfrm>
            <a:off x="1904925" y="905933"/>
            <a:ext cx="8414154" cy="5039728"/>
          </a:xfrm>
          <a:prstGeom prst="rect">
            <a:avLst/>
          </a:prstGeom>
        </p:spPr>
      </p:pic>
    </p:spTree>
    <p:extLst>
      <p:ext uri="{BB962C8B-B14F-4D97-AF65-F5344CB8AC3E}">
        <p14:creationId xmlns:p14="http://schemas.microsoft.com/office/powerpoint/2010/main" val="31164666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24BFA-8AFB-964C-75A6-1011F352B2BD}"/>
              </a:ext>
            </a:extLst>
          </p:cNvPr>
          <p:cNvSpPr>
            <a:spLocks noGrp="1"/>
          </p:cNvSpPr>
          <p:nvPr>
            <p:ph type="title"/>
          </p:nvPr>
        </p:nvSpPr>
        <p:spPr/>
        <p:txBody>
          <a:bodyPr>
            <a:normAutofit/>
          </a:bodyPr>
          <a:lstStyle/>
          <a:p>
            <a:r>
              <a:rPr lang="en-CA" sz="2800" i="1" dirty="0">
                <a:solidFill>
                  <a:srgbClr val="92D050"/>
                </a:solidFill>
              </a:rPr>
              <a:t>Soft Tissue Treatment</a:t>
            </a:r>
            <a:endParaRPr lang="en-CA" sz="2800" dirty="0">
              <a:solidFill>
                <a:srgbClr val="92D050"/>
              </a:solidFill>
            </a:endParaRPr>
          </a:p>
        </p:txBody>
      </p:sp>
      <p:sp>
        <p:nvSpPr>
          <p:cNvPr id="3" name="Content Placeholder 2">
            <a:extLst>
              <a:ext uri="{FF2B5EF4-FFF2-40B4-BE49-F238E27FC236}">
                <a16:creationId xmlns:a16="http://schemas.microsoft.com/office/drawing/2014/main" id="{5F63F434-410C-7875-C8DC-A8E6FCC3B774}"/>
              </a:ext>
            </a:extLst>
          </p:cNvPr>
          <p:cNvSpPr>
            <a:spLocks noGrp="1"/>
          </p:cNvSpPr>
          <p:nvPr>
            <p:ph idx="1"/>
          </p:nvPr>
        </p:nvSpPr>
        <p:spPr>
          <a:xfrm>
            <a:off x="1097280" y="2108201"/>
            <a:ext cx="4998720" cy="3760891"/>
          </a:xfrm>
        </p:spPr>
        <p:txBody>
          <a:bodyPr/>
          <a:lstStyle/>
          <a:p>
            <a:r>
              <a:rPr lang="en-US" dirty="0"/>
              <a:t>The primary mechanism of this injury is an overuse condition. Because of the nature of overuse injuries, soft tissue work is very beneficial. Focus on removing restrictions in the tissue to relieve stress on the area. Consider the state of the injury and treat any related dysfunctions.</a:t>
            </a:r>
          </a:p>
          <a:p>
            <a:endParaRPr lang="en-CA" dirty="0"/>
          </a:p>
        </p:txBody>
      </p:sp>
      <p:pic>
        <p:nvPicPr>
          <p:cNvPr id="4" name="Picture 3">
            <a:extLst>
              <a:ext uri="{FF2B5EF4-FFF2-40B4-BE49-F238E27FC236}">
                <a16:creationId xmlns:a16="http://schemas.microsoft.com/office/drawing/2014/main" id="{DF719579-13DB-82D4-9624-1CCBDBC044EC}"/>
              </a:ext>
            </a:extLst>
          </p:cNvPr>
          <p:cNvPicPr>
            <a:picLocks noChangeAspect="1"/>
          </p:cNvPicPr>
          <p:nvPr/>
        </p:nvPicPr>
        <p:blipFill>
          <a:blip r:embed="rId2"/>
          <a:stretch>
            <a:fillRect/>
          </a:stretch>
        </p:blipFill>
        <p:spPr>
          <a:xfrm>
            <a:off x="7217246" y="377722"/>
            <a:ext cx="3938434" cy="5251245"/>
          </a:xfrm>
          <a:prstGeom prst="rect">
            <a:avLst/>
          </a:prstGeom>
        </p:spPr>
      </p:pic>
    </p:spTree>
    <p:extLst>
      <p:ext uri="{BB962C8B-B14F-4D97-AF65-F5344CB8AC3E}">
        <p14:creationId xmlns:p14="http://schemas.microsoft.com/office/powerpoint/2010/main" val="3534206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8705F2-BE59-E635-C2D4-88E19CF1E86F}"/>
              </a:ext>
            </a:extLst>
          </p:cNvPr>
          <p:cNvSpPr>
            <a:spLocks noGrp="1"/>
          </p:cNvSpPr>
          <p:nvPr>
            <p:ph idx="1"/>
          </p:nvPr>
        </p:nvSpPr>
        <p:spPr/>
        <p:txBody>
          <a:bodyPr>
            <a:normAutofit/>
          </a:bodyPr>
          <a:lstStyle/>
          <a:p>
            <a:r>
              <a:rPr lang="en-US" dirty="0">
                <a:solidFill>
                  <a:srgbClr val="92D050"/>
                </a:solidFill>
              </a:rPr>
              <a:t>Connective Tissue </a:t>
            </a:r>
            <a:r>
              <a:rPr lang="en-US" dirty="0"/>
              <a:t>The nature of repetitive motion injuries includes a cyclical pattern of inflammation and the formation of scar tissue. Connective tissue work is beneficial for removing restrictions that have formed as a result of the scarring. The wrist flexors tend to be larger in comparison to the extensors—a result of being used more frequently. Since they are larger and stronger, they may develop adhesive restrictions in addition to scarring. Even if there is no current injury, connective tissue work to this area can be beneficial as a maintenance technique.</a:t>
            </a:r>
            <a:endParaRPr lang="en-CA" dirty="0"/>
          </a:p>
        </p:txBody>
      </p:sp>
    </p:spTree>
    <p:extLst>
      <p:ext uri="{BB962C8B-B14F-4D97-AF65-F5344CB8AC3E}">
        <p14:creationId xmlns:p14="http://schemas.microsoft.com/office/powerpoint/2010/main" val="1117454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78D42E-F7A7-9C95-FAB1-6455EAF4CB7F}"/>
              </a:ext>
            </a:extLst>
          </p:cNvPr>
          <p:cNvSpPr>
            <a:spLocks noGrp="1"/>
          </p:cNvSpPr>
          <p:nvPr>
            <p:ph idx="1"/>
          </p:nvPr>
        </p:nvSpPr>
        <p:spPr>
          <a:xfrm>
            <a:off x="1097280" y="2108201"/>
            <a:ext cx="4998720" cy="3760891"/>
          </a:xfrm>
        </p:spPr>
        <p:txBody>
          <a:bodyPr>
            <a:normAutofit fontScale="92500" lnSpcReduction="10000"/>
          </a:bodyPr>
          <a:lstStyle/>
          <a:p>
            <a:r>
              <a:rPr lang="en-US" dirty="0">
                <a:solidFill>
                  <a:srgbClr val="92D050"/>
                </a:solidFill>
              </a:rPr>
              <a:t>Prone Position </a:t>
            </a:r>
            <a:r>
              <a:rPr lang="en-US" dirty="0"/>
              <a:t>Medial epicondylitis is best treated with the client in the prone position. If the client has no restrictions, begin by hanging the forearm off the side of the table, with the upper arm remaining on the table. Treating the muscles of the upper arm also positively affects the forearm muscles:</a:t>
            </a:r>
          </a:p>
          <a:p>
            <a:r>
              <a:rPr lang="en-US" dirty="0"/>
              <a:t>1. Assess the superficial connective tissue vertically, horizontally, and at various angles to determine the restrictions. Once located, move into the restrictions by directing the stroke along the restrictions until </a:t>
            </a:r>
            <a:r>
              <a:rPr lang="en-CA" dirty="0"/>
              <a:t>they release.</a:t>
            </a:r>
          </a:p>
          <a:p>
            <a:endParaRPr lang="en-CA" dirty="0"/>
          </a:p>
          <a:p>
            <a:endParaRPr lang="en-CA" dirty="0"/>
          </a:p>
        </p:txBody>
      </p:sp>
      <p:pic>
        <p:nvPicPr>
          <p:cNvPr id="4" name="Picture 3">
            <a:extLst>
              <a:ext uri="{FF2B5EF4-FFF2-40B4-BE49-F238E27FC236}">
                <a16:creationId xmlns:a16="http://schemas.microsoft.com/office/drawing/2014/main" id="{83999752-4F34-31F2-6FF9-FA424B45E434}"/>
              </a:ext>
            </a:extLst>
          </p:cNvPr>
          <p:cNvPicPr>
            <a:picLocks noChangeAspect="1"/>
          </p:cNvPicPr>
          <p:nvPr/>
        </p:nvPicPr>
        <p:blipFill>
          <a:blip r:embed="rId2"/>
          <a:stretch>
            <a:fillRect/>
          </a:stretch>
        </p:blipFill>
        <p:spPr>
          <a:xfrm>
            <a:off x="6322142" y="1554480"/>
            <a:ext cx="4998720" cy="3749040"/>
          </a:xfrm>
          <a:prstGeom prst="rect">
            <a:avLst/>
          </a:prstGeom>
        </p:spPr>
      </p:pic>
    </p:spTree>
    <p:extLst>
      <p:ext uri="{BB962C8B-B14F-4D97-AF65-F5344CB8AC3E}">
        <p14:creationId xmlns:p14="http://schemas.microsoft.com/office/powerpoint/2010/main" val="782735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E7F149-DF4F-90A8-62FA-862CE6844F41}"/>
              </a:ext>
            </a:extLst>
          </p:cNvPr>
          <p:cNvSpPr>
            <a:spLocks noGrp="1"/>
          </p:cNvSpPr>
          <p:nvPr>
            <p:ph idx="1"/>
          </p:nvPr>
        </p:nvSpPr>
        <p:spPr/>
        <p:txBody>
          <a:bodyPr/>
          <a:lstStyle/>
          <a:p>
            <a:r>
              <a:rPr lang="en-US" dirty="0"/>
              <a:t>2. Internally and externally rotate the arm to address the entire muscle. Passive and active movements are effective and easy to apply in this position using the techniques described in the previous section. The most effective stroke that incorporates active movement is perpendicular </a:t>
            </a:r>
            <a:r>
              <a:rPr lang="en-CA" dirty="0"/>
              <a:t>compressive effleurage during elbow extension.</a:t>
            </a:r>
          </a:p>
          <a:p>
            <a:r>
              <a:rPr lang="en-US" dirty="0"/>
              <a:t>3. Once the superficial tissues have been released, move into defining the three heads of the triceps brachii, taking care to remove any restrictions between the triceps and the posterior deltoid.</a:t>
            </a:r>
          </a:p>
          <a:p>
            <a:endParaRPr lang="en-CA" dirty="0"/>
          </a:p>
        </p:txBody>
      </p:sp>
    </p:spTree>
    <p:extLst>
      <p:ext uri="{BB962C8B-B14F-4D97-AF65-F5344CB8AC3E}">
        <p14:creationId xmlns:p14="http://schemas.microsoft.com/office/powerpoint/2010/main" val="2545593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7A7EC-12CE-5897-E5EC-354B6A9D73EF}"/>
              </a:ext>
            </a:extLst>
          </p:cNvPr>
          <p:cNvSpPr>
            <a:spLocks noGrp="1"/>
          </p:cNvSpPr>
          <p:nvPr>
            <p:ph idx="1"/>
          </p:nvPr>
        </p:nvSpPr>
        <p:spPr/>
        <p:txBody>
          <a:bodyPr/>
          <a:lstStyle/>
          <a:p>
            <a:r>
              <a:rPr lang="en-US" dirty="0"/>
              <a:t>4. Place the forearm back on the table, and assess the superficial connective tissue in various directions as described previously. When moving into the deeper layers, focus on separating out the individual wrist flexors using parallel thumb stripping with active movement. Move the hand off the table to enable full range of motion at the wrist. While the client extends the wrist, strip out the wrist flexors.</a:t>
            </a:r>
          </a:p>
          <a:p>
            <a:r>
              <a:rPr lang="en-US" dirty="0"/>
              <a:t>Pay special attention to the flexor retinaculum to release any restrictions, using the treatments described for lateral epicondylitis.</a:t>
            </a:r>
            <a:endParaRPr lang="en-CA" dirty="0"/>
          </a:p>
        </p:txBody>
      </p:sp>
    </p:spTree>
    <p:extLst>
      <p:ext uri="{BB962C8B-B14F-4D97-AF65-F5344CB8AC3E}">
        <p14:creationId xmlns:p14="http://schemas.microsoft.com/office/powerpoint/2010/main" val="309797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ECABB3-CD6E-096D-0B9A-74BF1DDB7455}"/>
              </a:ext>
            </a:extLst>
          </p:cNvPr>
          <p:cNvSpPr>
            <a:spLocks noGrp="1"/>
          </p:cNvSpPr>
          <p:nvPr>
            <p:ph idx="1"/>
          </p:nvPr>
        </p:nvSpPr>
        <p:spPr>
          <a:xfrm>
            <a:off x="1097280" y="2108201"/>
            <a:ext cx="4998720" cy="3760891"/>
          </a:xfrm>
        </p:spPr>
        <p:txBody>
          <a:bodyPr/>
          <a:lstStyle/>
          <a:p>
            <a:r>
              <a:rPr lang="en-US" dirty="0">
                <a:solidFill>
                  <a:srgbClr val="92D050"/>
                </a:solidFill>
              </a:rPr>
              <a:t>Supine Position </a:t>
            </a:r>
            <a:r>
              <a:rPr lang="en-US" dirty="0"/>
              <a:t>Although the wrist extensors are not directly related to this condition, it is important to address them so that any imbalances between </a:t>
            </a:r>
            <a:r>
              <a:rPr lang="en-CA" dirty="0"/>
              <a:t>the groups are removed.</a:t>
            </a:r>
          </a:p>
          <a:p>
            <a:r>
              <a:rPr lang="en-US" dirty="0"/>
              <a:t>1. Begin by assessing the superficial tissue of the humerus. Release any restrictions in the biceps brachii, and identify each head as you move </a:t>
            </a:r>
            <a:r>
              <a:rPr lang="en-CA" dirty="0"/>
              <a:t>into the deeper layers.</a:t>
            </a:r>
          </a:p>
        </p:txBody>
      </p:sp>
      <p:pic>
        <p:nvPicPr>
          <p:cNvPr id="4" name="Picture 3">
            <a:extLst>
              <a:ext uri="{FF2B5EF4-FFF2-40B4-BE49-F238E27FC236}">
                <a16:creationId xmlns:a16="http://schemas.microsoft.com/office/drawing/2014/main" id="{CEA8FE15-D9A0-A2FE-7FF1-81ADE40C8B9E}"/>
              </a:ext>
            </a:extLst>
          </p:cNvPr>
          <p:cNvPicPr>
            <a:picLocks noChangeAspect="1"/>
          </p:cNvPicPr>
          <p:nvPr/>
        </p:nvPicPr>
        <p:blipFill>
          <a:blip r:embed="rId2"/>
          <a:stretch>
            <a:fillRect/>
          </a:stretch>
        </p:blipFill>
        <p:spPr>
          <a:xfrm>
            <a:off x="6773197" y="2500288"/>
            <a:ext cx="4465074" cy="2976716"/>
          </a:xfrm>
          <a:prstGeom prst="rect">
            <a:avLst/>
          </a:prstGeom>
        </p:spPr>
      </p:pic>
    </p:spTree>
    <p:extLst>
      <p:ext uri="{BB962C8B-B14F-4D97-AF65-F5344CB8AC3E}">
        <p14:creationId xmlns:p14="http://schemas.microsoft.com/office/powerpoint/2010/main" val="1199165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AC51B-8CD3-A409-0555-B679F750C96F}"/>
              </a:ext>
            </a:extLst>
          </p:cNvPr>
          <p:cNvSpPr>
            <a:spLocks noGrp="1"/>
          </p:cNvSpPr>
          <p:nvPr>
            <p:ph idx="1"/>
          </p:nvPr>
        </p:nvSpPr>
        <p:spPr/>
        <p:txBody>
          <a:bodyPr>
            <a:normAutofit/>
          </a:bodyPr>
          <a:lstStyle/>
          <a:p>
            <a:r>
              <a:rPr lang="en-US" dirty="0"/>
              <a:t>2. Remove any restrictions between the biceps and the brachialis by flexing the elbow to create slack in the biceps and moving it aside in order to identify the border between the two muscles.</a:t>
            </a:r>
          </a:p>
          <a:p>
            <a:r>
              <a:rPr lang="en-US" dirty="0"/>
              <a:t>3. Move into the forearm by pronating it and placing it on the table. Assess the superficial tissue and address it as necessary. Identify the brachioradialis, as it is a common source of dysfunction. Strip out each wrist extensor to remove any restrictions. Be sure to address the </a:t>
            </a:r>
            <a:r>
              <a:rPr lang="en-CA" dirty="0"/>
              <a:t>extensor retinaculum.</a:t>
            </a:r>
          </a:p>
        </p:txBody>
      </p:sp>
    </p:spTree>
    <p:extLst>
      <p:ext uri="{BB962C8B-B14F-4D97-AF65-F5344CB8AC3E}">
        <p14:creationId xmlns:p14="http://schemas.microsoft.com/office/powerpoint/2010/main" val="1757741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CC46DA-3604-D212-B2A4-A1425F23F130}"/>
              </a:ext>
            </a:extLst>
          </p:cNvPr>
          <p:cNvSpPr>
            <a:spLocks noGrp="1"/>
          </p:cNvSpPr>
          <p:nvPr>
            <p:ph idx="1"/>
          </p:nvPr>
        </p:nvSpPr>
        <p:spPr/>
        <p:txBody>
          <a:bodyPr>
            <a:normAutofit/>
          </a:bodyPr>
          <a:lstStyle/>
          <a:p>
            <a:r>
              <a:rPr lang="en-US" dirty="0">
                <a:solidFill>
                  <a:srgbClr val="92D050"/>
                </a:solidFill>
              </a:rPr>
              <a:t>Side-Lying Position </a:t>
            </a:r>
            <a:r>
              <a:rPr lang="en-US" dirty="0"/>
              <a:t>There is no clinical advantage to placing the client in this position, unless the client specifically requests it or it is warranted </a:t>
            </a:r>
            <a:r>
              <a:rPr lang="en-CA" dirty="0"/>
              <a:t>by other factors.</a:t>
            </a:r>
          </a:p>
          <a:p>
            <a:endParaRPr lang="en-CA" dirty="0"/>
          </a:p>
          <a:p>
            <a:r>
              <a:rPr lang="en-US" dirty="0">
                <a:solidFill>
                  <a:srgbClr val="0070C0"/>
                </a:solidFill>
              </a:rPr>
              <a:t>Tissue Inconsistencies </a:t>
            </a:r>
            <a:r>
              <a:rPr lang="en-US" dirty="0"/>
              <a:t>Trigger points in this area can be debilitating and can mimic other conditions; therefore, addressing them is vital. Investigate the muscles of the upper arm for trigger points, as well, since they function at the elbow. Additionally, focus on the wrist flexors, using the information discussed earlier in the chapter to help identify the location of the points. Expand the treatment areas to include the entire </a:t>
            </a:r>
            <a:r>
              <a:rPr lang="en-CA" dirty="0"/>
              <a:t>forearm as necessary.</a:t>
            </a:r>
          </a:p>
        </p:txBody>
      </p:sp>
    </p:spTree>
    <p:extLst>
      <p:ext uri="{BB962C8B-B14F-4D97-AF65-F5344CB8AC3E}">
        <p14:creationId xmlns:p14="http://schemas.microsoft.com/office/powerpoint/2010/main" val="2931529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C3DF7-00D0-46A9-8275-48B77F68167D}"/>
              </a:ext>
            </a:extLst>
          </p:cNvPr>
          <p:cNvSpPr>
            <a:spLocks noGrp="1"/>
          </p:cNvSpPr>
          <p:nvPr>
            <p:ph type="title"/>
          </p:nvPr>
        </p:nvSpPr>
        <p:spPr/>
        <p:txBody>
          <a:bodyPr>
            <a:normAutofit/>
          </a:bodyPr>
          <a:lstStyle/>
          <a:p>
            <a:r>
              <a:rPr lang="en-CA" sz="2800" i="1" dirty="0">
                <a:solidFill>
                  <a:srgbClr val="92D050"/>
                </a:solidFill>
              </a:rPr>
              <a:t>Muscle Concerns</a:t>
            </a:r>
            <a:endParaRPr lang="en-CA" sz="2800" dirty="0">
              <a:solidFill>
                <a:srgbClr val="92D050"/>
              </a:solidFill>
            </a:endParaRPr>
          </a:p>
        </p:txBody>
      </p:sp>
      <p:sp>
        <p:nvSpPr>
          <p:cNvPr id="3" name="Content Placeholder 2">
            <a:extLst>
              <a:ext uri="{FF2B5EF4-FFF2-40B4-BE49-F238E27FC236}">
                <a16:creationId xmlns:a16="http://schemas.microsoft.com/office/drawing/2014/main" id="{73FB2024-781C-E2E6-749E-711BAF153FCA}"/>
              </a:ext>
            </a:extLst>
          </p:cNvPr>
          <p:cNvSpPr>
            <a:spLocks noGrp="1"/>
          </p:cNvSpPr>
          <p:nvPr>
            <p:ph idx="1"/>
          </p:nvPr>
        </p:nvSpPr>
        <p:spPr/>
        <p:txBody>
          <a:bodyPr/>
          <a:lstStyle/>
          <a:p>
            <a:r>
              <a:rPr lang="en-US" dirty="0"/>
              <a:t>Treatment should focus on removing pressure on the medial epicondyle and restoring balance to the forearm. Utilize the same strokes as those described for treating lateral epicondylitis. Movement can also be easily incorporated when treating this region.</a:t>
            </a:r>
          </a:p>
          <a:p>
            <a:r>
              <a:rPr lang="en-US" dirty="0">
                <a:solidFill>
                  <a:srgbClr val="92D050"/>
                </a:solidFill>
              </a:rPr>
              <a:t>Prone Position </a:t>
            </a:r>
            <a:r>
              <a:rPr lang="en-US" dirty="0"/>
              <a:t>Treatment for medial epicondylitis is similar to treatment for lateral epicondylitis. To address the triceps, hang the arm off the table and place it face up. Petrissage, perpendicular compressive effleurage, and parallel thumb stripping work well at treating the triceps and will help remove any overall tension in the area.</a:t>
            </a:r>
            <a:endParaRPr lang="en-CA" dirty="0"/>
          </a:p>
        </p:txBody>
      </p:sp>
    </p:spTree>
    <p:extLst>
      <p:ext uri="{BB962C8B-B14F-4D97-AF65-F5344CB8AC3E}">
        <p14:creationId xmlns:p14="http://schemas.microsoft.com/office/powerpoint/2010/main" val="3635115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21AA79-64A8-5830-6BF6-045E0FA20F99}"/>
              </a:ext>
            </a:extLst>
          </p:cNvPr>
          <p:cNvSpPr>
            <a:spLocks noGrp="1"/>
          </p:cNvSpPr>
          <p:nvPr>
            <p:ph idx="1"/>
          </p:nvPr>
        </p:nvSpPr>
        <p:spPr>
          <a:xfrm>
            <a:off x="1097280" y="2108201"/>
            <a:ext cx="4998720" cy="3760891"/>
          </a:xfrm>
        </p:spPr>
        <p:txBody>
          <a:bodyPr>
            <a:normAutofit lnSpcReduction="10000"/>
          </a:bodyPr>
          <a:lstStyle/>
          <a:p>
            <a:r>
              <a:rPr lang="en-US" dirty="0"/>
              <a:t>To treat the forearm in this position, place it on the table so that the ventral surface is face up. Once the superficial tissue has been released, using the forearm to administer a stroke from the elbow toward the wrist is effective. Be sure to stay within the client’s comfort level, especially as you move closer to the wrist. Apply a finishing stroke from the wrist to the elbow to ensure the return of circulation to the heart. Securing the hand and performing deep thumb-stripping strokes to the flexors is also </a:t>
            </a:r>
            <a:r>
              <a:rPr lang="en-CA" dirty="0"/>
              <a:t>effective in this position.</a:t>
            </a:r>
          </a:p>
          <a:p>
            <a:endParaRPr lang="en-CA" dirty="0"/>
          </a:p>
        </p:txBody>
      </p:sp>
      <p:pic>
        <p:nvPicPr>
          <p:cNvPr id="4" name="Picture 3">
            <a:extLst>
              <a:ext uri="{FF2B5EF4-FFF2-40B4-BE49-F238E27FC236}">
                <a16:creationId xmlns:a16="http://schemas.microsoft.com/office/drawing/2014/main" id="{8956714C-CB57-C159-36F2-AB54DA61FC52}"/>
              </a:ext>
            </a:extLst>
          </p:cNvPr>
          <p:cNvPicPr>
            <a:picLocks noChangeAspect="1"/>
          </p:cNvPicPr>
          <p:nvPr/>
        </p:nvPicPr>
        <p:blipFill>
          <a:blip r:embed="rId2"/>
          <a:stretch>
            <a:fillRect/>
          </a:stretch>
        </p:blipFill>
        <p:spPr>
          <a:xfrm>
            <a:off x="6838336" y="1338262"/>
            <a:ext cx="4572000" cy="4181475"/>
          </a:xfrm>
          <a:prstGeom prst="rect">
            <a:avLst/>
          </a:prstGeom>
        </p:spPr>
      </p:pic>
    </p:spTree>
    <p:extLst>
      <p:ext uri="{BB962C8B-B14F-4D97-AF65-F5344CB8AC3E}">
        <p14:creationId xmlns:p14="http://schemas.microsoft.com/office/powerpoint/2010/main" val="1116651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86DF31-C7FC-A376-008F-24ECE61E7599}"/>
              </a:ext>
            </a:extLst>
          </p:cNvPr>
          <p:cNvSpPr>
            <a:spLocks noGrp="1"/>
          </p:cNvSpPr>
          <p:nvPr>
            <p:ph idx="1"/>
          </p:nvPr>
        </p:nvSpPr>
        <p:spPr/>
        <p:txBody>
          <a:bodyPr>
            <a:normAutofit/>
          </a:bodyPr>
          <a:lstStyle/>
          <a:p>
            <a:r>
              <a:rPr lang="en-US" dirty="0">
                <a:solidFill>
                  <a:srgbClr val="92D050"/>
                </a:solidFill>
              </a:rPr>
              <a:t>Supine Position </a:t>
            </a:r>
            <a:r>
              <a:rPr lang="en-US" dirty="0"/>
              <a:t>The techniques described to treat lateral epicondylitis can also be applied here. One effective technique is to “milk” the forearm. Bend the client’s elbow, and hold the hand to control the arm. Perform alternating effleurage strokes from the wrist to the elbow, grasping the entire forearm. Apply more pressure with the thumb over the desired muscle to affect specific muscles. From here, separate out the brachioradialis by running one thumb down each </a:t>
            </a:r>
            <a:r>
              <a:rPr lang="en-CA" dirty="0"/>
              <a:t>side of the muscle.</a:t>
            </a:r>
          </a:p>
          <a:p>
            <a:r>
              <a:rPr lang="en-US" dirty="0">
                <a:solidFill>
                  <a:srgbClr val="92D050"/>
                </a:solidFill>
              </a:rPr>
              <a:t>Side-Lying Position </a:t>
            </a:r>
            <a:r>
              <a:rPr lang="en-US" dirty="0"/>
              <a:t>There is no clinical advantage to placing the client in this position, unless the client specifically requests it or it is warranted </a:t>
            </a:r>
            <a:r>
              <a:rPr lang="en-CA" dirty="0"/>
              <a:t>by other factors.</a:t>
            </a:r>
          </a:p>
        </p:txBody>
      </p:sp>
    </p:spTree>
    <p:extLst>
      <p:ext uri="{BB962C8B-B14F-4D97-AF65-F5344CB8AC3E}">
        <p14:creationId xmlns:p14="http://schemas.microsoft.com/office/powerpoint/2010/main" val="1926870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FF107-EB51-A89B-E0FC-9F95C6CC4589}"/>
              </a:ext>
            </a:extLst>
          </p:cNvPr>
          <p:cNvSpPr>
            <a:spLocks noGrp="1"/>
          </p:cNvSpPr>
          <p:nvPr>
            <p:ph type="title"/>
          </p:nvPr>
        </p:nvSpPr>
        <p:spPr/>
        <p:txBody>
          <a:bodyPr>
            <a:normAutofit/>
          </a:bodyPr>
          <a:lstStyle/>
          <a:p>
            <a:r>
              <a:rPr lang="en-CA" sz="2800" i="1" dirty="0">
                <a:solidFill>
                  <a:srgbClr val="92D050"/>
                </a:solidFill>
              </a:rPr>
              <a:t>Stretching</a:t>
            </a:r>
            <a:endParaRPr lang="en-CA" sz="2800" dirty="0">
              <a:solidFill>
                <a:srgbClr val="92D050"/>
              </a:solidFill>
            </a:endParaRPr>
          </a:p>
        </p:txBody>
      </p:sp>
      <p:sp>
        <p:nvSpPr>
          <p:cNvPr id="3" name="Content Placeholder 2">
            <a:extLst>
              <a:ext uri="{FF2B5EF4-FFF2-40B4-BE49-F238E27FC236}">
                <a16:creationId xmlns:a16="http://schemas.microsoft.com/office/drawing/2014/main" id="{E5235A1E-6B2D-1FB6-7851-CEA1DA9ADA4E}"/>
              </a:ext>
            </a:extLst>
          </p:cNvPr>
          <p:cNvSpPr>
            <a:spLocks noGrp="1"/>
          </p:cNvSpPr>
          <p:nvPr>
            <p:ph idx="1"/>
          </p:nvPr>
        </p:nvSpPr>
        <p:spPr/>
        <p:txBody>
          <a:bodyPr/>
          <a:lstStyle/>
          <a:p>
            <a:r>
              <a:rPr lang="en-US" dirty="0"/>
              <a:t>The forearm is usually a chronically tight region of the body because of excessive use during daily activities, and stretching the entire region is beneficial regardless of the condition. To begin, perform the stretches that were discussed for </a:t>
            </a:r>
            <a:r>
              <a:rPr lang="en-CA" dirty="0"/>
              <a:t>lateral epicondylitis.</a:t>
            </a:r>
          </a:p>
          <a:p>
            <a:r>
              <a:rPr lang="en-US" dirty="0">
                <a:solidFill>
                  <a:srgbClr val="92D050"/>
                </a:solidFill>
              </a:rPr>
              <a:t>Wrist Flexors </a:t>
            </a:r>
            <a:r>
              <a:rPr lang="en-US" dirty="0"/>
              <a:t>Three stretches specific to the wrist flexors have a direct effect on medial epicondylitis. Perform them with the client in the seated position. Place the client’s arm on the table, and stabilize the forearm.</a:t>
            </a:r>
            <a:endParaRPr lang="en-CA" dirty="0"/>
          </a:p>
        </p:txBody>
      </p:sp>
    </p:spTree>
    <p:extLst>
      <p:ext uri="{BB962C8B-B14F-4D97-AF65-F5344CB8AC3E}">
        <p14:creationId xmlns:p14="http://schemas.microsoft.com/office/powerpoint/2010/main" val="961202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48FC22-4D79-CA37-ED1D-5663910F56BC}"/>
              </a:ext>
            </a:extLst>
          </p:cNvPr>
          <p:cNvSpPr>
            <a:spLocks noGrp="1"/>
          </p:cNvSpPr>
          <p:nvPr>
            <p:ph idx="1"/>
          </p:nvPr>
        </p:nvSpPr>
        <p:spPr>
          <a:xfrm>
            <a:off x="1097280" y="2108201"/>
            <a:ext cx="4998720" cy="3760891"/>
          </a:xfrm>
        </p:spPr>
        <p:txBody>
          <a:bodyPr>
            <a:normAutofit/>
          </a:bodyPr>
          <a:lstStyle/>
          <a:p>
            <a:r>
              <a:rPr lang="en-US" dirty="0"/>
              <a:t>1. For the first stretch, have the client exhale and extend the wrist as far as possible, keeping the forearm pronated. Once the client reaches the end of the range, assist in the same direction by placing the therapist’s hand on the palmar surface of the client’s hand and the entire length of the fingers, keeping them straight. Return to the starting position, and repeat for one to two sets of 10 repetitions.</a:t>
            </a:r>
            <a:endParaRPr lang="en-CA" dirty="0"/>
          </a:p>
        </p:txBody>
      </p:sp>
      <p:pic>
        <p:nvPicPr>
          <p:cNvPr id="5" name="Picture 4">
            <a:extLst>
              <a:ext uri="{FF2B5EF4-FFF2-40B4-BE49-F238E27FC236}">
                <a16:creationId xmlns:a16="http://schemas.microsoft.com/office/drawing/2014/main" id="{D37D562F-852F-5AFD-6608-03D8E7481DAE}"/>
              </a:ext>
            </a:extLst>
          </p:cNvPr>
          <p:cNvPicPr>
            <a:picLocks noChangeAspect="1"/>
          </p:cNvPicPr>
          <p:nvPr/>
        </p:nvPicPr>
        <p:blipFill>
          <a:blip r:embed="rId2"/>
          <a:stretch>
            <a:fillRect/>
          </a:stretch>
        </p:blipFill>
        <p:spPr>
          <a:xfrm>
            <a:off x="7266039" y="2641894"/>
            <a:ext cx="3736258" cy="2693504"/>
          </a:xfrm>
          <a:prstGeom prst="rect">
            <a:avLst/>
          </a:prstGeom>
        </p:spPr>
      </p:pic>
    </p:spTree>
    <p:extLst>
      <p:ext uri="{BB962C8B-B14F-4D97-AF65-F5344CB8AC3E}">
        <p14:creationId xmlns:p14="http://schemas.microsoft.com/office/powerpoint/2010/main" val="696139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AF55F-ADC8-59A1-1EF4-357E62968B5F}"/>
              </a:ext>
            </a:extLst>
          </p:cNvPr>
          <p:cNvSpPr>
            <a:spLocks noGrp="1"/>
          </p:cNvSpPr>
          <p:nvPr>
            <p:ph idx="1"/>
          </p:nvPr>
        </p:nvSpPr>
        <p:spPr>
          <a:xfrm>
            <a:off x="1097280" y="2108201"/>
            <a:ext cx="4998720" cy="3760891"/>
          </a:xfrm>
        </p:spPr>
        <p:txBody>
          <a:bodyPr>
            <a:normAutofit/>
          </a:bodyPr>
          <a:lstStyle/>
          <a:p>
            <a:r>
              <a:rPr lang="en-US" dirty="0"/>
              <a:t>2. The next stretch addresses the same muscles but at the proximal attachments. Position the client as described above but with the forearm supinated. While exhaling, the client should extend the wrist toward the floor until he or she reaches the end of the range. At the end of the movement, assist in the same direction by placing the therapist’s hand on the palmar surface of the client’s hand and the entire length of the fingers. Release the stretch, and repeat for one to two sets of 10 repetitions.</a:t>
            </a:r>
            <a:endParaRPr lang="en-CA" dirty="0"/>
          </a:p>
        </p:txBody>
      </p:sp>
      <p:pic>
        <p:nvPicPr>
          <p:cNvPr id="5" name="Picture 4">
            <a:extLst>
              <a:ext uri="{FF2B5EF4-FFF2-40B4-BE49-F238E27FC236}">
                <a16:creationId xmlns:a16="http://schemas.microsoft.com/office/drawing/2014/main" id="{EFC37D65-E64A-383C-E2DA-1D63433FE00A}"/>
              </a:ext>
            </a:extLst>
          </p:cNvPr>
          <p:cNvPicPr>
            <a:picLocks noChangeAspect="1"/>
          </p:cNvPicPr>
          <p:nvPr/>
        </p:nvPicPr>
        <p:blipFill>
          <a:blip r:embed="rId2"/>
          <a:stretch>
            <a:fillRect/>
          </a:stretch>
        </p:blipFill>
        <p:spPr>
          <a:xfrm>
            <a:off x="7325032" y="2641894"/>
            <a:ext cx="3696929" cy="2693504"/>
          </a:xfrm>
          <a:prstGeom prst="rect">
            <a:avLst/>
          </a:prstGeom>
        </p:spPr>
      </p:pic>
    </p:spTree>
    <p:extLst>
      <p:ext uri="{BB962C8B-B14F-4D97-AF65-F5344CB8AC3E}">
        <p14:creationId xmlns:p14="http://schemas.microsoft.com/office/powerpoint/2010/main" val="2096380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0BD044-E1BB-5A7D-223A-405F6A24FE80}"/>
              </a:ext>
            </a:extLst>
          </p:cNvPr>
          <p:cNvSpPr>
            <a:spLocks noGrp="1"/>
          </p:cNvSpPr>
          <p:nvPr>
            <p:ph idx="1"/>
          </p:nvPr>
        </p:nvSpPr>
        <p:spPr>
          <a:xfrm>
            <a:off x="1097280" y="2108201"/>
            <a:ext cx="4998720" cy="3760891"/>
          </a:xfrm>
        </p:spPr>
        <p:txBody>
          <a:bodyPr>
            <a:normAutofit/>
          </a:bodyPr>
          <a:lstStyle/>
          <a:p>
            <a:r>
              <a:rPr lang="en-US" dirty="0"/>
              <a:t>3. For the final stretch, position the client as described above but with the forearm pronated. Secure the client’s hand, and allow movement of only one finger at a time. While exhaling, the client should extend one finger until the end range. Assist at the end of the range in the same direction. If the client can move to 90°, place the wrist in slight extension to achieve a greater stretch, and repeat. Perform one to three sets of 10 repetitions per finger.</a:t>
            </a:r>
            <a:endParaRPr lang="en-CA" dirty="0"/>
          </a:p>
        </p:txBody>
      </p:sp>
      <p:pic>
        <p:nvPicPr>
          <p:cNvPr id="5" name="Picture 4">
            <a:extLst>
              <a:ext uri="{FF2B5EF4-FFF2-40B4-BE49-F238E27FC236}">
                <a16:creationId xmlns:a16="http://schemas.microsoft.com/office/drawing/2014/main" id="{4F33801C-42FC-AD50-3523-2CB94CFB367A}"/>
              </a:ext>
            </a:extLst>
          </p:cNvPr>
          <p:cNvPicPr>
            <a:picLocks noChangeAspect="1"/>
          </p:cNvPicPr>
          <p:nvPr/>
        </p:nvPicPr>
        <p:blipFill>
          <a:blip r:embed="rId2"/>
          <a:stretch>
            <a:fillRect/>
          </a:stretch>
        </p:blipFill>
        <p:spPr>
          <a:xfrm>
            <a:off x="7128387" y="2636924"/>
            <a:ext cx="3736258" cy="2703443"/>
          </a:xfrm>
          <a:prstGeom prst="rect">
            <a:avLst/>
          </a:prstGeom>
        </p:spPr>
      </p:pic>
    </p:spTree>
    <p:extLst>
      <p:ext uri="{BB962C8B-B14F-4D97-AF65-F5344CB8AC3E}">
        <p14:creationId xmlns:p14="http://schemas.microsoft.com/office/powerpoint/2010/main" val="2955796341"/>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38A3B04-B0F3-4C12-A722-52B5CF6D9723}">
  <ds:schemaRefs>
    <ds:schemaRef ds:uri="http://schemas.microsoft.com/sharepoint/v3/contenttype/forms"/>
  </ds:schemaRefs>
</ds:datastoreItem>
</file>

<file path=customXml/itemProps3.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{007D425F-952B-47C1-8BBB-24353877C591}TF427093bb-7ddc-497b-80f4-fe945bcee621ff7241c0_win32-add2936a5c77</Template>
  <TotalTime>179</TotalTime>
  <Words>2103</Words>
  <Application>Microsoft Office PowerPoint</Application>
  <PresentationFormat>Widescreen</PresentationFormat>
  <Paragraphs>70</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Bookman Old Style</vt:lpstr>
      <vt:lpstr>Calibri</vt:lpstr>
      <vt:lpstr>Franklin Gothic Book</vt:lpstr>
      <vt:lpstr>1_RetrospectVTI</vt:lpstr>
      <vt:lpstr>Medial Epicondylitis</vt:lpstr>
      <vt:lpstr>Background</vt:lpstr>
      <vt:lpstr>PowerPoint Presentation</vt:lpstr>
      <vt:lpstr>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Soft Tissue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Muscle Concerns</vt:lpstr>
      <vt:lpstr>PowerPoint Presentation</vt:lpstr>
      <vt:lpstr>PowerPoint Presentation</vt:lpstr>
      <vt:lpstr>Stretching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2025-07-27T01:13:53Z</dcterms:created>
  <dcterms:modified xsi:type="dcterms:W3CDTF">2026-04-28T02:03:09Z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