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4"/>
  </p:sldMasterIdLst>
  <p:sldIdLst>
    <p:sldId id="257" r:id="rId5"/>
    <p:sldId id="259" r:id="rId6"/>
    <p:sldId id="263" r:id="rId7"/>
    <p:sldId id="260" r:id="rId8"/>
    <p:sldId id="264" r:id="rId9"/>
    <p:sldId id="262" r:id="rId10"/>
    <p:sldId id="261" r:id="rId11"/>
    <p:sldId id="265" r:id="rId12"/>
    <p:sldId id="269" r:id="rId13"/>
    <p:sldId id="270" r:id="rId14"/>
    <p:sldId id="266" r:id="rId15"/>
    <p:sldId id="271" r:id="rId16"/>
    <p:sldId id="268" r:id="rId17"/>
    <p:sldId id="2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10B62"/>
    <a:srgbClr val="9BA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1" autoAdjust="0"/>
    <p:restoredTop sz="94660"/>
  </p:normalViewPr>
  <p:slideViewPr>
    <p:cSldViewPr snapToGrid="0">
      <p:cViewPr varScale="1">
        <p:scale>
          <a:sx n="116" d="100"/>
          <a:sy n="116" d="100"/>
        </p:scale>
        <p:origin x="276" y="3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4/18/2026</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833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4/18/2026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9267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4/18/2026</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04162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4/18/2026</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6663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4/18/2026</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6819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4/18/2026</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1186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4/18/2026</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01422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4/18/2026</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933282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4/18/2026</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2326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4/18/2026</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72269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4/18/2026</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61827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4/18/2026</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98223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47" r:id="rId3"/>
    <p:sldLayoutId id="2147483743" r:id="rId4"/>
    <p:sldLayoutId id="2147483738" r:id="rId5"/>
    <p:sldLayoutId id="2147483732" r:id="rId6"/>
    <p:sldLayoutId id="2147483733" r:id="rId7"/>
    <p:sldLayoutId id="2147483734" r:id="rId8"/>
    <p:sldLayoutId id="2147483735" r:id="rId9"/>
    <p:sldLayoutId id="2147483736" r:id="rId10"/>
    <p:sldLayoutId id="2147483737" r:id="rId11"/>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F9F74D8-9986-8F55-5939-B545E9E9FDDE}"/>
              </a:ext>
            </a:extLst>
          </p:cNvPr>
          <p:cNvPicPr>
            <a:picLocks noChangeAspect="1"/>
          </p:cNvPicPr>
          <p:nvPr/>
        </p:nvPicPr>
        <p:blipFill>
          <a:blip r:embed="rId2">
            <a:extLst>
              <a:ext uri="{28A0092B-C50C-407E-A947-70E740481C1C}">
                <a14:useLocalDpi xmlns:a14="http://schemas.microsoft.com/office/drawing/2010/main" val="0"/>
              </a:ext>
            </a:extLst>
          </a:blip>
          <a:srcRect t="23140" b="997"/>
          <a:stretch>
            <a:fillRect/>
          </a:stretch>
        </p:blipFill>
        <p:spPr>
          <a:xfrm>
            <a:off x="15" y="10"/>
            <a:ext cx="12191985" cy="4578340"/>
          </a:xfrm>
          <a:prstGeom prst="rect">
            <a:avLst/>
          </a:prstGeom>
          <a:noFill/>
        </p:spPr>
      </p:pic>
      <p:sp>
        <p:nvSpPr>
          <p:cNvPr id="2" name="Title 1">
            <a:extLst>
              <a:ext uri="{FF2B5EF4-FFF2-40B4-BE49-F238E27FC236}">
                <a16:creationId xmlns:a16="http://schemas.microsoft.com/office/drawing/2014/main" id="{78FD68DA-43BA-4508-8DE2-BA9BB7B2FA5B}"/>
              </a:ext>
            </a:extLst>
          </p:cNvPr>
          <p:cNvSpPr>
            <a:spLocks noGrp="1"/>
          </p:cNvSpPr>
          <p:nvPr>
            <p:ph type="title"/>
          </p:nvPr>
        </p:nvSpPr>
        <p:spPr>
          <a:xfrm>
            <a:off x="1097279" y="4799362"/>
            <a:ext cx="10113645" cy="743682"/>
          </a:xfrm>
        </p:spPr>
        <p:txBody>
          <a:bodyPr anchor="b">
            <a:normAutofit/>
          </a:bodyPr>
          <a:lstStyle/>
          <a:p>
            <a:r>
              <a:rPr lang="en-US" dirty="0"/>
              <a:t>Massage Techniques 7B</a:t>
            </a:r>
            <a:endParaRPr lang="en-US"/>
          </a:p>
        </p:txBody>
      </p:sp>
      <p:sp>
        <p:nvSpPr>
          <p:cNvPr id="3" name="Subtitle 2">
            <a:extLst>
              <a:ext uri="{FF2B5EF4-FFF2-40B4-BE49-F238E27FC236}">
                <a16:creationId xmlns:a16="http://schemas.microsoft.com/office/drawing/2014/main" id="{A8E9CFF2-3777-4FF4-A759-8491175B0B7C}"/>
              </a:ext>
            </a:extLst>
          </p:cNvPr>
          <p:cNvSpPr>
            <a:spLocks noGrp="1"/>
          </p:cNvSpPr>
          <p:nvPr>
            <p:ph type="body" sz="half" idx="2"/>
          </p:nvPr>
        </p:nvSpPr>
        <p:spPr>
          <a:xfrm>
            <a:off x="1097279" y="5715000"/>
            <a:ext cx="10113264" cy="609600"/>
          </a:xfrm>
        </p:spPr>
        <p:txBody>
          <a:bodyPr>
            <a:normAutofit/>
          </a:bodyPr>
          <a:lstStyle/>
          <a:p>
            <a:r>
              <a:rPr lang="en-US"/>
              <a:t>Muscles of lower back</a:t>
            </a:r>
          </a:p>
        </p:txBody>
      </p:sp>
    </p:spTree>
    <p:extLst>
      <p:ext uri="{BB962C8B-B14F-4D97-AF65-F5344CB8AC3E}">
        <p14:creationId xmlns:p14="http://schemas.microsoft.com/office/powerpoint/2010/main" val="4043737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60B48-83D7-402E-F814-AB2A775510A4}"/>
              </a:ext>
            </a:extLst>
          </p:cNvPr>
          <p:cNvSpPr>
            <a:spLocks noGrp="1"/>
          </p:cNvSpPr>
          <p:nvPr>
            <p:ph type="title"/>
          </p:nvPr>
        </p:nvSpPr>
        <p:spPr/>
        <p:txBody>
          <a:bodyPr>
            <a:normAutofit/>
          </a:bodyPr>
          <a:lstStyle/>
          <a:p>
            <a:r>
              <a:rPr lang="en-CA" sz="3600" dirty="0">
                <a:solidFill>
                  <a:srgbClr val="B10B62"/>
                </a:solidFill>
              </a:rPr>
              <a:t>Quadratus Lumborum </a:t>
            </a:r>
            <a:r>
              <a:rPr lang="en-CA" sz="2400" dirty="0" err="1">
                <a:solidFill>
                  <a:srgbClr val="00B0F0"/>
                </a:solidFill>
              </a:rPr>
              <a:t>kwa</a:t>
            </a:r>
            <a:r>
              <a:rPr lang="en-CA" sz="2400" dirty="0">
                <a:solidFill>
                  <a:srgbClr val="00B0F0"/>
                </a:solidFill>
              </a:rPr>
              <a:t>-DRAY-</a:t>
            </a:r>
            <a:r>
              <a:rPr lang="en-CA" sz="2400" dirty="0" err="1">
                <a:solidFill>
                  <a:srgbClr val="00B0F0"/>
                </a:solidFill>
              </a:rPr>
              <a:t>tus</a:t>
            </a:r>
            <a:r>
              <a:rPr lang="en-CA" sz="2400" dirty="0">
                <a:solidFill>
                  <a:srgbClr val="00B0F0"/>
                </a:solidFill>
              </a:rPr>
              <a:t> </a:t>
            </a:r>
            <a:r>
              <a:rPr lang="en-CA" sz="2400" dirty="0" err="1">
                <a:solidFill>
                  <a:srgbClr val="00B0F0"/>
                </a:solidFill>
              </a:rPr>
              <a:t>lum</a:t>
            </a:r>
            <a:r>
              <a:rPr lang="en-CA" sz="2400" dirty="0">
                <a:solidFill>
                  <a:srgbClr val="00B0F0"/>
                </a:solidFill>
              </a:rPr>
              <a:t>-BOR-um</a:t>
            </a:r>
            <a:br>
              <a:rPr lang="en-CA" dirty="0"/>
            </a:br>
            <a:r>
              <a:rPr lang="en-CA" sz="1800" dirty="0"/>
              <a:t>Etymology Latin quadratus, four-sided + lumborum, of the loins</a:t>
            </a:r>
          </a:p>
        </p:txBody>
      </p:sp>
      <p:sp>
        <p:nvSpPr>
          <p:cNvPr id="3" name="Content Placeholder 2">
            <a:extLst>
              <a:ext uri="{FF2B5EF4-FFF2-40B4-BE49-F238E27FC236}">
                <a16:creationId xmlns:a16="http://schemas.microsoft.com/office/drawing/2014/main" id="{C55BD11E-6476-C5F5-20A8-CA1A467ECAA5}"/>
              </a:ext>
            </a:extLst>
          </p:cNvPr>
          <p:cNvSpPr>
            <a:spLocks noGrp="1"/>
          </p:cNvSpPr>
          <p:nvPr>
            <p:ph idx="1"/>
          </p:nvPr>
        </p:nvSpPr>
        <p:spPr/>
        <p:txBody>
          <a:bodyPr>
            <a:normAutofit/>
          </a:bodyPr>
          <a:lstStyle/>
          <a:p>
            <a:r>
              <a:rPr lang="en-CA" b="1" i="1" dirty="0"/>
              <a:t>Comment</a:t>
            </a:r>
          </a:p>
          <a:p>
            <a:r>
              <a:rPr lang="en-US" dirty="0"/>
              <a:t>When cinematographers have to shoot a scene in which the camera is moving around, either on someone's back or on a truck, they use a device called Steadicam to prevent the movement of the carrier being transferred to the camera. The same coordination between our upper and lower bodies is needed when we perform complex actions with our eyes and hands while running or riding on horseback, or keep our feet and legs steady while performing actions with our arms. In addition to its responsibility for side-bending, </a:t>
            </a:r>
            <a:r>
              <a:rPr lang="en-US" b="1" dirty="0"/>
              <a:t>quadratus lumborum </a:t>
            </a:r>
            <a:r>
              <a:rPr lang="en-US" dirty="0"/>
              <a:t>performs this service. For this reason, you will often find quadratus lumborum problems in horseback riders, kayakers, golfers, and anyone whose activities involve separation of movement between the upper and lower body.</a:t>
            </a:r>
            <a:endParaRPr lang="en-CA" dirty="0"/>
          </a:p>
        </p:txBody>
      </p:sp>
    </p:spTree>
    <p:extLst>
      <p:ext uri="{BB962C8B-B14F-4D97-AF65-F5344CB8AC3E}">
        <p14:creationId xmlns:p14="http://schemas.microsoft.com/office/powerpoint/2010/main" val="1077564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2896F7-5AE0-5C7A-D463-436F3C624E26}"/>
              </a:ext>
            </a:extLst>
          </p:cNvPr>
          <p:cNvSpPr>
            <a:spLocks noGrp="1"/>
          </p:cNvSpPr>
          <p:nvPr>
            <p:ph idx="1"/>
          </p:nvPr>
        </p:nvSpPr>
        <p:spPr/>
        <p:txBody>
          <a:bodyPr>
            <a:normAutofit lnSpcReduction="10000"/>
          </a:bodyPr>
          <a:lstStyle/>
          <a:p>
            <a:r>
              <a:rPr lang="en-US" dirty="0"/>
              <a:t>Quadratus lumborum is not an easy muscle to access manually, as it lies deep to the lumbar paraspinal muscles (erector spinae) and the thick layers of fascia and aponeurotic tissue of the lumbar region. It can be approached obliquely with the elbow just adjacent to the lumbar paraspinal muscles or laterally with the fingers or </a:t>
            </a:r>
            <a:r>
              <a:rPr lang="en-CA" dirty="0"/>
              <a:t>thumbs.</a:t>
            </a:r>
          </a:p>
          <a:p>
            <a:r>
              <a:rPr lang="en-CA" b="1" dirty="0"/>
              <a:t>Attachments. </a:t>
            </a:r>
            <a:r>
              <a:rPr lang="en-US" dirty="0"/>
              <a:t>Inferiorly, to the iliac crest, iliolumbar ligament, and transverse processes of the lower lumbar vertebrae Superiorly, to the twelfth rib and transverse processes of the upper lumbar vertebrae</a:t>
            </a:r>
          </a:p>
          <a:p>
            <a:r>
              <a:rPr lang="en-CA" b="1" dirty="0"/>
              <a:t>Palpation. </a:t>
            </a:r>
            <a:r>
              <a:rPr lang="en-US" dirty="0"/>
              <a:t>Can be palpated with thumb or fingertips from the side underneath the paraspinal muscles and lumbar aponeurosis between the last rib and the iliac crest. The fibers are oblique, the upper fibers from lateral to medial, lower fibers medial to lateral, and the </a:t>
            </a:r>
            <a:r>
              <a:rPr lang="en-CA" dirty="0"/>
              <a:t>architecture is parallel.</a:t>
            </a:r>
          </a:p>
        </p:txBody>
      </p:sp>
    </p:spTree>
    <p:extLst>
      <p:ext uri="{BB962C8B-B14F-4D97-AF65-F5344CB8AC3E}">
        <p14:creationId xmlns:p14="http://schemas.microsoft.com/office/powerpoint/2010/main" val="2305573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DD7FBEDC-2A64-6C6F-C861-674B7E0CE92C}"/>
              </a:ext>
            </a:extLst>
          </p:cNvPr>
          <p:cNvSpPr>
            <a:spLocks noGrp="1"/>
          </p:cNvSpPr>
          <p:nvPr>
            <p:ph type="title"/>
          </p:nvPr>
        </p:nvSpPr>
        <p:spPr>
          <a:xfrm>
            <a:off x="1097280" y="286603"/>
            <a:ext cx="10058400" cy="1450757"/>
          </a:xfrm>
        </p:spPr>
        <p:txBody>
          <a:bodyPr>
            <a:normAutofit/>
          </a:bodyPr>
          <a:lstStyle/>
          <a:p>
            <a:r>
              <a:rPr lang="en-US" sz="2400" dirty="0"/>
              <a:t>Anatomy of quadratus lumborum</a:t>
            </a:r>
          </a:p>
        </p:txBody>
      </p:sp>
      <p:pic>
        <p:nvPicPr>
          <p:cNvPr id="5" name="Picture 4">
            <a:extLst>
              <a:ext uri="{FF2B5EF4-FFF2-40B4-BE49-F238E27FC236}">
                <a16:creationId xmlns:a16="http://schemas.microsoft.com/office/drawing/2014/main" id="{FF19E660-0E02-F1E7-5FE2-86C5C092C72A}"/>
              </a:ext>
            </a:extLst>
          </p:cNvPr>
          <p:cNvPicPr>
            <a:picLocks noChangeAspect="1"/>
          </p:cNvPicPr>
          <p:nvPr/>
        </p:nvPicPr>
        <p:blipFill>
          <a:blip r:embed="rId2"/>
          <a:stretch>
            <a:fillRect/>
          </a:stretch>
        </p:blipFill>
        <p:spPr>
          <a:xfrm>
            <a:off x="1719878" y="2149910"/>
            <a:ext cx="8752243" cy="3132209"/>
          </a:xfrm>
          <a:prstGeom prst="rect">
            <a:avLst/>
          </a:prstGeom>
          <a:noFill/>
        </p:spPr>
      </p:pic>
    </p:spTree>
    <p:extLst>
      <p:ext uri="{BB962C8B-B14F-4D97-AF65-F5344CB8AC3E}">
        <p14:creationId xmlns:p14="http://schemas.microsoft.com/office/powerpoint/2010/main" val="909895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0F32BC-53D6-DC36-0883-92599A96F95E}"/>
              </a:ext>
            </a:extLst>
          </p:cNvPr>
          <p:cNvSpPr>
            <a:spLocks noGrp="1"/>
          </p:cNvSpPr>
          <p:nvPr>
            <p:ph idx="1"/>
          </p:nvPr>
        </p:nvSpPr>
        <p:spPr/>
        <p:txBody>
          <a:bodyPr>
            <a:normAutofit/>
          </a:bodyPr>
          <a:lstStyle/>
          <a:p>
            <a:r>
              <a:rPr lang="en-CA" b="1" dirty="0"/>
              <a:t>Actions. </a:t>
            </a:r>
            <a:r>
              <a:rPr lang="en-US" dirty="0"/>
              <a:t>Lateral flexion of the spine (unilaterally) Extension of the spine (bilaterally) Stabilization of the lumbar spine</a:t>
            </a:r>
          </a:p>
          <a:p>
            <a:r>
              <a:rPr lang="en-CA" b="1" dirty="0"/>
              <a:t>Referral Areas. </a:t>
            </a:r>
            <a:r>
              <a:rPr lang="en-CA" dirty="0"/>
              <a:t>Into the buttock Over the hip </a:t>
            </a:r>
            <a:r>
              <a:rPr lang="en-US" dirty="0"/>
              <a:t>Down the back of the leg </a:t>
            </a:r>
            <a:r>
              <a:rPr lang="en-CA" dirty="0"/>
              <a:t>Over the iliac crest </a:t>
            </a:r>
            <a:r>
              <a:rPr lang="en-US" dirty="0"/>
              <a:t>Into the groin and sometimes the testicle Into the lower lateral quadrant of the abdomen</a:t>
            </a:r>
          </a:p>
          <a:p>
            <a:r>
              <a:rPr lang="en-CA" b="1" dirty="0"/>
              <a:t>Other Muscles to Examine. </a:t>
            </a:r>
            <a:r>
              <a:rPr lang="en-CA" dirty="0"/>
              <a:t>Iliopsoas. Lumbar paraspinal muscles. Gluteal muscles. </a:t>
            </a:r>
            <a:r>
              <a:rPr lang="en-US" dirty="0"/>
              <a:t>Piriformis and other deep lateral rotators.</a:t>
            </a:r>
            <a:r>
              <a:rPr lang="en-CA" dirty="0"/>
              <a:t>Rectus abdominis and pyramidalis</a:t>
            </a:r>
          </a:p>
          <a:p>
            <a:r>
              <a:rPr lang="en-CA" b="1" dirty="0"/>
              <a:t>Caution. </a:t>
            </a:r>
            <a:r>
              <a:rPr lang="en-US" dirty="0"/>
              <a:t>In working in a superior direction on quadratus lumborum, do not place excessive pressure on the last rib. It is joined only to T12 and can be broken with pressure.</a:t>
            </a:r>
            <a:endParaRPr lang="en-CA" dirty="0"/>
          </a:p>
        </p:txBody>
      </p:sp>
    </p:spTree>
    <p:extLst>
      <p:ext uri="{BB962C8B-B14F-4D97-AF65-F5344CB8AC3E}">
        <p14:creationId xmlns:p14="http://schemas.microsoft.com/office/powerpoint/2010/main" val="20008116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B240AB-EB17-3003-2B51-2FAA18C53C6F}"/>
              </a:ext>
            </a:extLst>
          </p:cNvPr>
          <p:cNvSpPr>
            <a:spLocks noGrp="1"/>
          </p:cNvSpPr>
          <p:nvPr>
            <p:ph idx="1"/>
          </p:nvPr>
        </p:nvSpPr>
        <p:spPr/>
        <p:txBody>
          <a:bodyPr>
            <a:normAutofit lnSpcReduction="10000"/>
          </a:bodyPr>
          <a:lstStyle/>
          <a:p>
            <a:r>
              <a:rPr lang="en-CA" b="1" dirty="0">
                <a:solidFill>
                  <a:srgbClr val="B10B62"/>
                </a:solidFill>
              </a:rPr>
              <a:t>Manual Therapy</a:t>
            </a:r>
          </a:p>
          <a:p>
            <a:r>
              <a:rPr lang="en-CA" b="1" i="1" dirty="0"/>
              <a:t>Myofascial Stretch</a:t>
            </a:r>
          </a:p>
          <a:p>
            <a:r>
              <a:rPr lang="en-CA" dirty="0"/>
              <a:t>The client lies prone. </a:t>
            </a:r>
            <a:r>
              <a:rPr lang="en-US" dirty="0"/>
              <a:t>The therapist stands beside the client at the waist. Place the hand nearest the client's head flat on the lumbar area lateral to the vertebrae with the fingers over the iliac crest just lateral to the sacrum.</a:t>
            </a:r>
          </a:p>
          <a:p>
            <a:r>
              <a:rPr lang="en-US" dirty="0"/>
              <a:t>Crossing the other hand over or under the first, place it flat on the thoracic area over the lowest three or </a:t>
            </a:r>
            <a:r>
              <a:rPr lang="en-CA" dirty="0"/>
              <a:t>four ribs. </a:t>
            </a:r>
            <a:r>
              <a:rPr lang="en-US" dirty="0"/>
              <a:t>Let your hands sink into the tissue until you feel contact with the superficial fascia. Press the hands in opposite directions, with enough downward pressure to engage and stretch the </a:t>
            </a:r>
            <a:r>
              <a:rPr lang="en-CA" dirty="0"/>
              <a:t>superficial fascia. </a:t>
            </a:r>
            <a:r>
              <a:rPr lang="en-US" dirty="0"/>
              <a:t>Hold until you feel significant release in the fascia. Shift both hands laterally (toward yourself) by one hand's width and repeat the technique.</a:t>
            </a:r>
            <a:endParaRPr lang="en-CA" dirty="0"/>
          </a:p>
        </p:txBody>
      </p:sp>
    </p:spTree>
    <p:extLst>
      <p:ext uri="{BB962C8B-B14F-4D97-AF65-F5344CB8AC3E}">
        <p14:creationId xmlns:p14="http://schemas.microsoft.com/office/powerpoint/2010/main" val="29938117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55B97D2-33B1-83A7-CBD0-E3702DF25CFC}"/>
              </a:ext>
            </a:extLst>
          </p:cNvPr>
          <p:cNvPicPr>
            <a:picLocks noChangeAspect="1"/>
          </p:cNvPicPr>
          <p:nvPr/>
        </p:nvPicPr>
        <p:blipFill>
          <a:blip r:embed="rId2"/>
          <a:stretch>
            <a:fillRect/>
          </a:stretch>
        </p:blipFill>
        <p:spPr>
          <a:xfrm>
            <a:off x="6591749" y="812799"/>
            <a:ext cx="3662813" cy="5294757"/>
          </a:xfrm>
          <a:prstGeom prst="rect">
            <a:avLst/>
          </a:prstGeom>
          <a:noFill/>
        </p:spPr>
      </p:pic>
      <p:sp>
        <p:nvSpPr>
          <p:cNvPr id="12" name="Text Placeholder 3">
            <a:extLst>
              <a:ext uri="{FF2B5EF4-FFF2-40B4-BE49-F238E27FC236}">
                <a16:creationId xmlns:a16="http://schemas.microsoft.com/office/drawing/2014/main" id="{89E03E25-5721-9E10-D802-E7DB3D996270}"/>
              </a:ext>
            </a:extLst>
          </p:cNvPr>
          <p:cNvSpPr>
            <a:spLocks noGrp="1"/>
          </p:cNvSpPr>
          <p:nvPr>
            <p:ph type="body" sz="half" idx="2"/>
          </p:nvPr>
        </p:nvSpPr>
        <p:spPr>
          <a:xfrm>
            <a:off x="643465" y="3043050"/>
            <a:ext cx="3517567" cy="3064505"/>
          </a:xfrm>
        </p:spPr>
        <p:txBody>
          <a:bodyPr/>
          <a:lstStyle/>
          <a:p>
            <a:r>
              <a:rPr lang="en-US" dirty="0"/>
              <a:t>Myofascial stretch of low back</a:t>
            </a:r>
          </a:p>
        </p:txBody>
      </p:sp>
    </p:spTree>
    <p:extLst>
      <p:ext uri="{BB962C8B-B14F-4D97-AF65-F5344CB8AC3E}">
        <p14:creationId xmlns:p14="http://schemas.microsoft.com/office/powerpoint/2010/main" val="2494975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36C4A6-389D-A1A0-FECB-B94E1CA2325D}"/>
              </a:ext>
            </a:extLst>
          </p:cNvPr>
          <p:cNvSpPr>
            <a:spLocks noGrp="1"/>
          </p:cNvSpPr>
          <p:nvPr>
            <p:ph idx="1"/>
          </p:nvPr>
        </p:nvSpPr>
        <p:spPr/>
        <p:txBody>
          <a:bodyPr/>
          <a:lstStyle/>
          <a:p>
            <a:r>
              <a:rPr lang="en-CA" b="1" i="1" dirty="0"/>
              <a:t>Compression</a:t>
            </a:r>
          </a:p>
          <a:p>
            <a:r>
              <a:rPr lang="en-US" dirty="0"/>
              <a:t>The client lies prone or on one side. The therapist stands beside the client at the waist.</a:t>
            </a:r>
          </a:p>
          <a:p>
            <a:r>
              <a:rPr lang="en-US" dirty="0"/>
              <a:t>Grasp the client's waist laterally, with either the thumb (Figs. A) or the fingertips (Fig. B) pressing under the erector spinae bundle into quadratus lumborum. Press firmly into the muscle, looking for tender spots, which may range from the attachments to the ilium to the attachments to the last rib. Hold for release.</a:t>
            </a:r>
            <a:endParaRPr lang="en-CA" dirty="0"/>
          </a:p>
          <a:p>
            <a:endParaRPr lang="en-CA" dirty="0"/>
          </a:p>
        </p:txBody>
      </p:sp>
    </p:spTree>
    <p:extLst>
      <p:ext uri="{BB962C8B-B14F-4D97-AF65-F5344CB8AC3E}">
        <p14:creationId xmlns:p14="http://schemas.microsoft.com/office/powerpoint/2010/main" val="15140006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62F52E4-420C-9BD0-4835-7C99EBE704BC}"/>
              </a:ext>
            </a:extLst>
          </p:cNvPr>
          <p:cNvSpPr>
            <a:spLocks noGrp="1"/>
          </p:cNvSpPr>
          <p:nvPr>
            <p:ph type="body" sz="half" idx="2"/>
          </p:nvPr>
        </p:nvSpPr>
        <p:spPr/>
        <p:txBody>
          <a:bodyPr/>
          <a:lstStyle/>
          <a:p>
            <a:r>
              <a:rPr lang="en-US" dirty="0"/>
              <a:t>Compression of quadratus lumborum with the thumb, client prone</a:t>
            </a:r>
            <a:endParaRPr lang="en-CA" dirty="0"/>
          </a:p>
        </p:txBody>
      </p:sp>
      <p:pic>
        <p:nvPicPr>
          <p:cNvPr id="8" name="Picture 7">
            <a:extLst>
              <a:ext uri="{FF2B5EF4-FFF2-40B4-BE49-F238E27FC236}">
                <a16:creationId xmlns:a16="http://schemas.microsoft.com/office/drawing/2014/main" id="{E6F9AA6D-4664-6536-82E9-13CA4EC4C258}"/>
              </a:ext>
            </a:extLst>
          </p:cNvPr>
          <p:cNvPicPr>
            <a:picLocks noChangeAspect="1"/>
          </p:cNvPicPr>
          <p:nvPr/>
        </p:nvPicPr>
        <p:blipFill>
          <a:blip r:embed="rId2"/>
          <a:stretch>
            <a:fillRect/>
          </a:stretch>
        </p:blipFill>
        <p:spPr>
          <a:xfrm>
            <a:off x="5839580" y="1731960"/>
            <a:ext cx="5087248" cy="3394079"/>
          </a:xfrm>
          <a:prstGeom prst="rect">
            <a:avLst/>
          </a:prstGeom>
        </p:spPr>
      </p:pic>
    </p:spTree>
    <p:extLst>
      <p:ext uri="{BB962C8B-B14F-4D97-AF65-F5344CB8AC3E}">
        <p14:creationId xmlns:p14="http://schemas.microsoft.com/office/powerpoint/2010/main" val="4205207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2440F4D-0AE2-273E-EFA1-7808A7989275}"/>
              </a:ext>
            </a:extLst>
          </p:cNvPr>
          <p:cNvPicPr>
            <a:picLocks noChangeAspect="1"/>
          </p:cNvPicPr>
          <p:nvPr/>
        </p:nvPicPr>
        <p:blipFill>
          <a:blip r:embed="rId2"/>
          <a:stretch>
            <a:fillRect/>
          </a:stretch>
        </p:blipFill>
        <p:spPr>
          <a:xfrm>
            <a:off x="6165473" y="812799"/>
            <a:ext cx="4515365" cy="5294757"/>
          </a:xfrm>
          <a:prstGeom prst="rect">
            <a:avLst/>
          </a:prstGeom>
          <a:noFill/>
        </p:spPr>
      </p:pic>
      <p:sp>
        <p:nvSpPr>
          <p:cNvPr id="13" name="Text Placeholder 3">
            <a:extLst>
              <a:ext uri="{FF2B5EF4-FFF2-40B4-BE49-F238E27FC236}">
                <a16:creationId xmlns:a16="http://schemas.microsoft.com/office/drawing/2014/main" id="{09589BF4-2438-0C82-4057-C9FCD91D2C52}"/>
              </a:ext>
            </a:extLst>
          </p:cNvPr>
          <p:cNvSpPr>
            <a:spLocks noGrp="1"/>
          </p:cNvSpPr>
          <p:nvPr>
            <p:ph type="body" sz="half" idx="2"/>
          </p:nvPr>
        </p:nvSpPr>
        <p:spPr>
          <a:xfrm>
            <a:off x="643465" y="3043050"/>
            <a:ext cx="3517567" cy="3064505"/>
          </a:xfrm>
        </p:spPr>
        <p:txBody>
          <a:bodyPr/>
          <a:lstStyle/>
          <a:p>
            <a:r>
              <a:rPr lang="en-US" dirty="0"/>
              <a:t>Compression of quadratus lumborum with the client </a:t>
            </a:r>
            <a:r>
              <a:rPr lang="en-US" dirty="0" err="1"/>
              <a:t>sidelying</a:t>
            </a:r>
            <a:r>
              <a:rPr lang="en-US" dirty="0"/>
              <a:t>, using the thumb (A) or </a:t>
            </a:r>
            <a:r>
              <a:rPr lang="en-CA" dirty="0"/>
              <a:t>fingertips (B)</a:t>
            </a:r>
            <a:endParaRPr lang="en-US" dirty="0"/>
          </a:p>
        </p:txBody>
      </p:sp>
    </p:spTree>
    <p:extLst>
      <p:ext uri="{BB962C8B-B14F-4D97-AF65-F5344CB8AC3E}">
        <p14:creationId xmlns:p14="http://schemas.microsoft.com/office/powerpoint/2010/main" val="22143169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556910-1103-0E82-48F0-8A6B8A57B0E0}"/>
              </a:ext>
            </a:extLst>
          </p:cNvPr>
          <p:cNvSpPr>
            <a:spLocks noGrp="1"/>
          </p:cNvSpPr>
          <p:nvPr>
            <p:ph idx="1"/>
          </p:nvPr>
        </p:nvSpPr>
        <p:spPr/>
        <p:txBody>
          <a:bodyPr/>
          <a:lstStyle/>
          <a:p>
            <a:r>
              <a:rPr lang="en-CA" b="1" i="1" dirty="0"/>
              <a:t>Compression</a:t>
            </a:r>
          </a:p>
          <a:p>
            <a:r>
              <a:rPr lang="en-CA" dirty="0"/>
              <a:t>The client lies prone. </a:t>
            </a:r>
            <a:r>
              <a:rPr lang="en-US" dirty="0"/>
              <a:t>The therapist stands beside the client at the waist. Place the elbow just lateral to the erector spinae bundle. Press firmly into the tissue, obliquely in a deep and medial direction. Hold for release. Repeat this procedure, first pressing superiorly toward the muscle's attachment to the last rib (Fig. A), then inferiorly toward the muscle's attachment to the ilium (Fig. B).</a:t>
            </a:r>
            <a:endParaRPr lang="en-CA" dirty="0"/>
          </a:p>
        </p:txBody>
      </p:sp>
    </p:spTree>
    <p:extLst>
      <p:ext uri="{BB962C8B-B14F-4D97-AF65-F5344CB8AC3E}">
        <p14:creationId xmlns:p14="http://schemas.microsoft.com/office/powerpoint/2010/main" val="12370314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BDEB2CF-FBB8-E868-14B2-6940A4056804}"/>
              </a:ext>
            </a:extLst>
          </p:cNvPr>
          <p:cNvPicPr>
            <a:picLocks noChangeAspect="1"/>
          </p:cNvPicPr>
          <p:nvPr/>
        </p:nvPicPr>
        <p:blipFill>
          <a:blip r:embed="rId2"/>
          <a:stretch>
            <a:fillRect/>
          </a:stretch>
        </p:blipFill>
        <p:spPr>
          <a:xfrm>
            <a:off x="6854945" y="812799"/>
            <a:ext cx="3136421" cy="5294757"/>
          </a:xfrm>
          <a:prstGeom prst="rect">
            <a:avLst/>
          </a:prstGeom>
          <a:noFill/>
        </p:spPr>
      </p:pic>
      <p:sp>
        <p:nvSpPr>
          <p:cNvPr id="13" name="Text Placeholder 3">
            <a:extLst>
              <a:ext uri="{FF2B5EF4-FFF2-40B4-BE49-F238E27FC236}">
                <a16:creationId xmlns:a16="http://schemas.microsoft.com/office/drawing/2014/main" id="{A5838193-EC7C-E16C-1C71-9CDE94816C58}"/>
              </a:ext>
            </a:extLst>
          </p:cNvPr>
          <p:cNvSpPr>
            <a:spLocks noGrp="1"/>
          </p:cNvSpPr>
          <p:nvPr>
            <p:ph type="body" sz="half" idx="2"/>
          </p:nvPr>
        </p:nvSpPr>
        <p:spPr>
          <a:xfrm>
            <a:off x="643465" y="3043050"/>
            <a:ext cx="3517567" cy="3064505"/>
          </a:xfrm>
        </p:spPr>
        <p:txBody>
          <a:bodyPr/>
          <a:lstStyle/>
          <a:p>
            <a:r>
              <a:rPr lang="en-US" dirty="0"/>
              <a:t>Compression of quadratus lumborum with the elbow superiorly (A) and inferiorly (B), </a:t>
            </a:r>
            <a:r>
              <a:rPr lang="en-CA" dirty="0"/>
              <a:t>client </a:t>
            </a:r>
            <a:r>
              <a:rPr lang="en-CA" dirty="0" err="1"/>
              <a:t>sidelying</a:t>
            </a:r>
            <a:endParaRPr lang="en-US" dirty="0"/>
          </a:p>
        </p:txBody>
      </p:sp>
    </p:spTree>
    <p:extLst>
      <p:ext uri="{BB962C8B-B14F-4D97-AF65-F5344CB8AC3E}">
        <p14:creationId xmlns:p14="http://schemas.microsoft.com/office/powerpoint/2010/main" val="5573193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6EFA64-3F68-8EF7-4E24-DCB580D9F7F0}"/>
              </a:ext>
            </a:extLst>
          </p:cNvPr>
          <p:cNvSpPr>
            <a:spLocks noGrp="1"/>
          </p:cNvSpPr>
          <p:nvPr>
            <p:ph idx="1"/>
          </p:nvPr>
        </p:nvSpPr>
        <p:spPr/>
        <p:txBody>
          <a:bodyPr>
            <a:normAutofit/>
          </a:bodyPr>
          <a:lstStyle/>
          <a:p>
            <a:r>
              <a:rPr lang="en-CA" b="1" i="1" dirty="0"/>
              <a:t>Stretch</a:t>
            </a:r>
          </a:p>
          <a:p>
            <a:r>
              <a:rPr lang="en-CA" dirty="0"/>
              <a:t>The client lies prone. </a:t>
            </a:r>
            <a:r>
              <a:rPr lang="en-US" dirty="0"/>
              <a:t>The therapist stands beside the client at the waist. Place the heel of the hand just lateral to the erector spinae bundle on the opposite side of the client’s body, between the ilium and the last rib. Pressing deeply toward the table, let the heel of your hand slide slowly away from you compressing all the muscles between the pelvis and the last rib, until your hand comes off the client’s </a:t>
            </a:r>
            <a:r>
              <a:rPr lang="en-CA" dirty="0"/>
              <a:t>side.</a:t>
            </a:r>
          </a:p>
        </p:txBody>
      </p:sp>
    </p:spTree>
    <p:extLst>
      <p:ext uri="{BB962C8B-B14F-4D97-AF65-F5344CB8AC3E}">
        <p14:creationId xmlns:p14="http://schemas.microsoft.com/office/powerpoint/2010/main" val="16128638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D82FDC0-0A5E-FF09-4379-2EEEC286D53D}"/>
              </a:ext>
            </a:extLst>
          </p:cNvPr>
          <p:cNvPicPr>
            <a:picLocks noChangeAspect="1"/>
          </p:cNvPicPr>
          <p:nvPr/>
        </p:nvPicPr>
        <p:blipFill>
          <a:blip r:embed="rId2"/>
          <a:stretch>
            <a:fillRect/>
          </a:stretch>
        </p:blipFill>
        <p:spPr>
          <a:xfrm>
            <a:off x="5458984" y="1475068"/>
            <a:ext cx="5928344" cy="3970219"/>
          </a:xfrm>
          <a:prstGeom prst="rect">
            <a:avLst/>
          </a:prstGeom>
          <a:noFill/>
        </p:spPr>
      </p:pic>
      <p:sp>
        <p:nvSpPr>
          <p:cNvPr id="13" name="Text Placeholder 3">
            <a:extLst>
              <a:ext uri="{FF2B5EF4-FFF2-40B4-BE49-F238E27FC236}">
                <a16:creationId xmlns:a16="http://schemas.microsoft.com/office/drawing/2014/main" id="{91202CBC-5A78-8CCB-BD0E-9FCF2F73C014}"/>
              </a:ext>
            </a:extLst>
          </p:cNvPr>
          <p:cNvSpPr>
            <a:spLocks noGrp="1"/>
          </p:cNvSpPr>
          <p:nvPr>
            <p:ph type="body" sz="half" idx="2"/>
          </p:nvPr>
        </p:nvSpPr>
        <p:spPr>
          <a:xfrm>
            <a:off x="643465" y="3043050"/>
            <a:ext cx="3517567" cy="3064505"/>
          </a:xfrm>
        </p:spPr>
        <p:txBody>
          <a:bodyPr/>
          <a:lstStyle/>
          <a:p>
            <a:r>
              <a:rPr lang="en-US" dirty="0"/>
              <a:t>Stretch of quadratus lumborum with the hand</a:t>
            </a:r>
          </a:p>
        </p:txBody>
      </p:sp>
    </p:spTree>
    <p:extLst>
      <p:ext uri="{BB962C8B-B14F-4D97-AF65-F5344CB8AC3E}">
        <p14:creationId xmlns:p14="http://schemas.microsoft.com/office/powerpoint/2010/main" val="1320301211"/>
      </p:ext>
    </p:extLst>
  </p:cSld>
  <p:clrMapOvr>
    <a:masterClrMapping/>
  </p:clrMapOvr>
</p:sld>
</file>

<file path=ppt/theme/theme1.xml><?xml version="1.0" encoding="utf-8"?>
<a:theme xmlns:a="http://schemas.openxmlformats.org/drawingml/2006/main" name="Custom">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WO.pptx" id="{80AA9D2D-EE59-4148-A11E-A51EEE828B28}" vid="{AEAFD717-D3C8-4034-8F7E-D5220B0CCEB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F4F4D41-822D-40F2-A7AC-E4E6CB36CA7A}">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19DAD249-BF80-48EF-9AFB-36A11BCDC2CE}">
  <ds:schemaRefs>
    <ds:schemaRef ds:uri="http://schemas.microsoft.com/sharepoint/v3/contenttype/forms"/>
  </ds:schemaRefs>
</ds:datastoreItem>
</file>

<file path=customXml/itemProps3.xml><?xml version="1.0" encoding="utf-8"?>
<ds:datastoreItem xmlns:ds="http://schemas.openxmlformats.org/officeDocument/2006/customXml" ds:itemID="{C5A59D56-2157-4202-9D02-F44E447A24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Urban monochrome</Template>
  <TotalTime>35</TotalTime>
  <Words>868</Words>
  <Application>Microsoft Office PowerPoint</Application>
  <PresentationFormat>Widescreen</PresentationFormat>
  <Paragraphs>29</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Bookman Old Style</vt:lpstr>
      <vt:lpstr>Calibri</vt:lpstr>
      <vt:lpstr>Franklin Gothic Book</vt:lpstr>
      <vt:lpstr>Custom</vt:lpstr>
      <vt:lpstr>Massage Techniques 7B</vt:lpstr>
      <vt:lpstr>Quadratus Lumborum kwa-DRAY-tus lum-BOR-um Etymology Latin quadratus, four-sided + lumborum, of the loins</vt:lpstr>
      <vt:lpstr>PowerPoint Presentation</vt:lpstr>
      <vt:lpstr>Anatomy of quadratus lumborum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hamid ghazvini</dc:creator>
  <cp:lastModifiedBy>hamid ghazvini</cp:lastModifiedBy>
  <cp:revision>1</cp:revision>
  <dcterms:created xsi:type="dcterms:W3CDTF">2026-04-19T01:46:10Z</dcterms:created>
  <dcterms:modified xsi:type="dcterms:W3CDTF">2026-04-19T02:21:21Z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