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60" r:id="rId6"/>
    <p:sldId id="272" r:id="rId7"/>
    <p:sldId id="281" r:id="rId8"/>
    <p:sldId id="261" r:id="rId9"/>
    <p:sldId id="278" r:id="rId10"/>
    <p:sldId id="279" r:id="rId11"/>
    <p:sldId id="280" r:id="rId12"/>
    <p:sldId id="262" r:id="rId13"/>
    <p:sldId id="263" r:id="rId14"/>
    <p:sldId id="282" r:id="rId15"/>
    <p:sldId id="268" r:id="rId16"/>
    <p:sldId id="283" r:id="rId17"/>
    <p:sldId id="284" r:id="rId18"/>
    <p:sldId id="269" r:id="rId19"/>
    <p:sldId id="285" r:id="rId20"/>
    <p:sldId id="271" r:id="rId21"/>
    <p:sldId id="286" r:id="rId22"/>
    <p:sldId id="270" r:id="rId23"/>
    <p:sldId id="287" r:id="rId24"/>
    <p:sldId id="264" r:id="rId25"/>
    <p:sldId id="288" r:id="rId26"/>
    <p:sldId id="265" r:id="rId27"/>
    <p:sldId id="289" r:id="rId28"/>
    <p:sldId id="266" r:id="rId29"/>
    <p:sldId id="290" r:id="rId30"/>
    <p:sldId id="267" r:id="rId31"/>
    <p:sldId id="291" r:id="rId32"/>
    <p:sldId id="277" r:id="rId33"/>
    <p:sldId id="276" r:id="rId34"/>
    <p:sldId id="275" r:id="rId35"/>
    <p:sldId id="292" r:id="rId36"/>
    <p:sldId id="293" r:id="rId37"/>
    <p:sldId id="274" r:id="rId38"/>
    <p:sldId id="294" r:id="rId39"/>
    <p:sldId id="27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3AE2"/>
    <a:srgbClr val="5B72BD"/>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16" d="100"/>
          <a:sy n="116" d="100"/>
        </p:scale>
        <p:origin x="276"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4/18/2026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4/18/2026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4/18/2026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4/18/2026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4/18/2026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4/18/2026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4/18/2026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4/18/2026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4/18/2026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4/18/2026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4/18/2026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4/18/2026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CBA71CA-79D9-6409-94DD-073441B08D50}"/>
              </a:ext>
            </a:extLst>
          </p:cNvPr>
          <p:cNvPicPr>
            <a:picLocks noChangeAspect="1"/>
          </p:cNvPicPr>
          <p:nvPr/>
        </p:nvPicPr>
        <p:blipFill>
          <a:blip r:embed="rId2"/>
          <a:srcRect t="12131" b="34979"/>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Massage Techniques 7A</a:t>
            </a:r>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dirty="0"/>
              <a:t>Low back and Abdomen</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D6352-125D-6F19-F021-E6357F46957E}"/>
              </a:ext>
            </a:extLst>
          </p:cNvPr>
          <p:cNvSpPr>
            <a:spLocks noGrp="1"/>
          </p:cNvSpPr>
          <p:nvPr>
            <p:ph type="title"/>
          </p:nvPr>
        </p:nvSpPr>
        <p:spPr/>
        <p:txBody>
          <a:bodyPr>
            <a:normAutofit/>
          </a:bodyPr>
          <a:lstStyle/>
          <a:p>
            <a:r>
              <a:rPr lang="en-CA" sz="3200" dirty="0">
                <a:solidFill>
                  <a:srgbClr val="5B72BD"/>
                </a:solidFill>
              </a:rPr>
              <a:t>Overview of the Region</a:t>
            </a:r>
            <a:br>
              <a:rPr lang="en-CA" sz="3200" dirty="0">
                <a:solidFill>
                  <a:srgbClr val="763AE2"/>
                </a:solidFill>
              </a:rPr>
            </a:br>
            <a:endParaRPr lang="en-CA" sz="3200" dirty="0">
              <a:solidFill>
                <a:srgbClr val="763AE2"/>
              </a:solidFill>
            </a:endParaRPr>
          </a:p>
        </p:txBody>
      </p:sp>
      <p:sp>
        <p:nvSpPr>
          <p:cNvPr id="3" name="Content Placeholder 2">
            <a:extLst>
              <a:ext uri="{FF2B5EF4-FFF2-40B4-BE49-F238E27FC236}">
                <a16:creationId xmlns:a16="http://schemas.microsoft.com/office/drawing/2014/main" id="{442D8E5F-8D6C-402B-CF22-40894CFA310C}"/>
              </a:ext>
            </a:extLst>
          </p:cNvPr>
          <p:cNvSpPr>
            <a:spLocks noGrp="1"/>
          </p:cNvSpPr>
          <p:nvPr>
            <p:ph idx="1"/>
          </p:nvPr>
        </p:nvSpPr>
        <p:spPr/>
        <p:txBody>
          <a:bodyPr>
            <a:normAutofit/>
          </a:bodyPr>
          <a:lstStyle/>
          <a:p>
            <a:r>
              <a:rPr lang="en-US" dirty="0"/>
              <a:t>The waist, which includes the low back (lumbar region) and middle abdomen, is a very vulnerable area because of its lack of bony armor and support. Above, the torso and spine are stabilized and the internal organs protected by the rib cage. Below, the pelvis provides stability and protection. In between, however, our need for flexibility and mobility require a space with very little support or protection. The muscles of this region, therefore, have a lot of work to do and are easily stressed or injured. Their primary actions are movement of the upper body in relation to the lower and vice versa: anterior flexion, lateral flexion, and rotation of the torso. Trigger points in these muscles refer to an extensive territory: upward into the back and chest; inward into the viscera; and downward into the buttocks, lower abdomen, groin, genitals, and legs.</a:t>
            </a:r>
            <a:endParaRPr lang="en-CA" dirty="0"/>
          </a:p>
        </p:txBody>
      </p:sp>
    </p:spTree>
    <p:extLst>
      <p:ext uri="{BB962C8B-B14F-4D97-AF65-F5344CB8AC3E}">
        <p14:creationId xmlns:p14="http://schemas.microsoft.com/office/powerpoint/2010/main" val="2518974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709B11-D4B3-BDB7-FD5E-7334C82582B0}"/>
              </a:ext>
            </a:extLst>
          </p:cNvPr>
          <p:cNvPicPr>
            <a:picLocks noChangeAspect="1"/>
          </p:cNvPicPr>
          <p:nvPr/>
        </p:nvPicPr>
        <p:blipFill>
          <a:blip r:embed="rId2"/>
          <a:stretch>
            <a:fillRect/>
          </a:stretch>
        </p:blipFill>
        <p:spPr>
          <a:xfrm>
            <a:off x="5458984" y="1579892"/>
            <a:ext cx="5928344" cy="3760571"/>
          </a:xfrm>
          <a:prstGeom prst="rect">
            <a:avLst/>
          </a:prstGeom>
          <a:noFill/>
        </p:spPr>
      </p:pic>
      <p:sp>
        <p:nvSpPr>
          <p:cNvPr id="20" name="Text Placeholder 3">
            <a:extLst>
              <a:ext uri="{FF2B5EF4-FFF2-40B4-BE49-F238E27FC236}">
                <a16:creationId xmlns:a16="http://schemas.microsoft.com/office/drawing/2014/main" id="{ADF45FF4-6BFB-CC29-642C-E2A6C5DE541B}"/>
              </a:ext>
            </a:extLst>
          </p:cNvPr>
          <p:cNvSpPr>
            <a:spLocks noGrp="1"/>
          </p:cNvSpPr>
          <p:nvPr>
            <p:ph type="body" sz="half" idx="2"/>
          </p:nvPr>
        </p:nvSpPr>
        <p:spPr>
          <a:xfrm>
            <a:off x="643465" y="3043050"/>
            <a:ext cx="3517567" cy="3064505"/>
          </a:xfrm>
        </p:spPr>
        <p:txBody>
          <a:bodyPr/>
          <a:lstStyle/>
          <a:p>
            <a:r>
              <a:rPr lang="en-US" dirty="0"/>
              <a:t>Skeletal features of the abdominal region and lower back</a:t>
            </a:r>
          </a:p>
        </p:txBody>
      </p:sp>
    </p:spTree>
    <p:extLst>
      <p:ext uri="{BB962C8B-B14F-4D97-AF65-F5344CB8AC3E}">
        <p14:creationId xmlns:p14="http://schemas.microsoft.com/office/powerpoint/2010/main" val="3253791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CD0AAD-CC26-9372-C60F-7C2D042A9BA2}"/>
              </a:ext>
            </a:extLst>
          </p:cNvPr>
          <p:cNvPicPr>
            <a:picLocks noChangeAspect="1"/>
          </p:cNvPicPr>
          <p:nvPr/>
        </p:nvPicPr>
        <p:blipFill>
          <a:blip r:embed="rId2"/>
          <a:stretch>
            <a:fillRect/>
          </a:stretch>
        </p:blipFill>
        <p:spPr>
          <a:xfrm>
            <a:off x="5458984" y="1388847"/>
            <a:ext cx="5928344" cy="4142661"/>
          </a:xfrm>
          <a:prstGeom prst="rect">
            <a:avLst/>
          </a:prstGeom>
          <a:noFill/>
        </p:spPr>
      </p:pic>
      <p:sp>
        <p:nvSpPr>
          <p:cNvPr id="13" name="Text Placeholder 3">
            <a:extLst>
              <a:ext uri="{FF2B5EF4-FFF2-40B4-BE49-F238E27FC236}">
                <a16:creationId xmlns:a16="http://schemas.microsoft.com/office/drawing/2014/main" id="{182F25DE-B3B9-E3BE-D3DB-75E71F120B5E}"/>
              </a:ext>
            </a:extLst>
          </p:cNvPr>
          <p:cNvSpPr>
            <a:spLocks noGrp="1"/>
          </p:cNvSpPr>
          <p:nvPr>
            <p:ph type="body" sz="half" idx="2"/>
          </p:nvPr>
        </p:nvSpPr>
        <p:spPr>
          <a:xfrm>
            <a:off x="643465" y="3043050"/>
            <a:ext cx="3517567" cy="3064505"/>
          </a:xfrm>
        </p:spPr>
        <p:txBody>
          <a:bodyPr/>
          <a:lstStyle/>
          <a:p>
            <a:r>
              <a:rPr lang="en-US" dirty="0"/>
              <a:t>Surface anatomy of the abdomen and lower back</a:t>
            </a:r>
          </a:p>
        </p:txBody>
      </p:sp>
    </p:spTree>
    <p:extLst>
      <p:ext uri="{BB962C8B-B14F-4D97-AF65-F5344CB8AC3E}">
        <p14:creationId xmlns:p14="http://schemas.microsoft.com/office/powerpoint/2010/main" val="179703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88A93-934F-AF32-85C1-5A3A9B16BB61}"/>
              </a:ext>
            </a:extLst>
          </p:cNvPr>
          <p:cNvSpPr>
            <a:spLocks noGrp="1"/>
          </p:cNvSpPr>
          <p:nvPr>
            <p:ph type="title"/>
          </p:nvPr>
        </p:nvSpPr>
        <p:spPr/>
        <p:txBody>
          <a:bodyPr>
            <a:normAutofit/>
          </a:bodyPr>
          <a:lstStyle/>
          <a:p>
            <a:r>
              <a:rPr lang="en-CA" sz="3200" dirty="0">
                <a:solidFill>
                  <a:srgbClr val="5B72BD"/>
                </a:solidFill>
              </a:rPr>
              <a:t>Muscles of the Abdomen</a:t>
            </a:r>
            <a:br>
              <a:rPr lang="en-CA" sz="3200" dirty="0">
                <a:solidFill>
                  <a:srgbClr val="5B72BD"/>
                </a:solidFill>
              </a:rPr>
            </a:br>
            <a:endParaRPr lang="en-CA" sz="3200" dirty="0">
              <a:solidFill>
                <a:srgbClr val="5B72BD"/>
              </a:solidFill>
            </a:endParaRPr>
          </a:p>
        </p:txBody>
      </p:sp>
      <p:sp>
        <p:nvSpPr>
          <p:cNvPr id="3" name="Content Placeholder 2">
            <a:extLst>
              <a:ext uri="{FF2B5EF4-FFF2-40B4-BE49-F238E27FC236}">
                <a16:creationId xmlns:a16="http://schemas.microsoft.com/office/drawing/2014/main" id="{E4414F02-79E1-B000-1B4A-3F44189245F3}"/>
              </a:ext>
            </a:extLst>
          </p:cNvPr>
          <p:cNvSpPr>
            <a:spLocks noGrp="1"/>
          </p:cNvSpPr>
          <p:nvPr>
            <p:ph idx="1"/>
          </p:nvPr>
        </p:nvSpPr>
        <p:spPr/>
        <p:txBody>
          <a:bodyPr>
            <a:normAutofit/>
          </a:bodyPr>
          <a:lstStyle/>
          <a:p>
            <a:r>
              <a:rPr lang="en-CA" b="1" i="1" dirty="0"/>
              <a:t>Comment</a:t>
            </a:r>
          </a:p>
          <a:p>
            <a:r>
              <a:rPr lang="en-US" dirty="0"/>
              <a:t>These muscles form the wall of the abdomen, and include </a:t>
            </a:r>
            <a:r>
              <a:rPr lang="en-US" b="1" dirty="0"/>
              <a:t>rectus abdominis, transversus abdominis, </a:t>
            </a:r>
            <a:r>
              <a:rPr lang="en-US" dirty="0"/>
              <a:t>and the </a:t>
            </a:r>
            <a:r>
              <a:rPr lang="en-US" b="1" dirty="0"/>
              <a:t>external </a:t>
            </a:r>
            <a:r>
              <a:rPr lang="en-US" dirty="0"/>
              <a:t>and </a:t>
            </a:r>
            <a:r>
              <a:rPr lang="en-US" b="1" dirty="0"/>
              <a:t>internal oblique muscles. </a:t>
            </a:r>
            <a:r>
              <a:rPr lang="en-US" dirty="0"/>
              <a:t>Aside from their various primary functions, all of these muscles assist in forced exhalation through compression of the abdominal cavity. They are extremely important clinically, as trigger points in these muscles can refer pain into the viscera and even cause visceral problems (</a:t>
            </a:r>
            <a:r>
              <a:rPr lang="en-US" dirty="0" err="1"/>
              <a:t>somatovisceral</a:t>
            </a:r>
            <a:r>
              <a:rPr lang="en-US" dirty="0"/>
              <a:t> disease). Likewise, visceral disorders can cause pain in the abdominal musculature that can persist even after the disorder is resolved. They can also refer pain into the low back. It is helpful to do some preparatory work on the abdomen prior to deeper manual therapy on specific muscles in order to stimulate local blood flow and relax the superficial musculature. This work may include general massage techniques such as effleurage as well as myofascial stretching.</a:t>
            </a:r>
            <a:endParaRPr lang="en-CA" dirty="0"/>
          </a:p>
        </p:txBody>
      </p:sp>
    </p:spTree>
    <p:extLst>
      <p:ext uri="{BB962C8B-B14F-4D97-AF65-F5344CB8AC3E}">
        <p14:creationId xmlns:p14="http://schemas.microsoft.com/office/powerpoint/2010/main" val="3307039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E308B92-C623-CDC5-EA4E-B39C3B7027CF}"/>
              </a:ext>
            </a:extLst>
          </p:cNvPr>
          <p:cNvPicPr>
            <a:picLocks noGrp="1" noChangeAspect="1"/>
          </p:cNvPicPr>
          <p:nvPr>
            <p:ph idx="1"/>
          </p:nvPr>
        </p:nvPicPr>
        <p:blipFill>
          <a:blip r:embed="rId2"/>
          <a:stretch/>
        </p:blipFill>
        <p:spPr>
          <a:xfrm>
            <a:off x="5458984" y="1464259"/>
            <a:ext cx="5928344" cy="3991836"/>
          </a:xfrm>
          <a:prstGeom prst="rect">
            <a:avLst/>
          </a:prstGeom>
          <a:noFill/>
        </p:spPr>
      </p:pic>
      <p:sp>
        <p:nvSpPr>
          <p:cNvPr id="20" name="Text Placeholder 3">
            <a:extLst>
              <a:ext uri="{FF2B5EF4-FFF2-40B4-BE49-F238E27FC236}">
                <a16:creationId xmlns:a16="http://schemas.microsoft.com/office/drawing/2014/main" id="{84BC3552-5EDC-0776-8C3A-34FFE047230F}"/>
              </a:ext>
            </a:extLst>
          </p:cNvPr>
          <p:cNvSpPr>
            <a:spLocks noGrp="1"/>
          </p:cNvSpPr>
          <p:nvPr>
            <p:ph type="body" sz="half" idx="2"/>
          </p:nvPr>
        </p:nvSpPr>
        <p:spPr>
          <a:xfrm>
            <a:off x="643465" y="3043050"/>
            <a:ext cx="3517567" cy="3064505"/>
          </a:xfrm>
        </p:spPr>
        <p:txBody>
          <a:bodyPr/>
          <a:lstStyle/>
          <a:p>
            <a:r>
              <a:rPr lang="en-US" dirty="0"/>
              <a:t>Muscles of the anterior abdomen</a:t>
            </a:r>
          </a:p>
          <a:p>
            <a:endParaRPr lang="en-US" dirty="0"/>
          </a:p>
        </p:txBody>
      </p:sp>
    </p:spTree>
    <p:extLst>
      <p:ext uri="{BB962C8B-B14F-4D97-AF65-F5344CB8AC3E}">
        <p14:creationId xmlns:p14="http://schemas.microsoft.com/office/powerpoint/2010/main" val="2482095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AB9AE86A-2633-8911-4824-CCFE381AFA5B}"/>
              </a:ext>
            </a:extLst>
          </p:cNvPr>
          <p:cNvPicPr>
            <a:picLocks noGrp="1" noChangeAspect="1"/>
          </p:cNvPicPr>
          <p:nvPr>
            <p:ph idx="1"/>
          </p:nvPr>
        </p:nvPicPr>
        <p:blipFill>
          <a:blip r:embed="rId2"/>
          <a:stretch/>
        </p:blipFill>
        <p:spPr>
          <a:xfrm>
            <a:off x="5458984" y="1494424"/>
            <a:ext cx="5928344" cy="3931506"/>
          </a:xfrm>
          <a:prstGeom prst="rect">
            <a:avLst/>
          </a:prstGeom>
          <a:noFill/>
        </p:spPr>
      </p:pic>
      <p:sp>
        <p:nvSpPr>
          <p:cNvPr id="13" name="Text Placeholder 3">
            <a:extLst>
              <a:ext uri="{FF2B5EF4-FFF2-40B4-BE49-F238E27FC236}">
                <a16:creationId xmlns:a16="http://schemas.microsoft.com/office/drawing/2014/main" id="{5B2F3B15-6712-5873-9A2B-7C6E9BFCCE1B}"/>
              </a:ext>
            </a:extLst>
          </p:cNvPr>
          <p:cNvSpPr>
            <a:spLocks noGrp="1"/>
          </p:cNvSpPr>
          <p:nvPr>
            <p:ph type="body" sz="half" idx="2"/>
          </p:nvPr>
        </p:nvSpPr>
        <p:spPr>
          <a:xfrm>
            <a:off x="643465" y="3043050"/>
            <a:ext cx="3517567" cy="3064505"/>
          </a:xfrm>
        </p:spPr>
        <p:txBody>
          <a:bodyPr/>
          <a:lstStyle/>
          <a:p>
            <a:r>
              <a:rPr lang="en-US" dirty="0"/>
              <a:t>Abdominal and lower back muscles, lateral view</a:t>
            </a:r>
          </a:p>
        </p:txBody>
      </p:sp>
    </p:spTree>
    <p:extLst>
      <p:ext uri="{BB962C8B-B14F-4D97-AF65-F5344CB8AC3E}">
        <p14:creationId xmlns:p14="http://schemas.microsoft.com/office/powerpoint/2010/main" val="3794090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F6F7266-E82C-060F-BFA2-FA9099369D13}"/>
              </a:ext>
            </a:extLst>
          </p:cNvPr>
          <p:cNvPicPr>
            <a:picLocks noChangeAspect="1"/>
          </p:cNvPicPr>
          <p:nvPr/>
        </p:nvPicPr>
        <p:blipFill>
          <a:blip r:embed="rId2"/>
          <a:stretch>
            <a:fillRect/>
          </a:stretch>
        </p:blipFill>
        <p:spPr>
          <a:xfrm>
            <a:off x="5458984" y="1851377"/>
            <a:ext cx="5928344" cy="3217601"/>
          </a:xfrm>
          <a:prstGeom prst="rect">
            <a:avLst/>
          </a:prstGeom>
          <a:noFill/>
        </p:spPr>
      </p:pic>
      <p:sp>
        <p:nvSpPr>
          <p:cNvPr id="16" name="Text Placeholder 3">
            <a:extLst>
              <a:ext uri="{FF2B5EF4-FFF2-40B4-BE49-F238E27FC236}">
                <a16:creationId xmlns:a16="http://schemas.microsoft.com/office/drawing/2014/main" id="{3AF20E15-8304-937B-F859-E9DFB98FCDC0}"/>
              </a:ext>
            </a:extLst>
          </p:cNvPr>
          <p:cNvSpPr>
            <a:spLocks noGrp="1"/>
          </p:cNvSpPr>
          <p:nvPr>
            <p:ph type="body" sz="half" idx="2"/>
          </p:nvPr>
        </p:nvSpPr>
        <p:spPr>
          <a:xfrm>
            <a:off x="643465" y="3043050"/>
            <a:ext cx="3517567" cy="3064505"/>
          </a:xfrm>
        </p:spPr>
        <p:txBody>
          <a:bodyPr/>
          <a:lstStyle/>
          <a:p>
            <a:r>
              <a:rPr lang="en-US" dirty="0"/>
              <a:t>Muscles of the lower back</a:t>
            </a:r>
          </a:p>
        </p:txBody>
      </p:sp>
    </p:spTree>
    <p:extLst>
      <p:ext uri="{BB962C8B-B14F-4D97-AF65-F5344CB8AC3E}">
        <p14:creationId xmlns:p14="http://schemas.microsoft.com/office/powerpoint/2010/main" val="2960172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6D47A-D36B-55D9-1E11-4B6AD7D2B710}"/>
              </a:ext>
            </a:extLst>
          </p:cNvPr>
          <p:cNvSpPr>
            <a:spLocks noGrp="1"/>
          </p:cNvSpPr>
          <p:nvPr>
            <p:ph type="title"/>
          </p:nvPr>
        </p:nvSpPr>
        <p:spPr/>
        <p:txBody>
          <a:bodyPr/>
          <a:lstStyle/>
          <a:p>
            <a:r>
              <a:rPr lang="en-US" sz="3200" dirty="0">
                <a:solidFill>
                  <a:srgbClr val="5B72BD"/>
                </a:solidFill>
              </a:rPr>
              <a:t>Manual Therapy for the Abdomen</a:t>
            </a:r>
            <a:br>
              <a:rPr lang="en-US" dirty="0"/>
            </a:br>
            <a:endParaRPr lang="en-CA" dirty="0"/>
          </a:p>
        </p:txBody>
      </p:sp>
      <p:sp>
        <p:nvSpPr>
          <p:cNvPr id="3" name="Content Placeholder 2">
            <a:extLst>
              <a:ext uri="{FF2B5EF4-FFF2-40B4-BE49-F238E27FC236}">
                <a16:creationId xmlns:a16="http://schemas.microsoft.com/office/drawing/2014/main" id="{7791BC0B-08ED-C668-5ADB-1CC0621D843B}"/>
              </a:ext>
            </a:extLst>
          </p:cNvPr>
          <p:cNvSpPr>
            <a:spLocks noGrp="1"/>
          </p:cNvSpPr>
          <p:nvPr>
            <p:ph idx="1"/>
          </p:nvPr>
        </p:nvSpPr>
        <p:spPr/>
        <p:txBody>
          <a:bodyPr>
            <a:normAutofit/>
          </a:bodyPr>
          <a:lstStyle/>
          <a:p>
            <a:r>
              <a:rPr lang="en-US" b="1" dirty="0"/>
              <a:t>Myofascial Stretching</a:t>
            </a:r>
          </a:p>
          <a:p>
            <a:r>
              <a:rPr lang="en-US" dirty="0"/>
              <a:t>The client lies supine. The therapist stands beside the client at the hips. Place one hand flat on the upper abdomen on the near side of the client, the fingers resting just inferior to the rib cage Cross the other hand over the first and place it on the lower abdomen on the far side of the client, the fingers over the ASIS (anterior superior iliac spine). Let the hands sink into the tissue until they engage the superficial fascia of the abdomen. Press the hands apart without allowing them to glide on the skin. Hold for release. Repeat on the opposite side.</a:t>
            </a:r>
            <a:endParaRPr lang="en-CA" dirty="0"/>
          </a:p>
        </p:txBody>
      </p:sp>
    </p:spTree>
    <p:extLst>
      <p:ext uri="{BB962C8B-B14F-4D97-AF65-F5344CB8AC3E}">
        <p14:creationId xmlns:p14="http://schemas.microsoft.com/office/powerpoint/2010/main" val="479457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2432BA0-17BE-057E-D0AA-F1BAD3573974}"/>
              </a:ext>
            </a:extLst>
          </p:cNvPr>
          <p:cNvPicPr>
            <a:picLocks noChangeAspect="1"/>
          </p:cNvPicPr>
          <p:nvPr/>
        </p:nvPicPr>
        <p:blipFill>
          <a:blip r:embed="rId2"/>
          <a:stretch>
            <a:fillRect/>
          </a:stretch>
        </p:blipFill>
        <p:spPr>
          <a:xfrm>
            <a:off x="6625276" y="812799"/>
            <a:ext cx="3595759" cy="5294757"/>
          </a:xfrm>
          <a:prstGeom prst="rect">
            <a:avLst/>
          </a:prstGeom>
          <a:noFill/>
        </p:spPr>
      </p:pic>
      <p:sp>
        <p:nvSpPr>
          <p:cNvPr id="13" name="Text Placeholder 3">
            <a:extLst>
              <a:ext uri="{FF2B5EF4-FFF2-40B4-BE49-F238E27FC236}">
                <a16:creationId xmlns:a16="http://schemas.microsoft.com/office/drawing/2014/main" id="{D9F7BFA1-45B6-5B27-012E-689E75E0BC51}"/>
              </a:ext>
            </a:extLst>
          </p:cNvPr>
          <p:cNvSpPr>
            <a:spLocks noGrp="1"/>
          </p:cNvSpPr>
          <p:nvPr>
            <p:ph type="body" sz="half" idx="2"/>
          </p:nvPr>
        </p:nvSpPr>
        <p:spPr>
          <a:xfrm>
            <a:off x="643465" y="3043050"/>
            <a:ext cx="3517567" cy="3064505"/>
          </a:xfrm>
        </p:spPr>
        <p:txBody>
          <a:bodyPr/>
          <a:lstStyle/>
          <a:p>
            <a:r>
              <a:rPr lang="en-CA" dirty="0"/>
              <a:t>Myofascial stretch of abdomen</a:t>
            </a:r>
            <a:endParaRPr lang="en-US" dirty="0"/>
          </a:p>
        </p:txBody>
      </p:sp>
    </p:spTree>
    <p:extLst>
      <p:ext uri="{BB962C8B-B14F-4D97-AF65-F5344CB8AC3E}">
        <p14:creationId xmlns:p14="http://schemas.microsoft.com/office/powerpoint/2010/main" val="2165364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C4F80-43BD-12A4-C45E-BF2C0ACDE396}"/>
              </a:ext>
            </a:extLst>
          </p:cNvPr>
          <p:cNvSpPr>
            <a:spLocks noGrp="1"/>
          </p:cNvSpPr>
          <p:nvPr>
            <p:ph type="title"/>
          </p:nvPr>
        </p:nvSpPr>
        <p:spPr/>
        <p:txBody>
          <a:bodyPr>
            <a:normAutofit/>
          </a:bodyPr>
          <a:lstStyle/>
          <a:p>
            <a:r>
              <a:rPr lang="en-CA" sz="3200" dirty="0">
                <a:solidFill>
                  <a:srgbClr val="5B72BD"/>
                </a:solidFill>
              </a:rPr>
              <a:t>Rectus Abdominis </a:t>
            </a:r>
            <a:r>
              <a:rPr lang="en-CA" sz="3200" dirty="0">
                <a:solidFill>
                  <a:srgbClr val="763AE2"/>
                </a:solidFill>
              </a:rPr>
              <a:t>REK-</a:t>
            </a:r>
            <a:r>
              <a:rPr lang="en-CA" sz="3200" dirty="0" err="1">
                <a:solidFill>
                  <a:srgbClr val="763AE2"/>
                </a:solidFill>
              </a:rPr>
              <a:t>tus</a:t>
            </a:r>
            <a:r>
              <a:rPr lang="en-CA" sz="3200" dirty="0">
                <a:solidFill>
                  <a:srgbClr val="763AE2"/>
                </a:solidFill>
              </a:rPr>
              <a:t> ab-DAHM-in-</a:t>
            </a:r>
            <a:r>
              <a:rPr lang="en-CA" sz="3200" dirty="0" err="1">
                <a:solidFill>
                  <a:srgbClr val="763AE2"/>
                </a:solidFill>
              </a:rPr>
              <a:t>iss</a:t>
            </a:r>
            <a:endParaRPr lang="en-CA" sz="3200" dirty="0">
              <a:solidFill>
                <a:srgbClr val="763AE2"/>
              </a:solidFill>
            </a:endParaRPr>
          </a:p>
        </p:txBody>
      </p:sp>
      <p:sp>
        <p:nvSpPr>
          <p:cNvPr id="3" name="Content Placeholder 2">
            <a:extLst>
              <a:ext uri="{FF2B5EF4-FFF2-40B4-BE49-F238E27FC236}">
                <a16:creationId xmlns:a16="http://schemas.microsoft.com/office/drawing/2014/main" id="{1CECB4AC-93B6-0BCA-C03F-6F0D561312D4}"/>
              </a:ext>
            </a:extLst>
          </p:cNvPr>
          <p:cNvSpPr>
            <a:spLocks noGrp="1"/>
          </p:cNvSpPr>
          <p:nvPr>
            <p:ph idx="1"/>
          </p:nvPr>
        </p:nvSpPr>
        <p:spPr/>
        <p:txBody>
          <a:bodyPr>
            <a:normAutofit lnSpcReduction="10000"/>
          </a:bodyPr>
          <a:lstStyle/>
          <a:p>
            <a:r>
              <a:rPr lang="en-US" dirty="0"/>
              <a:t>The lumbar/abdominal muscles constitute one of the muscle groups chiefly implicated in complaints of low back pain. The others are the buttock muscles, pelvic floor muscles, and iliopsoas, all of which are addressed later.</a:t>
            </a:r>
          </a:p>
          <a:p>
            <a:r>
              <a:rPr lang="en-US" b="1" dirty="0"/>
              <a:t>Etymology.</a:t>
            </a:r>
            <a:r>
              <a:rPr lang="en-US" dirty="0"/>
              <a:t> Latin rectus, straight, upright + abdominis, of the abdomen</a:t>
            </a:r>
          </a:p>
          <a:p>
            <a:r>
              <a:rPr lang="en-US" b="1" dirty="0"/>
              <a:t>Comment</a:t>
            </a:r>
            <a:r>
              <a:rPr lang="en-US" dirty="0"/>
              <a:t>. Rectus abdominis is composed of a series of muscle bodies separated by tendinous intersections and divided in the center by the </a:t>
            </a:r>
            <a:r>
              <a:rPr lang="en-US" dirty="0" err="1"/>
              <a:t>linea</a:t>
            </a:r>
            <a:r>
              <a:rPr lang="en-US" dirty="0"/>
              <a:t> alba (Latin </a:t>
            </a:r>
            <a:r>
              <a:rPr lang="en-US" dirty="0" err="1"/>
              <a:t>linea</a:t>
            </a:r>
            <a:r>
              <a:rPr lang="en-US" dirty="0"/>
              <a:t>, line + alba, white). This muscle connects the anterior thorax (rib cage) to the anterior pelvis (pubis). It flexes the spine and resists extension of the spine.</a:t>
            </a:r>
          </a:p>
          <a:p>
            <a:r>
              <a:rPr lang="en-US" b="1" dirty="0"/>
              <a:t>Attachments</a:t>
            </a:r>
            <a:r>
              <a:rPr lang="en-US" dirty="0"/>
              <a:t>. Inferiorly, to the crest and symphysis of the pubis. Superiorly, to the xiphoid process and fifth to seventh costal cartilages</a:t>
            </a:r>
            <a:endParaRPr lang="en-CA" dirty="0"/>
          </a:p>
        </p:txBody>
      </p:sp>
    </p:spTree>
    <p:extLst>
      <p:ext uri="{BB962C8B-B14F-4D97-AF65-F5344CB8AC3E}">
        <p14:creationId xmlns:p14="http://schemas.microsoft.com/office/powerpoint/2010/main" val="3431573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469F085-0BC6-6F8A-719B-C68D448524C1}"/>
              </a:ext>
            </a:extLst>
          </p:cNvPr>
          <p:cNvPicPr>
            <a:picLocks noChangeAspect="1"/>
          </p:cNvPicPr>
          <p:nvPr/>
        </p:nvPicPr>
        <p:blipFill>
          <a:blip r:embed="rId2"/>
          <a:stretch>
            <a:fillRect/>
          </a:stretch>
        </p:blipFill>
        <p:spPr>
          <a:xfrm>
            <a:off x="5918110" y="812799"/>
            <a:ext cx="5010092" cy="5294757"/>
          </a:xfrm>
          <a:prstGeom prst="rect">
            <a:avLst/>
          </a:prstGeom>
          <a:noFill/>
        </p:spPr>
      </p:pic>
      <p:sp>
        <p:nvSpPr>
          <p:cNvPr id="13" name="Text Placeholder 3">
            <a:extLst>
              <a:ext uri="{FF2B5EF4-FFF2-40B4-BE49-F238E27FC236}">
                <a16:creationId xmlns:a16="http://schemas.microsoft.com/office/drawing/2014/main" id="{08EC35DC-2009-9B7A-AEE6-5B48E776FA62}"/>
              </a:ext>
            </a:extLst>
          </p:cNvPr>
          <p:cNvSpPr>
            <a:spLocks noGrp="1"/>
          </p:cNvSpPr>
          <p:nvPr>
            <p:ph type="body" sz="half" idx="2"/>
          </p:nvPr>
        </p:nvSpPr>
        <p:spPr>
          <a:xfrm>
            <a:off x="643465" y="3043050"/>
            <a:ext cx="3517567" cy="3064505"/>
          </a:xfrm>
        </p:spPr>
        <p:txBody>
          <a:bodyPr/>
          <a:lstStyle/>
          <a:p>
            <a:r>
              <a:rPr lang="en-US" dirty="0"/>
              <a:t>Anatomy of rectus abdominis</a:t>
            </a:r>
          </a:p>
        </p:txBody>
      </p:sp>
    </p:spTree>
    <p:extLst>
      <p:ext uri="{BB962C8B-B14F-4D97-AF65-F5344CB8AC3E}">
        <p14:creationId xmlns:p14="http://schemas.microsoft.com/office/powerpoint/2010/main" val="2089552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269DFF-A504-3B01-448E-DECDBEBD16DF}"/>
              </a:ext>
            </a:extLst>
          </p:cNvPr>
          <p:cNvSpPr>
            <a:spLocks noGrp="1"/>
          </p:cNvSpPr>
          <p:nvPr>
            <p:ph idx="1"/>
          </p:nvPr>
        </p:nvSpPr>
        <p:spPr/>
        <p:txBody>
          <a:bodyPr>
            <a:normAutofit/>
          </a:bodyPr>
          <a:lstStyle/>
          <a:p>
            <a:r>
              <a:rPr lang="en-CA" b="1" dirty="0"/>
              <a:t>Palpation. </a:t>
            </a:r>
            <a:r>
              <a:rPr lang="en-US" dirty="0"/>
              <a:t>Discernible at the pubis; discernible at the edges with the fingertips from the pubis to the rib cage, although difficult to distinguish in obese clients. Its architecture is parallel, and the fibers are superior-inferior.</a:t>
            </a:r>
          </a:p>
          <a:p>
            <a:r>
              <a:rPr lang="en-CA" b="1" dirty="0"/>
              <a:t>Action. </a:t>
            </a:r>
            <a:r>
              <a:rPr lang="en-US" dirty="0"/>
              <a:t>Flexes the lumbar vertebral column Draws the thorax inferiorly toward the pubis</a:t>
            </a:r>
          </a:p>
          <a:p>
            <a:r>
              <a:rPr lang="en-CA" b="1" dirty="0"/>
              <a:t>Referral Areas. </a:t>
            </a:r>
            <a:r>
              <a:rPr lang="en-US" dirty="0"/>
              <a:t>Over the abdomen from the xiphoid process to the pubis Across the back just below the scapulae; the region around the xiphoid process (epigastrium, precordium) Across the top of the buttocks (iliac crest) and sacrum Into the lower lateral quadrant of the abdomen Mid-abdomen just inferior to umbilicus </a:t>
            </a:r>
            <a:r>
              <a:rPr lang="en-CA" dirty="0"/>
              <a:t>(Also, abdominal fullness, dysmenorrhea).</a:t>
            </a:r>
          </a:p>
        </p:txBody>
      </p:sp>
    </p:spTree>
    <p:extLst>
      <p:ext uri="{BB962C8B-B14F-4D97-AF65-F5344CB8AC3E}">
        <p14:creationId xmlns:p14="http://schemas.microsoft.com/office/powerpoint/2010/main" val="1818630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303D1F-7C45-9768-D49D-C1FA319DB6D7}"/>
              </a:ext>
            </a:extLst>
          </p:cNvPr>
          <p:cNvSpPr>
            <a:spLocks noGrp="1"/>
          </p:cNvSpPr>
          <p:nvPr>
            <p:ph idx="1"/>
          </p:nvPr>
        </p:nvSpPr>
        <p:spPr/>
        <p:txBody>
          <a:bodyPr>
            <a:normAutofit/>
          </a:bodyPr>
          <a:lstStyle/>
          <a:p>
            <a:r>
              <a:rPr lang="en-CA" b="1" dirty="0">
                <a:solidFill>
                  <a:srgbClr val="5B72BD"/>
                </a:solidFill>
              </a:rPr>
              <a:t>Manual Therapy</a:t>
            </a:r>
          </a:p>
          <a:p>
            <a:r>
              <a:rPr lang="en-CA" b="1" i="1" dirty="0"/>
              <a:t>Stripping (1)</a:t>
            </a:r>
          </a:p>
          <a:p>
            <a:r>
              <a:rPr lang="en-CA" dirty="0"/>
              <a:t>The client lies supine. </a:t>
            </a:r>
            <a:r>
              <a:rPr lang="en-US" dirty="0"/>
              <a:t>The therapist stands beside the client at the hip. Place the fingertips on one side of the rectus just superior to the pubis. Pressing firmly into the tissue, slide the fingertips superiorly along the muscle to its attachments on the </a:t>
            </a:r>
            <a:r>
              <a:rPr lang="en-CA" dirty="0"/>
              <a:t>Ribs. </a:t>
            </a:r>
            <a:r>
              <a:rPr lang="en-US" dirty="0"/>
              <a:t>Repeat the same procedure on the other side.</a:t>
            </a:r>
            <a:endParaRPr lang="en-CA" dirty="0"/>
          </a:p>
        </p:txBody>
      </p:sp>
    </p:spTree>
    <p:extLst>
      <p:ext uri="{BB962C8B-B14F-4D97-AF65-F5344CB8AC3E}">
        <p14:creationId xmlns:p14="http://schemas.microsoft.com/office/powerpoint/2010/main" val="580314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FDC689-FCD0-43CE-ED0B-591554C493BD}"/>
              </a:ext>
            </a:extLst>
          </p:cNvPr>
          <p:cNvPicPr>
            <a:picLocks noChangeAspect="1"/>
          </p:cNvPicPr>
          <p:nvPr/>
        </p:nvPicPr>
        <p:blipFill>
          <a:blip r:embed="rId2"/>
          <a:stretch>
            <a:fillRect/>
          </a:stretch>
        </p:blipFill>
        <p:spPr>
          <a:xfrm>
            <a:off x="5458984" y="1482559"/>
            <a:ext cx="5928344" cy="3955237"/>
          </a:xfrm>
          <a:prstGeom prst="rect">
            <a:avLst/>
          </a:prstGeom>
          <a:noFill/>
        </p:spPr>
      </p:pic>
      <p:sp>
        <p:nvSpPr>
          <p:cNvPr id="13" name="Text Placeholder 3">
            <a:extLst>
              <a:ext uri="{FF2B5EF4-FFF2-40B4-BE49-F238E27FC236}">
                <a16:creationId xmlns:a16="http://schemas.microsoft.com/office/drawing/2014/main" id="{9DE4B129-7A38-2AF8-E2BE-42F8134E84B3}"/>
              </a:ext>
            </a:extLst>
          </p:cNvPr>
          <p:cNvSpPr>
            <a:spLocks noGrp="1"/>
          </p:cNvSpPr>
          <p:nvPr>
            <p:ph type="body" sz="half" idx="2"/>
          </p:nvPr>
        </p:nvSpPr>
        <p:spPr>
          <a:xfrm>
            <a:off x="643465" y="3043050"/>
            <a:ext cx="3517567" cy="3064505"/>
          </a:xfrm>
        </p:spPr>
        <p:txBody>
          <a:bodyPr/>
          <a:lstStyle/>
          <a:p>
            <a:r>
              <a:rPr lang="en-US" dirty="0"/>
              <a:t>Stripping of rectus abdominis</a:t>
            </a:r>
          </a:p>
        </p:txBody>
      </p:sp>
    </p:spTree>
    <p:extLst>
      <p:ext uri="{BB962C8B-B14F-4D97-AF65-F5344CB8AC3E}">
        <p14:creationId xmlns:p14="http://schemas.microsoft.com/office/powerpoint/2010/main" val="1327074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B57237-1B64-34F1-516D-6E847F041DBE}"/>
              </a:ext>
            </a:extLst>
          </p:cNvPr>
          <p:cNvSpPr>
            <a:spLocks noGrp="1"/>
          </p:cNvSpPr>
          <p:nvPr>
            <p:ph idx="1"/>
          </p:nvPr>
        </p:nvSpPr>
        <p:spPr/>
        <p:txBody>
          <a:bodyPr>
            <a:normAutofit/>
          </a:bodyPr>
          <a:lstStyle/>
          <a:p>
            <a:r>
              <a:rPr lang="en-CA" b="1" i="1" dirty="0"/>
              <a:t>Stripping (2)</a:t>
            </a:r>
          </a:p>
          <a:p>
            <a:r>
              <a:rPr lang="en-CA" dirty="0"/>
              <a:t>The client lies supine. </a:t>
            </a:r>
            <a:r>
              <a:rPr lang="en-US" dirty="0"/>
              <a:t>The therapist stands beside the client at the waist. Place the fingertips on the lateral border of the rectus just above the pubis. Pressing firmly into the tissue, rotate the hand so that the fingertips move superiorly along the edge of </a:t>
            </a:r>
            <a:r>
              <a:rPr lang="en-CA" dirty="0"/>
              <a:t>the muscle.</a:t>
            </a:r>
          </a:p>
          <a:p>
            <a:r>
              <a:rPr lang="en-US" dirty="0"/>
              <a:t>Beginning just superior to the previous spot, repeat this procedure all the way along the muscle to the rib </a:t>
            </a:r>
            <a:r>
              <a:rPr lang="en-CA" dirty="0"/>
              <a:t>cage. </a:t>
            </a:r>
            <a:r>
              <a:rPr lang="en-US" dirty="0"/>
              <a:t>Repeat the same procedure on the other side.</a:t>
            </a:r>
            <a:endParaRPr lang="en-CA" dirty="0"/>
          </a:p>
        </p:txBody>
      </p:sp>
    </p:spTree>
    <p:extLst>
      <p:ext uri="{BB962C8B-B14F-4D97-AF65-F5344CB8AC3E}">
        <p14:creationId xmlns:p14="http://schemas.microsoft.com/office/powerpoint/2010/main" val="1034889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EB0EE40-09C6-D894-9C3F-726933031136}"/>
              </a:ext>
            </a:extLst>
          </p:cNvPr>
          <p:cNvPicPr>
            <a:picLocks noChangeAspect="1"/>
          </p:cNvPicPr>
          <p:nvPr/>
        </p:nvPicPr>
        <p:blipFill>
          <a:blip r:embed="rId2"/>
          <a:stretch>
            <a:fillRect/>
          </a:stretch>
        </p:blipFill>
        <p:spPr>
          <a:xfrm>
            <a:off x="6444130" y="812799"/>
            <a:ext cx="3958052" cy="5294757"/>
          </a:xfrm>
          <a:prstGeom prst="rect">
            <a:avLst/>
          </a:prstGeom>
          <a:noFill/>
        </p:spPr>
      </p:pic>
      <p:sp>
        <p:nvSpPr>
          <p:cNvPr id="13" name="Text Placeholder 3">
            <a:extLst>
              <a:ext uri="{FF2B5EF4-FFF2-40B4-BE49-F238E27FC236}">
                <a16:creationId xmlns:a16="http://schemas.microsoft.com/office/drawing/2014/main" id="{ED50C32F-C2FE-A26E-5D32-D1F7A3B6C177}"/>
              </a:ext>
            </a:extLst>
          </p:cNvPr>
          <p:cNvSpPr>
            <a:spLocks noGrp="1"/>
          </p:cNvSpPr>
          <p:nvPr>
            <p:ph type="body" sz="half" idx="2"/>
          </p:nvPr>
        </p:nvSpPr>
        <p:spPr>
          <a:xfrm>
            <a:off x="643465" y="3043050"/>
            <a:ext cx="3517567" cy="3064505"/>
          </a:xfrm>
        </p:spPr>
        <p:txBody>
          <a:bodyPr/>
          <a:lstStyle/>
          <a:p>
            <a:r>
              <a:rPr lang="en-US" dirty="0"/>
              <a:t>Stripping of lateral border of rectus abdominis</a:t>
            </a:r>
          </a:p>
        </p:txBody>
      </p:sp>
    </p:spTree>
    <p:extLst>
      <p:ext uri="{BB962C8B-B14F-4D97-AF65-F5344CB8AC3E}">
        <p14:creationId xmlns:p14="http://schemas.microsoft.com/office/powerpoint/2010/main" val="1823148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71E12F-5B88-F6D1-AB8A-86FB3D4FEFF8}"/>
              </a:ext>
            </a:extLst>
          </p:cNvPr>
          <p:cNvSpPr>
            <a:spLocks noGrp="1"/>
          </p:cNvSpPr>
          <p:nvPr>
            <p:ph idx="1"/>
          </p:nvPr>
        </p:nvSpPr>
        <p:spPr/>
        <p:txBody>
          <a:bodyPr>
            <a:normAutofit/>
          </a:bodyPr>
          <a:lstStyle/>
          <a:p>
            <a:r>
              <a:rPr lang="en-CA" b="1" i="1" dirty="0"/>
              <a:t>Stripping (3)</a:t>
            </a:r>
          </a:p>
          <a:p>
            <a:r>
              <a:rPr lang="en-CA" dirty="0"/>
              <a:t>The client lies supine. </a:t>
            </a:r>
            <a:r>
              <a:rPr lang="en-US" dirty="0"/>
              <a:t>The therapist stands beside the client at the hip. Place the fingertips (Fig. A) or supported thumb (Fig. B) on the lateral border of the rectus just </a:t>
            </a:r>
            <a:r>
              <a:rPr lang="en-CA" dirty="0"/>
              <a:t>above the pubis. </a:t>
            </a:r>
            <a:r>
              <a:rPr lang="en-US" dirty="0"/>
              <a:t>Pressing firmly into the tissue, slide the fingertips or thumb along the muscle to its attachments on the </a:t>
            </a:r>
            <a:r>
              <a:rPr lang="en-CA" dirty="0"/>
              <a:t>rib cage.</a:t>
            </a:r>
          </a:p>
          <a:p>
            <a:r>
              <a:rPr lang="en-US" dirty="0"/>
              <a:t>Repeat the same procedure on the other side.</a:t>
            </a:r>
            <a:endParaRPr lang="en-CA" dirty="0"/>
          </a:p>
        </p:txBody>
      </p:sp>
    </p:spTree>
    <p:extLst>
      <p:ext uri="{BB962C8B-B14F-4D97-AF65-F5344CB8AC3E}">
        <p14:creationId xmlns:p14="http://schemas.microsoft.com/office/powerpoint/2010/main" val="3066064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52C2A9-C9E4-0BFF-FA6A-C3CF09AF1E95}"/>
              </a:ext>
            </a:extLst>
          </p:cNvPr>
          <p:cNvPicPr>
            <a:picLocks noChangeAspect="1"/>
          </p:cNvPicPr>
          <p:nvPr/>
        </p:nvPicPr>
        <p:blipFill>
          <a:blip r:embed="rId2"/>
          <a:stretch>
            <a:fillRect/>
          </a:stretch>
        </p:blipFill>
        <p:spPr>
          <a:xfrm>
            <a:off x="6637534" y="812799"/>
            <a:ext cx="3571243" cy="5294757"/>
          </a:xfrm>
          <a:prstGeom prst="rect">
            <a:avLst/>
          </a:prstGeom>
          <a:noFill/>
        </p:spPr>
      </p:pic>
      <p:sp>
        <p:nvSpPr>
          <p:cNvPr id="13" name="Text Placeholder 3">
            <a:extLst>
              <a:ext uri="{FF2B5EF4-FFF2-40B4-BE49-F238E27FC236}">
                <a16:creationId xmlns:a16="http://schemas.microsoft.com/office/drawing/2014/main" id="{702EA27B-39F6-EA02-9F64-5D6E27A80BB8}"/>
              </a:ext>
            </a:extLst>
          </p:cNvPr>
          <p:cNvSpPr>
            <a:spLocks noGrp="1"/>
          </p:cNvSpPr>
          <p:nvPr>
            <p:ph type="body" sz="half" idx="2"/>
          </p:nvPr>
        </p:nvSpPr>
        <p:spPr>
          <a:xfrm>
            <a:off x="643465" y="3043050"/>
            <a:ext cx="3517567" cy="3064505"/>
          </a:xfrm>
        </p:spPr>
        <p:txBody>
          <a:bodyPr/>
          <a:lstStyle/>
          <a:p>
            <a:r>
              <a:rPr lang="en-US" dirty="0"/>
              <a:t>Stripping of lateral border of rectus abdominis with fingertips (A) or supported thumb (B)</a:t>
            </a:r>
          </a:p>
        </p:txBody>
      </p:sp>
    </p:spTree>
    <p:extLst>
      <p:ext uri="{BB962C8B-B14F-4D97-AF65-F5344CB8AC3E}">
        <p14:creationId xmlns:p14="http://schemas.microsoft.com/office/powerpoint/2010/main" val="1494829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498C76-6566-0B08-0C06-5362A76F4210}"/>
              </a:ext>
            </a:extLst>
          </p:cNvPr>
          <p:cNvSpPr>
            <a:spLocks noGrp="1"/>
          </p:cNvSpPr>
          <p:nvPr>
            <p:ph idx="1"/>
          </p:nvPr>
        </p:nvSpPr>
        <p:spPr/>
        <p:txBody>
          <a:bodyPr>
            <a:normAutofit/>
          </a:bodyPr>
          <a:lstStyle/>
          <a:p>
            <a:r>
              <a:rPr lang="en-CA" b="1" i="1" dirty="0"/>
              <a:t>Compression</a:t>
            </a:r>
          </a:p>
          <a:p>
            <a:r>
              <a:rPr lang="en-CA" dirty="0"/>
              <a:t>The client lies supine. </a:t>
            </a:r>
            <a:r>
              <a:rPr lang="en-US" dirty="0"/>
              <a:t>The therapist stands beside the client at the chest. Place the supported thumb at the attachment of the rectus to the pubis at the side nearest you. Press the muscle firmly against the bone, looking for tender spots. Hold for release. Move the hand medially to the next spot and repeat until you reach the </a:t>
            </a:r>
            <a:r>
              <a:rPr lang="en-US" dirty="0" err="1"/>
              <a:t>linea</a:t>
            </a:r>
            <a:r>
              <a:rPr lang="en-US" dirty="0"/>
              <a:t> alba at the center</a:t>
            </a:r>
            <a:r>
              <a:rPr lang="en-CA" dirty="0"/>
              <a:t>.</a:t>
            </a:r>
          </a:p>
          <a:p>
            <a:r>
              <a:rPr lang="en-US" dirty="0"/>
              <a:t>Repeat this procedure on the other side.</a:t>
            </a:r>
            <a:endParaRPr lang="en-CA" dirty="0"/>
          </a:p>
        </p:txBody>
      </p:sp>
    </p:spTree>
    <p:extLst>
      <p:ext uri="{BB962C8B-B14F-4D97-AF65-F5344CB8AC3E}">
        <p14:creationId xmlns:p14="http://schemas.microsoft.com/office/powerpoint/2010/main" val="4183121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2D49A0-A866-E1CC-303A-1A926BD593A9}"/>
              </a:ext>
            </a:extLst>
          </p:cNvPr>
          <p:cNvPicPr>
            <a:picLocks noChangeAspect="1"/>
          </p:cNvPicPr>
          <p:nvPr/>
        </p:nvPicPr>
        <p:blipFill>
          <a:blip r:embed="rId2"/>
          <a:stretch>
            <a:fillRect/>
          </a:stretch>
        </p:blipFill>
        <p:spPr>
          <a:xfrm>
            <a:off x="5458984" y="1325249"/>
            <a:ext cx="5928344" cy="4269857"/>
          </a:xfrm>
          <a:prstGeom prst="rect">
            <a:avLst/>
          </a:prstGeom>
          <a:noFill/>
        </p:spPr>
      </p:pic>
      <p:sp>
        <p:nvSpPr>
          <p:cNvPr id="13" name="Text Placeholder 3">
            <a:extLst>
              <a:ext uri="{FF2B5EF4-FFF2-40B4-BE49-F238E27FC236}">
                <a16:creationId xmlns:a16="http://schemas.microsoft.com/office/drawing/2014/main" id="{B9CFF3E2-A92A-A8EC-CA9E-B4B79C617BDE}"/>
              </a:ext>
            </a:extLst>
          </p:cNvPr>
          <p:cNvSpPr>
            <a:spLocks noGrp="1"/>
          </p:cNvSpPr>
          <p:nvPr>
            <p:ph type="body" sz="half" idx="2"/>
          </p:nvPr>
        </p:nvSpPr>
        <p:spPr>
          <a:xfrm>
            <a:off x="643465" y="3043050"/>
            <a:ext cx="3517567" cy="3064505"/>
          </a:xfrm>
        </p:spPr>
        <p:txBody>
          <a:bodyPr/>
          <a:lstStyle/>
          <a:p>
            <a:r>
              <a:rPr lang="en-US" dirty="0"/>
              <a:t>Compression of rectus abdominis attachments at the pubis</a:t>
            </a:r>
          </a:p>
        </p:txBody>
      </p:sp>
    </p:spTree>
    <p:extLst>
      <p:ext uri="{BB962C8B-B14F-4D97-AF65-F5344CB8AC3E}">
        <p14:creationId xmlns:p14="http://schemas.microsoft.com/office/powerpoint/2010/main" val="2228493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381793-F4EB-EBDC-2A15-F1A9A6BB3976}"/>
              </a:ext>
            </a:extLst>
          </p:cNvPr>
          <p:cNvSpPr>
            <a:spLocks noGrp="1"/>
          </p:cNvSpPr>
          <p:nvPr>
            <p:ph idx="1"/>
          </p:nvPr>
        </p:nvSpPr>
        <p:spPr/>
        <p:txBody>
          <a:bodyPr>
            <a:normAutofit/>
          </a:bodyPr>
          <a:lstStyle/>
          <a:p>
            <a:r>
              <a:rPr lang="en-CA" b="1" i="1" dirty="0"/>
              <a:t>Cross-fiber Stroking</a:t>
            </a:r>
          </a:p>
          <a:p>
            <a:r>
              <a:rPr lang="en-CA" dirty="0"/>
              <a:t>The client lies supine. </a:t>
            </a:r>
            <a:r>
              <a:rPr lang="en-US" dirty="0"/>
              <a:t>The therapist stands beside the client at the waist. Place the tip of the thumb on rectus abdominis at the </a:t>
            </a:r>
            <a:r>
              <a:rPr lang="en-US" dirty="0" err="1"/>
              <a:t>linea</a:t>
            </a:r>
            <a:r>
              <a:rPr lang="en-US" dirty="0"/>
              <a:t> alba (center line) just superior to the pubic symphysis, with the fingertips resting on the abdomen laterally. Pressing firmly into the tissue, slide the tip of the thumb laterally toward the fingertips. Beginning just superior to the previous point, repeat this procedure. Repeat the same procedure, continuing along the rectus until you reach the rib cage.</a:t>
            </a:r>
          </a:p>
          <a:p>
            <a:r>
              <a:rPr lang="en-US" dirty="0"/>
              <a:t>Repeat this procedure on the other side.</a:t>
            </a:r>
            <a:endParaRPr lang="en-CA" dirty="0"/>
          </a:p>
        </p:txBody>
      </p:sp>
    </p:spTree>
    <p:extLst>
      <p:ext uri="{BB962C8B-B14F-4D97-AF65-F5344CB8AC3E}">
        <p14:creationId xmlns:p14="http://schemas.microsoft.com/office/powerpoint/2010/main" val="440362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329DFC7-0319-0B4B-6B4B-35C88C2DB2F7}"/>
              </a:ext>
            </a:extLst>
          </p:cNvPr>
          <p:cNvPicPr>
            <a:picLocks noChangeAspect="1"/>
          </p:cNvPicPr>
          <p:nvPr/>
        </p:nvPicPr>
        <p:blipFill>
          <a:blip r:embed="rId2"/>
          <a:stretch>
            <a:fillRect/>
          </a:stretch>
        </p:blipFill>
        <p:spPr>
          <a:xfrm>
            <a:off x="5458984" y="1460086"/>
            <a:ext cx="5928344" cy="4000182"/>
          </a:xfrm>
          <a:prstGeom prst="rect">
            <a:avLst/>
          </a:prstGeom>
          <a:noFill/>
        </p:spPr>
      </p:pic>
      <p:sp>
        <p:nvSpPr>
          <p:cNvPr id="13" name="Text Placeholder 3">
            <a:extLst>
              <a:ext uri="{FF2B5EF4-FFF2-40B4-BE49-F238E27FC236}">
                <a16:creationId xmlns:a16="http://schemas.microsoft.com/office/drawing/2014/main" id="{6FBB44AB-B9C0-671D-6F7E-8A831AEBD1CD}"/>
              </a:ext>
            </a:extLst>
          </p:cNvPr>
          <p:cNvSpPr>
            <a:spLocks noGrp="1"/>
          </p:cNvSpPr>
          <p:nvPr>
            <p:ph type="body" sz="half" idx="2"/>
          </p:nvPr>
        </p:nvSpPr>
        <p:spPr>
          <a:xfrm>
            <a:off x="643465" y="3043050"/>
            <a:ext cx="3517567" cy="3064505"/>
          </a:xfrm>
        </p:spPr>
        <p:txBody>
          <a:bodyPr/>
          <a:lstStyle/>
          <a:p>
            <a:r>
              <a:rPr lang="en-US" dirty="0"/>
              <a:t>Cross-fiber stroking of rectus abdominis</a:t>
            </a:r>
          </a:p>
        </p:txBody>
      </p:sp>
    </p:spTree>
    <p:extLst>
      <p:ext uri="{BB962C8B-B14F-4D97-AF65-F5344CB8AC3E}">
        <p14:creationId xmlns:p14="http://schemas.microsoft.com/office/powerpoint/2010/main" val="605946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499FD-DB1D-D39D-9931-6C4F9BECEE41}"/>
              </a:ext>
            </a:extLst>
          </p:cNvPr>
          <p:cNvSpPr>
            <a:spLocks noGrp="1"/>
          </p:cNvSpPr>
          <p:nvPr>
            <p:ph type="title"/>
          </p:nvPr>
        </p:nvSpPr>
        <p:spPr/>
        <p:txBody>
          <a:bodyPr>
            <a:normAutofit/>
          </a:bodyPr>
          <a:lstStyle/>
          <a:p>
            <a:r>
              <a:rPr lang="en-CA" sz="3600" dirty="0">
                <a:solidFill>
                  <a:srgbClr val="5B72BD"/>
                </a:solidFill>
              </a:rPr>
              <a:t>Pyramidalis</a:t>
            </a:r>
            <a:r>
              <a:rPr lang="en-CA" sz="3600" dirty="0"/>
              <a:t> </a:t>
            </a:r>
            <a:r>
              <a:rPr lang="en-CA" sz="3600" dirty="0">
                <a:solidFill>
                  <a:srgbClr val="763AE2"/>
                </a:solidFill>
              </a:rPr>
              <a:t>pi-RAM-I-DAL-</a:t>
            </a:r>
            <a:r>
              <a:rPr lang="en-CA" sz="3600" dirty="0" err="1">
                <a:solidFill>
                  <a:srgbClr val="763AE2"/>
                </a:solidFill>
              </a:rPr>
              <a:t>iss</a:t>
            </a:r>
            <a:br>
              <a:rPr lang="en-CA" dirty="0"/>
            </a:br>
            <a:r>
              <a:rPr lang="en-CA" sz="1800" dirty="0"/>
              <a:t>Etymology Latin pyramidalis, shaped like a pyramid</a:t>
            </a:r>
          </a:p>
        </p:txBody>
      </p:sp>
      <p:sp>
        <p:nvSpPr>
          <p:cNvPr id="3" name="Content Placeholder 2">
            <a:extLst>
              <a:ext uri="{FF2B5EF4-FFF2-40B4-BE49-F238E27FC236}">
                <a16:creationId xmlns:a16="http://schemas.microsoft.com/office/drawing/2014/main" id="{2CB25310-7E37-7549-10AD-4B55E64C0A61}"/>
              </a:ext>
            </a:extLst>
          </p:cNvPr>
          <p:cNvSpPr>
            <a:spLocks noGrp="1"/>
          </p:cNvSpPr>
          <p:nvPr>
            <p:ph idx="1"/>
          </p:nvPr>
        </p:nvSpPr>
        <p:spPr/>
        <p:txBody>
          <a:bodyPr>
            <a:normAutofit/>
          </a:bodyPr>
          <a:lstStyle/>
          <a:p>
            <a:r>
              <a:rPr lang="en-CA" b="1" i="1" dirty="0"/>
              <a:t>Comment. </a:t>
            </a:r>
            <a:r>
              <a:rPr lang="en-US" dirty="0"/>
              <a:t>Pyramidalis very commonly occurs on one side only, and may be absent in many people. It may harbor a trigger point at its attachment to the pubis.</a:t>
            </a:r>
          </a:p>
          <a:p>
            <a:r>
              <a:rPr lang="en-CA" b="1" dirty="0"/>
              <a:t>Attachments. </a:t>
            </a:r>
            <a:r>
              <a:rPr lang="en-US" dirty="0"/>
              <a:t>Inferiorly, to the crest of the pubis. Superiorly, to the lower portion of the </a:t>
            </a:r>
            <a:r>
              <a:rPr lang="en-US" dirty="0" err="1"/>
              <a:t>linea</a:t>
            </a:r>
            <a:r>
              <a:rPr lang="en-US" dirty="0"/>
              <a:t> alba.</a:t>
            </a:r>
          </a:p>
          <a:p>
            <a:r>
              <a:rPr lang="en-CA" b="1" dirty="0"/>
              <a:t>Palpation. </a:t>
            </a:r>
            <a:r>
              <a:rPr lang="en-US" dirty="0"/>
              <a:t>Not normally distinguishable from rectus abdominis.</a:t>
            </a:r>
          </a:p>
          <a:p>
            <a:r>
              <a:rPr lang="en-CA" b="1" dirty="0"/>
              <a:t>Action. </a:t>
            </a:r>
            <a:r>
              <a:rPr lang="en-CA" dirty="0"/>
              <a:t>Tenses the </a:t>
            </a:r>
            <a:r>
              <a:rPr lang="en-CA" dirty="0" err="1"/>
              <a:t>linea</a:t>
            </a:r>
            <a:r>
              <a:rPr lang="en-CA" dirty="0"/>
              <a:t> alba.</a:t>
            </a:r>
          </a:p>
          <a:p>
            <a:r>
              <a:rPr lang="en-CA" b="1" dirty="0"/>
              <a:t>Referral Areas. </a:t>
            </a:r>
            <a:r>
              <a:rPr lang="en-US" dirty="0"/>
              <a:t>To its attachment to the pubis. Along the midline to the umbilicus</a:t>
            </a:r>
          </a:p>
        </p:txBody>
      </p:sp>
    </p:spTree>
    <p:extLst>
      <p:ext uri="{BB962C8B-B14F-4D97-AF65-F5344CB8AC3E}">
        <p14:creationId xmlns:p14="http://schemas.microsoft.com/office/powerpoint/2010/main" val="310158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42501A-C26A-78FD-E2A2-16995CF998F5}"/>
              </a:ext>
            </a:extLst>
          </p:cNvPr>
          <p:cNvPicPr>
            <a:picLocks noChangeAspect="1"/>
          </p:cNvPicPr>
          <p:nvPr/>
        </p:nvPicPr>
        <p:blipFill>
          <a:blip r:embed="rId2"/>
          <a:stretch>
            <a:fillRect/>
          </a:stretch>
        </p:blipFill>
        <p:spPr>
          <a:xfrm>
            <a:off x="5458984" y="1527505"/>
            <a:ext cx="5928344" cy="3865345"/>
          </a:xfrm>
          <a:prstGeom prst="rect">
            <a:avLst/>
          </a:prstGeom>
          <a:noFill/>
        </p:spPr>
      </p:pic>
      <p:sp>
        <p:nvSpPr>
          <p:cNvPr id="13" name="Text Placeholder 3">
            <a:extLst>
              <a:ext uri="{FF2B5EF4-FFF2-40B4-BE49-F238E27FC236}">
                <a16:creationId xmlns:a16="http://schemas.microsoft.com/office/drawing/2014/main" id="{5FA500E0-5694-2C4F-70D9-3748D3D4EDA9}"/>
              </a:ext>
            </a:extLst>
          </p:cNvPr>
          <p:cNvSpPr>
            <a:spLocks noGrp="1"/>
          </p:cNvSpPr>
          <p:nvPr>
            <p:ph type="body" sz="half" idx="2"/>
          </p:nvPr>
        </p:nvSpPr>
        <p:spPr>
          <a:xfrm>
            <a:off x="643465" y="3043050"/>
            <a:ext cx="3517567" cy="3064505"/>
          </a:xfrm>
        </p:spPr>
        <p:txBody>
          <a:bodyPr/>
          <a:lstStyle/>
          <a:p>
            <a:r>
              <a:rPr lang="en-CA" dirty="0"/>
              <a:t>Anatomy of pyramidalis</a:t>
            </a:r>
            <a:endParaRPr lang="en-US" dirty="0"/>
          </a:p>
        </p:txBody>
      </p:sp>
    </p:spTree>
    <p:extLst>
      <p:ext uri="{BB962C8B-B14F-4D97-AF65-F5344CB8AC3E}">
        <p14:creationId xmlns:p14="http://schemas.microsoft.com/office/powerpoint/2010/main" val="36904384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70AE87-71CA-92FC-2573-E0A2487C5ABE}"/>
              </a:ext>
            </a:extLst>
          </p:cNvPr>
          <p:cNvSpPr>
            <a:spLocks noGrp="1"/>
          </p:cNvSpPr>
          <p:nvPr>
            <p:ph idx="1"/>
          </p:nvPr>
        </p:nvSpPr>
        <p:spPr/>
        <p:txBody>
          <a:bodyPr/>
          <a:lstStyle/>
          <a:p>
            <a:r>
              <a:rPr lang="en-CA" b="1" dirty="0"/>
              <a:t>Other Muscles to Examine. </a:t>
            </a:r>
            <a:r>
              <a:rPr lang="en-CA" dirty="0"/>
              <a:t>Rectus abdominis. Iliopsoas. Abdominal obliques</a:t>
            </a:r>
          </a:p>
          <a:p>
            <a:r>
              <a:rPr lang="en-CA" b="1" dirty="0">
                <a:solidFill>
                  <a:srgbClr val="5B72BD"/>
                </a:solidFill>
              </a:rPr>
              <a:t>Manual Therapy. </a:t>
            </a:r>
          </a:p>
          <a:p>
            <a:r>
              <a:rPr lang="en-CA" b="1" i="1" dirty="0"/>
              <a:t>Compression. </a:t>
            </a:r>
            <a:r>
              <a:rPr lang="en-CA" dirty="0"/>
              <a:t>The client lies supine. </a:t>
            </a:r>
            <a:r>
              <a:rPr lang="en-US" dirty="0"/>
              <a:t>The therapist stands beside the client at the hip. Place the thumb on pyramidalis, just superior and lateral to the symphysis pubis. Press firmly into the tissue, examining for tenderness. Hold for release.</a:t>
            </a:r>
          </a:p>
          <a:p>
            <a:r>
              <a:rPr lang="en-US" dirty="0"/>
              <a:t>Repeat this procedure on the other side.</a:t>
            </a:r>
            <a:endParaRPr lang="en-CA" dirty="0"/>
          </a:p>
          <a:p>
            <a:endParaRPr lang="en-CA" dirty="0"/>
          </a:p>
          <a:p>
            <a:endParaRPr lang="en-CA" dirty="0"/>
          </a:p>
        </p:txBody>
      </p:sp>
    </p:spTree>
    <p:extLst>
      <p:ext uri="{BB962C8B-B14F-4D97-AF65-F5344CB8AC3E}">
        <p14:creationId xmlns:p14="http://schemas.microsoft.com/office/powerpoint/2010/main" val="28775262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273810F-7EE9-86E0-4438-38845E8EC8DC}"/>
              </a:ext>
            </a:extLst>
          </p:cNvPr>
          <p:cNvPicPr>
            <a:picLocks noChangeAspect="1"/>
          </p:cNvPicPr>
          <p:nvPr/>
        </p:nvPicPr>
        <p:blipFill>
          <a:blip r:embed="rId2"/>
          <a:stretch>
            <a:fillRect/>
          </a:stretch>
        </p:blipFill>
        <p:spPr>
          <a:xfrm>
            <a:off x="5458984" y="1475068"/>
            <a:ext cx="5928344" cy="3970219"/>
          </a:xfrm>
          <a:prstGeom prst="rect">
            <a:avLst/>
          </a:prstGeom>
          <a:noFill/>
        </p:spPr>
      </p:pic>
      <p:sp>
        <p:nvSpPr>
          <p:cNvPr id="13" name="Text Placeholder 3">
            <a:extLst>
              <a:ext uri="{FF2B5EF4-FFF2-40B4-BE49-F238E27FC236}">
                <a16:creationId xmlns:a16="http://schemas.microsoft.com/office/drawing/2014/main" id="{3A4D7C43-B8E0-4D25-25CB-72096B6408ED}"/>
              </a:ext>
            </a:extLst>
          </p:cNvPr>
          <p:cNvSpPr>
            <a:spLocks noGrp="1"/>
          </p:cNvSpPr>
          <p:nvPr>
            <p:ph type="body" sz="half" idx="2"/>
          </p:nvPr>
        </p:nvSpPr>
        <p:spPr>
          <a:xfrm>
            <a:off x="643465" y="3043050"/>
            <a:ext cx="3517567" cy="3064505"/>
          </a:xfrm>
        </p:spPr>
        <p:txBody>
          <a:bodyPr/>
          <a:lstStyle/>
          <a:p>
            <a:r>
              <a:rPr lang="en-CA" dirty="0"/>
              <a:t>Compression of pyramidalis</a:t>
            </a:r>
            <a:endParaRPr lang="en-US" dirty="0"/>
          </a:p>
          <a:p>
            <a:endParaRPr lang="en-US" dirty="0"/>
          </a:p>
        </p:txBody>
      </p:sp>
    </p:spTree>
    <p:extLst>
      <p:ext uri="{BB962C8B-B14F-4D97-AF65-F5344CB8AC3E}">
        <p14:creationId xmlns:p14="http://schemas.microsoft.com/office/powerpoint/2010/main" val="1822516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03CA7-3BC1-1FBA-A3E9-60C5AED16CD4}"/>
              </a:ext>
            </a:extLst>
          </p:cNvPr>
          <p:cNvSpPr>
            <a:spLocks noGrp="1"/>
          </p:cNvSpPr>
          <p:nvPr>
            <p:ph type="title"/>
          </p:nvPr>
        </p:nvSpPr>
        <p:spPr/>
        <p:txBody>
          <a:bodyPr>
            <a:normAutofit/>
          </a:bodyPr>
          <a:lstStyle/>
          <a:p>
            <a:r>
              <a:rPr lang="en-CA" sz="3600" dirty="0">
                <a:solidFill>
                  <a:srgbClr val="5B72BD"/>
                </a:solidFill>
              </a:rPr>
              <a:t>Abdominal Obliques </a:t>
            </a:r>
            <a:r>
              <a:rPr lang="en-CA" sz="3600" dirty="0">
                <a:solidFill>
                  <a:srgbClr val="763AE2"/>
                </a:solidFill>
              </a:rPr>
              <a:t>oh-BLEEKS</a:t>
            </a:r>
            <a:br>
              <a:rPr lang="en-CA" dirty="0"/>
            </a:br>
            <a:r>
              <a:rPr lang="en-CA" sz="1800" dirty="0"/>
              <a:t>Etymology Latin obliquus, slanting, diagonal</a:t>
            </a:r>
          </a:p>
        </p:txBody>
      </p:sp>
      <p:sp>
        <p:nvSpPr>
          <p:cNvPr id="3" name="Content Placeholder 2">
            <a:extLst>
              <a:ext uri="{FF2B5EF4-FFF2-40B4-BE49-F238E27FC236}">
                <a16:creationId xmlns:a16="http://schemas.microsoft.com/office/drawing/2014/main" id="{F16EF0F7-6F7D-08CC-8D6F-2B7FEF71C3C8}"/>
              </a:ext>
            </a:extLst>
          </p:cNvPr>
          <p:cNvSpPr>
            <a:spLocks noGrp="1"/>
          </p:cNvSpPr>
          <p:nvPr>
            <p:ph idx="1"/>
          </p:nvPr>
        </p:nvSpPr>
        <p:spPr/>
        <p:txBody>
          <a:bodyPr/>
          <a:lstStyle/>
          <a:p>
            <a:r>
              <a:rPr lang="en-CA" b="1" i="1" dirty="0"/>
              <a:t>Comment</a:t>
            </a:r>
          </a:p>
          <a:p>
            <a:r>
              <a:rPr lang="en-US" dirty="0"/>
              <a:t>The external and internal abdominal obliques run in the same respective directions as the external and internal intercostals. A good way to remember their directions is to place one hand on the opposite side of the abdomen with your fingers pointing diagonally downward, then place the other hand on top of it pointing perpendicularly. The top hand represents the externals, the bottom hand the internals.</a:t>
            </a:r>
            <a:endParaRPr lang="en-CA" dirty="0"/>
          </a:p>
        </p:txBody>
      </p:sp>
    </p:spTree>
    <p:extLst>
      <p:ext uri="{BB962C8B-B14F-4D97-AF65-F5344CB8AC3E}">
        <p14:creationId xmlns:p14="http://schemas.microsoft.com/office/powerpoint/2010/main" val="42011671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FB9D2D3A-2024-699B-FCEF-750BB2400A25}"/>
              </a:ext>
            </a:extLst>
          </p:cNvPr>
          <p:cNvSpPr>
            <a:spLocks noGrp="1"/>
          </p:cNvSpPr>
          <p:nvPr>
            <p:ph type="title"/>
          </p:nvPr>
        </p:nvSpPr>
        <p:spPr>
          <a:xfrm>
            <a:off x="1097280" y="286603"/>
            <a:ext cx="10058400" cy="1450757"/>
          </a:xfrm>
        </p:spPr>
        <p:txBody>
          <a:bodyPr>
            <a:normAutofit/>
          </a:bodyPr>
          <a:lstStyle/>
          <a:p>
            <a:r>
              <a:rPr lang="en-CA" sz="2400" dirty="0"/>
              <a:t>Anatomy of external oblique</a:t>
            </a:r>
            <a:endParaRPr lang="en-US" sz="2400" dirty="0"/>
          </a:p>
        </p:txBody>
      </p:sp>
      <p:pic>
        <p:nvPicPr>
          <p:cNvPr id="6" name="Picture 5">
            <a:extLst>
              <a:ext uri="{FF2B5EF4-FFF2-40B4-BE49-F238E27FC236}">
                <a16:creationId xmlns:a16="http://schemas.microsoft.com/office/drawing/2014/main" id="{EA3020B7-4B8B-586C-7FD0-13E415BB3760}"/>
              </a:ext>
            </a:extLst>
          </p:cNvPr>
          <p:cNvPicPr>
            <a:picLocks noChangeAspect="1"/>
          </p:cNvPicPr>
          <p:nvPr/>
        </p:nvPicPr>
        <p:blipFill>
          <a:blip r:embed="rId2"/>
          <a:stretch>
            <a:fillRect/>
          </a:stretch>
        </p:blipFill>
        <p:spPr>
          <a:xfrm>
            <a:off x="1609673" y="1911558"/>
            <a:ext cx="8972653" cy="3150214"/>
          </a:xfrm>
          <a:prstGeom prst="rect">
            <a:avLst/>
          </a:prstGeom>
          <a:noFill/>
        </p:spPr>
      </p:pic>
    </p:spTree>
    <p:extLst>
      <p:ext uri="{BB962C8B-B14F-4D97-AF65-F5344CB8AC3E}">
        <p14:creationId xmlns:p14="http://schemas.microsoft.com/office/powerpoint/2010/main" val="2971068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7ED5AB2-380C-7B00-547D-D4909ED8ADF7}"/>
              </a:ext>
            </a:extLst>
          </p:cNvPr>
          <p:cNvSpPr>
            <a:spLocks noGrp="1"/>
          </p:cNvSpPr>
          <p:nvPr>
            <p:ph type="title"/>
          </p:nvPr>
        </p:nvSpPr>
        <p:spPr>
          <a:xfrm>
            <a:off x="1097280" y="286603"/>
            <a:ext cx="10058400" cy="1450757"/>
          </a:xfrm>
        </p:spPr>
        <p:txBody>
          <a:bodyPr>
            <a:normAutofit/>
          </a:bodyPr>
          <a:lstStyle/>
          <a:p>
            <a:r>
              <a:rPr lang="en-CA" sz="2400" dirty="0"/>
              <a:t>Anatomy of internal oblique</a:t>
            </a:r>
            <a:endParaRPr lang="en-US" sz="2400" dirty="0"/>
          </a:p>
        </p:txBody>
      </p:sp>
      <p:pic>
        <p:nvPicPr>
          <p:cNvPr id="6" name="Picture 5">
            <a:extLst>
              <a:ext uri="{FF2B5EF4-FFF2-40B4-BE49-F238E27FC236}">
                <a16:creationId xmlns:a16="http://schemas.microsoft.com/office/drawing/2014/main" id="{E6E9AAB4-71BD-32A1-8199-6534C4F1C1C2}"/>
              </a:ext>
            </a:extLst>
          </p:cNvPr>
          <p:cNvPicPr>
            <a:picLocks noChangeAspect="1"/>
          </p:cNvPicPr>
          <p:nvPr/>
        </p:nvPicPr>
        <p:blipFill>
          <a:blip r:embed="rId2"/>
          <a:stretch>
            <a:fillRect/>
          </a:stretch>
        </p:blipFill>
        <p:spPr>
          <a:xfrm>
            <a:off x="1584960" y="2006129"/>
            <a:ext cx="9022080" cy="3305287"/>
          </a:xfrm>
          <a:prstGeom prst="rect">
            <a:avLst/>
          </a:prstGeom>
          <a:noFill/>
        </p:spPr>
      </p:pic>
    </p:spTree>
    <p:extLst>
      <p:ext uri="{BB962C8B-B14F-4D97-AF65-F5344CB8AC3E}">
        <p14:creationId xmlns:p14="http://schemas.microsoft.com/office/powerpoint/2010/main" val="16715022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9A0B14-4C04-6C74-FD9E-D6770FBE123B}"/>
              </a:ext>
            </a:extLst>
          </p:cNvPr>
          <p:cNvPicPr>
            <a:picLocks noChangeAspect="1"/>
          </p:cNvPicPr>
          <p:nvPr/>
        </p:nvPicPr>
        <p:blipFill>
          <a:blip r:embed="rId2"/>
          <a:stretch>
            <a:fillRect/>
          </a:stretch>
        </p:blipFill>
        <p:spPr>
          <a:xfrm>
            <a:off x="5585254" y="1406968"/>
            <a:ext cx="5381944" cy="4044063"/>
          </a:xfrm>
          <a:prstGeom prst="rect">
            <a:avLst/>
          </a:prstGeom>
          <a:noFill/>
        </p:spPr>
      </p:pic>
      <p:sp>
        <p:nvSpPr>
          <p:cNvPr id="13" name="Text Placeholder 3">
            <a:extLst>
              <a:ext uri="{FF2B5EF4-FFF2-40B4-BE49-F238E27FC236}">
                <a16:creationId xmlns:a16="http://schemas.microsoft.com/office/drawing/2014/main" id="{6CB64EF3-8BC1-8F20-89CD-F6B5196058CE}"/>
              </a:ext>
            </a:extLst>
          </p:cNvPr>
          <p:cNvSpPr>
            <a:spLocks noGrp="1"/>
          </p:cNvSpPr>
          <p:nvPr>
            <p:ph type="body" sz="half" idx="2"/>
          </p:nvPr>
        </p:nvSpPr>
        <p:spPr>
          <a:xfrm>
            <a:off x="643465" y="3043050"/>
            <a:ext cx="3517567" cy="3064505"/>
          </a:xfrm>
        </p:spPr>
        <p:txBody>
          <a:bodyPr/>
          <a:lstStyle/>
          <a:p>
            <a:r>
              <a:rPr lang="en-US" dirty="0"/>
              <a:t>Mnemonic hand position for direction of external and internal obliques (top hand, external; </a:t>
            </a:r>
            <a:r>
              <a:rPr lang="en-CA" dirty="0"/>
              <a:t>bottom hand, internal)</a:t>
            </a:r>
            <a:endParaRPr lang="en-US" dirty="0"/>
          </a:p>
        </p:txBody>
      </p:sp>
    </p:spTree>
    <p:extLst>
      <p:ext uri="{BB962C8B-B14F-4D97-AF65-F5344CB8AC3E}">
        <p14:creationId xmlns:p14="http://schemas.microsoft.com/office/powerpoint/2010/main" val="10617152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13B2C2-9C97-E1D9-CFAA-0585C324935D}"/>
              </a:ext>
            </a:extLst>
          </p:cNvPr>
          <p:cNvSpPr>
            <a:spLocks noGrp="1"/>
          </p:cNvSpPr>
          <p:nvPr>
            <p:ph idx="1"/>
          </p:nvPr>
        </p:nvSpPr>
        <p:spPr/>
        <p:txBody>
          <a:bodyPr>
            <a:normAutofit/>
          </a:bodyPr>
          <a:lstStyle/>
          <a:p>
            <a:r>
              <a:rPr lang="en-CA" b="1" dirty="0"/>
              <a:t>Actions. </a:t>
            </a:r>
            <a:r>
              <a:rPr lang="en-US" dirty="0"/>
              <a:t>Bilaterally, increase intra-abdominal pressure and flex the spine. Unilaterally, assist in lateral flexion and rotation of the spine.</a:t>
            </a:r>
          </a:p>
          <a:p>
            <a:r>
              <a:rPr lang="en-CA" b="1" dirty="0"/>
              <a:t>Referral Areas. </a:t>
            </a:r>
            <a:r>
              <a:rPr lang="en-US" dirty="0"/>
              <a:t>To the epigastric region (below the xiphoid process between the costal arches), over the lower chest, and diagonally below the costal arch. The lower lateral quadrant of the abdomen, into the groin and the testicle, up over the abdomen to the pubis, the umbilicus, and the costal arch</a:t>
            </a:r>
          </a:p>
          <a:p>
            <a:r>
              <a:rPr lang="en-CA" b="1" dirty="0"/>
              <a:t>Other Muscles to Examine. </a:t>
            </a:r>
            <a:r>
              <a:rPr lang="en-CA" dirty="0"/>
              <a:t>Rectus abdominis. Iliopsoas. Quadratus lumborum</a:t>
            </a:r>
          </a:p>
        </p:txBody>
      </p:sp>
    </p:spTree>
    <p:extLst>
      <p:ext uri="{BB962C8B-B14F-4D97-AF65-F5344CB8AC3E}">
        <p14:creationId xmlns:p14="http://schemas.microsoft.com/office/powerpoint/2010/main" val="12464884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F01783-EE7E-C2C6-C61B-3B7AC3075E47}"/>
              </a:ext>
            </a:extLst>
          </p:cNvPr>
          <p:cNvSpPr>
            <a:spLocks noGrp="1"/>
          </p:cNvSpPr>
          <p:nvPr>
            <p:ph idx="1"/>
          </p:nvPr>
        </p:nvSpPr>
        <p:spPr/>
        <p:txBody>
          <a:bodyPr>
            <a:normAutofit/>
          </a:bodyPr>
          <a:lstStyle/>
          <a:p>
            <a:r>
              <a:rPr lang="en-CA" b="1" dirty="0">
                <a:solidFill>
                  <a:srgbClr val="5B72BD"/>
                </a:solidFill>
              </a:rPr>
              <a:t>Manual Therapy</a:t>
            </a:r>
          </a:p>
          <a:p>
            <a:r>
              <a:rPr lang="en-CA" b="1" i="1" dirty="0"/>
              <a:t>Stripping</a:t>
            </a:r>
          </a:p>
          <a:p>
            <a:r>
              <a:rPr lang="en-CA" dirty="0"/>
              <a:t>The client lies prone. </a:t>
            </a:r>
            <a:r>
              <a:rPr lang="en-US" dirty="0"/>
              <a:t>The therapist stands beside the client at the chest. Place the hand between the client's abdomen and the table with the palm on the abdomen and the fingertips just superior to the pubis at the attachment of the inguinal ligament. Pressing firmly upward into the tissue, slide the fingertips </a:t>
            </a:r>
            <a:r>
              <a:rPr lang="en-US" dirty="0" err="1"/>
              <a:t>superolaterally</a:t>
            </a:r>
            <a:r>
              <a:rPr lang="en-US" dirty="0"/>
              <a:t> along the muscle to the rib cage. (NOTE: the client is shown standing in the photograph for illustration of the procedure.) Beginning at the same spot, repeat this procedure at a more oblique angle until the whole surface of the </a:t>
            </a:r>
            <a:r>
              <a:rPr lang="en-CA" dirty="0"/>
              <a:t>abdomen has been treated.</a:t>
            </a:r>
          </a:p>
          <a:p>
            <a:r>
              <a:rPr lang="en-US" dirty="0"/>
              <a:t>Repeat the same procedure on the other side.</a:t>
            </a:r>
            <a:endParaRPr lang="en-CA" dirty="0"/>
          </a:p>
        </p:txBody>
      </p:sp>
    </p:spTree>
    <p:extLst>
      <p:ext uri="{BB962C8B-B14F-4D97-AF65-F5344CB8AC3E}">
        <p14:creationId xmlns:p14="http://schemas.microsoft.com/office/powerpoint/2010/main" val="41236304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50559D3-158F-DF91-9F73-4357815C52B6}"/>
              </a:ext>
            </a:extLst>
          </p:cNvPr>
          <p:cNvPicPr>
            <a:picLocks noChangeAspect="1"/>
          </p:cNvPicPr>
          <p:nvPr/>
        </p:nvPicPr>
        <p:blipFill>
          <a:blip r:embed="rId2"/>
          <a:stretch>
            <a:fillRect/>
          </a:stretch>
        </p:blipFill>
        <p:spPr>
          <a:xfrm>
            <a:off x="6867367" y="812799"/>
            <a:ext cx="3111578" cy="5294757"/>
          </a:xfrm>
          <a:prstGeom prst="rect">
            <a:avLst/>
          </a:prstGeom>
          <a:noFill/>
        </p:spPr>
      </p:pic>
      <p:sp>
        <p:nvSpPr>
          <p:cNvPr id="13" name="Text Placeholder 3">
            <a:extLst>
              <a:ext uri="{FF2B5EF4-FFF2-40B4-BE49-F238E27FC236}">
                <a16:creationId xmlns:a16="http://schemas.microsoft.com/office/drawing/2014/main" id="{7C811E7F-F29C-2E1B-89DE-59F3177C2C81}"/>
              </a:ext>
            </a:extLst>
          </p:cNvPr>
          <p:cNvSpPr>
            <a:spLocks noGrp="1"/>
          </p:cNvSpPr>
          <p:nvPr>
            <p:ph type="body" sz="half" idx="2"/>
          </p:nvPr>
        </p:nvSpPr>
        <p:spPr>
          <a:xfrm>
            <a:off x="643465" y="3043050"/>
            <a:ext cx="3517567" cy="3064505"/>
          </a:xfrm>
        </p:spPr>
        <p:txBody>
          <a:bodyPr/>
          <a:lstStyle/>
          <a:p>
            <a:r>
              <a:rPr lang="en-US" dirty="0"/>
              <a:t>Client prone (A) for stripping of obliques with fingertips (Draping option 7) (B) position for </a:t>
            </a:r>
            <a:r>
              <a:rPr lang="en-CA" dirty="0"/>
              <a:t>demonstration as if prone</a:t>
            </a:r>
            <a:endParaRPr lang="en-US" dirty="0"/>
          </a:p>
        </p:txBody>
      </p:sp>
    </p:spTree>
    <p:extLst>
      <p:ext uri="{BB962C8B-B14F-4D97-AF65-F5344CB8AC3E}">
        <p14:creationId xmlns:p14="http://schemas.microsoft.com/office/powerpoint/2010/main" val="6656318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07D93-F008-F320-7195-6A1A3C073471}"/>
              </a:ext>
            </a:extLst>
          </p:cNvPr>
          <p:cNvSpPr>
            <a:spLocks noGrp="1"/>
          </p:cNvSpPr>
          <p:nvPr>
            <p:ph type="title"/>
          </p:nvPr>
        </p:nvSpPr>
        <p:spPr/>
        <p:txBody>
          <a:bodyPr>
            <a:normAutofit/>
          </a:bodyPr>
          <a:lstStyle/>
          <a:p>
            <a:r>
              <a:rPr lang="en-US" sz="3600" dirty="0">
                <a:solidFill>
                  <a:srgbClr val="5B72BD"/>
                </a:solidFill>
              </a:rPr>
              <a:t>Transversus Abdominis </a:t>
            </a:r>
            <a:r>
              <a:rPr lang="en-US" sz="2400" dirty="0">
                <a:solidFill>
                  <a:srgbClr val="763AE2"/>
                </a:solidFill>
              </a:rPr>
              <a:t>trans-VERS-us ab-DOM-in-</a:t>
            </a:r>
            <a:r>
              <a:rPr lang="en-US" sz="2400" dirty="0" err="1">
                <a:solidFill>
                  <a:srgbClr val="763AE2"/>
                </a:solidFill>
              </a:rPr>
              <a:t>iss</a:t>
            </a:r>
            <a:br>
              <a:rPr lang="en-US" dirty="0"/>
            </a:br>
            <a:r>
              <a:rPr lang="en-US" sz="1800" dirty="0"/>
              <a:t>Etymology Latin trans, across + versus, turned</a:t>
            </a:r>
            <a:endParaRPr lang="en-CA" sz="1800" dirty="0"/>
          </a:p>
        </p:txBody>
      </p:sp>
      <p:sp>
        <p:nvSpPr>
          <p:cNvPr id="3" name="Content Placeholder 2">
            <a:extLst>
              <a:ext uri="{FF2B5EF4-FFF2-40B4-BE49-F238E27FC236}">
                <a16:creationId xmlns:a16="http://schemas.microsoft.com/office/drawing/2014/main" id="{C769E0AD-D6D1-080D-B26D-413B40E91DF9}"/>
              </a:ext>
            </a:extLst>
          </p:cNvPr>
          <p:cNvSpPr>
            <a:spLocks noGrp="1"/>
          </p:cNvSpPr>
          <p:nvPr>
            <p:ph idx="1"/>
          </p:nvPr>
        </p:nvSpPr>
        <p:spPr/>
        <p:txBody>
          <a:bodyPr>
            <a:normAutofit lnSpcReduction="10000"/>
          </a:bodyPr>
          <a:lstStyle/>
          <a:p>
            <a:r>
              <a:rPr lang="en-CA" b="1" i="1" dirty="0"/>
              <a:t>Comment. </a:t>
            </a:r>
            <a:r>
              <a:rPr lang="en-US" dirty="0"/>
              <a:t>Transversus abdominis lies deep to the other abdominal muscles. There is no separate manual treatment for it that is appropriate to this text.</a:t>
            </a:r>
          </a:p>
          <a:p>
            <a:r>
              <a:rPr lang="en-CA" b="1" dirty="0"/>
              <a:t>Attachments. </a:t>
            </a:r>
            <a:r>
              <a:rPr lang="en-US" dirty="0"/>
              <a:t>Laterally, to the seventh to twelfth costal cartilages (interdigitating with fibers of the diaphragm), </a:t>
            </a:r>
            <a:r>
              <a:rPr lang="it-IT" dirty="0"/>
              <a:t>lumbar fascia, iliac crest, and inguinal ligament.</a:t>
            </a:r>
            <a:r>
              <a:rPr lang="en-US" dirty="0"/>
              <a:t>Medially, to the xiphoid cartilage and </a:t>
            </a:r>
            <a:r>
              <a:rPr lang="en-US" dirty="0" err="1"/>
              <a:t>linea</a:t>
            </a:r>
            <a:r>
              <a:rPr lang="en-US" dirty="0"/>
              <a:t> alba and, through the conjoint tendon, to the pubic tubercle </a:t>
            </a:r>
            <a:r>
              <a:rPr lang="en-CA" dirty="0"/>
              <a:t>and pecten.</a:t>
            </a:r>
          </a:p>
          <a:p>
            <a:r>
              <a:rPr lang="en-CA" b="1" dirty="0"/>
              <a:t>Palpation. </a:t>
            </a:r>
            <a:r>
              <a:rPr lang="en-CA" dirty="0"/>
              <a:t>Not palpable.</a:t>
            </a:r>
          </a:p>
          <a:p>
            <a:r>
              <a:rPr lang="en-CA" b="1" dirty="0"/>
              <a:t>Action. </a:t>
            </a:r>
            <a:r>
              <a:rPr lang="en-CA" dirty="0"/>
              <a:t>Compresses the abdomen</a:t>
            </a:r>
          </a:p>
          <a:p>
            <a:r>
              <a:rPr lang="en-CA" b="1" dirty="0"/>
              <a:t>Referral Areas. </a:t>
            </a:r>
            <a:r>
              <a:rPr lang="en-US" dirty="0"/>
              <a:t>Along and between the anterior costal margins</a:t>
            </a:r>
          </a:p>
          <a:p>
            <a:r>
              <a:rPr lang="en-CA" b="1" dirty="0"/>
              <a:t>Manual Therapy. </a:t>
            </a:r>
            <a:r>
              <a:rPr lang="en-CA" dirty="0"/>
              <a:t>Not applicable.</a:t>
            </a:r>
          </a:p>
        </p:txBody>
      </p:sp>
    </p:spTree>
    <p:extLst>
      <p:ext uri="{BB962C8B-B14F-4D97-AF65-F5344CB8AC3E}">
        <p14:creationId xmlns:p14="http://schemas.microsoft.com/office/powerpoint/2010/main" val="11646949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3A1B45A-CD7E-5B4A-4C8D-DD49133E26F8}"/>
              </a:ext>
            </a:extLst>
          </p:cNvPr>
          <p:cNvSpPr>
            <a:spLocks noGrp="1"/>
          </p:cNvSpPr>
          <p:nvPr>
            <p:ph type="title"/>
          </p:nvPr>
        </p:nvSpPr>
        <p:spPr>
          <a:xfrm>
            <a:off x="1097280" y="286603"/>
            <a:ext cx="10058400" cy="1450757"/>
          </a:xfrm>
        </p:spPr>
        <p:txBody>
          <a:bodyPr>
            <a:normAutofit/>
          </a:bodyPr>
          <a:lstStyle/>
          <a:p>
            <a:r>
              <a:rPr lang="en-US" sz="2400" dirty="0"/>
              <a:t>Anatomy of transversus abdominis</a:t>
            </a:r>
          </a:p>
        </p:txBody>
      </p:sp>
      <p:pic>
        <p:nvPicPr>
          <p:cNvPr id="6" name="Picture 5">
            <a:extLst>
              <a:ext uri="{FF2B5EF4-FFF2-40B4-BE49-F238E27FC236}">
                <a16:creationId xmlns:a16="http://schemas.microsoft.com/office/drawing/2014/main" id="{218E9EB2-06E2-B12B-16F3-0F51EA7A2680}"/>
              </a:ext>
            </a:extLst>
          </p:cNvPr>
          <p:cNvPicPr>
            <a:picLocks noChangeAspect="1"/>
          </p:cNvPicPr>
          <p:nvPr/>
        </p:nvPicPr>
        <p:blipFill>
          <a:blip r:embed="rId2"/>
          <a:stretch>
            <a:fillRect/>
          </a:stretch>
        </p:blipFill>
        <p:spPr>
          <a:xfrm>
            <a:off x="2065747" y="2058775"/>
            <a:ext cx="8060506" cy="3281122"/>
          </a:xfrm>
          <a:prstGeom prst="rect">
            <a:avLst/>
          </a:prstGeom>
          <a:noFill/>
        </p:spPr>
      </p:pic>
    </p:spTree>
    <p:extLst>
      <p:ext uri="{BB962C8B-B14F-4D97-AF65-F5344CB8AC3E}">
        <p14:creationId xmlns:p14="http://schemas.microsoft.com/office/powerpoint/2010/main" val="3665437203"/>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Urban monochrome</Template>
  <TotalTime>90</TotalTime>
  <Words>1873</Words>
  <Application>Microsoft Office PowerPoint</Application>
  <PresentationFormat>Widescreen</PresentationFormat>
  <Paragraphs>79</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Bookman Old Style</vt:lpstr>
      <vt:lpstr>Calibri</vt:lpstr>
      <vt:lpstr>Franklin Gothic Book</vt:lpstr>
      <vt:lpstr>Custom</vt:lpstr>
      <vt:lpstr>Massage Techniques 7A</vt:lpstr>
      <vt:lpstr>Overview of the Region </vt:lpstr>
      <vt:lpstr>PowerPoint Presentation</vt:lpstr>
      <vt:lpstr>PowerPoint Presentation</vt:lpstr>
      <vt:lpstr>Muscles of the Abdomen </vt:lpstr>
      <vt:lpstr>PowerPoint Presentation</vt:lpstr>
      <vt:lpstr>PowerPoint Presentation</vt:lpstr>
      <vt:lpstr>PowerPoint Presentation</vt:lpstr>
      <vt:lpstr>Manual Therapy for the Abdomen </vt:lpstr>
      <vt:lpstr>PowerPoint Presentation</vt:lpstr>
      <vt:lpstr>Rectus Abdominis REK-tus ab-DAHM-in-iss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Pyramidalis pi-RAM-I-DAL-iss Etymology Latin pyramidalis, shaped like a pyramid</vt:lpstr>
      <vt:lpstr>PowerPoint Presentation</vt:lpstr>
      <vt:lpstr>PowerPoint Presentation</vt:lpstr>
      <vt:lpstr>PowerPoint Presentation</vt:lpstr>
      <vt:lpstr>Abdominal Obliques oh-BLEEKS Etymology Latin obliquus, slanting, diagonal</vt:lpstr>
      <vt:lpstr>Anatomy of external oblique</vt:lpstr>
      <vt:lpstr>Anatomy of internal oblique</vt:lpstr>
      <vt:lpstr>PowerPoint Presentation</vt:lpstr>
      <vt:lpstr>PowerPoint Presentation</vt:lpstr>
      <vt:lpstr>PowerPoint Presentation</vt:lpstr>
      <vt:lpstr>PowerPoint Presentation</vt:lpstr>
      <vt:lpstr>Transversus Abdominis trans-VERS-us ab-DOM-in-iss Etymology Latin trans, across + versus, turned</vt:lpstr>
      <vt:lpstr>Anatomy of transversus abdominis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2026-04-19T00:13:23Z</dcterms:created>
  <dcterms:modified xsi:type="dcterms:W3CDTF">2026-04-19T01:44:02Z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