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96" r:id="rId6"/>
    <p:sldId id="284" r:id="rId7"/>
    <p:sldId id="289" r:id="rId8"/>
    <p:sldId id="290" r:id="rId9"/>
    <p:sldId id="285" r:id="rId10"/>
    <p:sldId id="291" r:id="rId11"/>
    <p:sldId id="286" r:id="rId12"/>
    <p:sldId id="292" r:id="rId13"/>
    <p:sldId id="293" r:id="rId14"/>
    <p:sldId id="287" r:id="rId15"/>
    <p:sldId id="288" r:id="rId16"/>
    <p:sldId id="29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3D1E"/>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3" autoAdjust="0"/>
    <p:restoredTop sz="94660"/>
  </p:normalViewPr>
  <p:slideViewPr>
    <p:cSldViewPr snapToGrid="0">
      <p:cViewPr varScale="1">
        <p:scale>
          <a:sx n="116" d="100"/>
          <a:sy n="116" d="100"/>
        </p:scale>
        <p:origin x="102"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4/14/2026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4/14/2026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4/14/2026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4/14/2026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4/14/2026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4/14/2026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4/14/2026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4/14/2026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4/14/2026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4/14/2026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4/14/2026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4/14/2026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CBE39CA-4A56-CBA2-83A3-C4F112D1E5E4}"/>
              </a:ext>
            </a:extLst>
          </p:cNvPr>
          <p:cNvPicPr>
            <a:picLocks noChangeAspect="1"/>
          </p:cNvPicPr>
          <p:nvPr/>
        </p:nvPicPr>
        <p:blipFill>
          <a:blip r:embed="rId2">
            <a:extLst>
              <a:ext uri="{28A0092B-C50C-407E-A947-70E740481C1C}">
                <a14:useLocalDpi xmlns:a14="http://schemas.microsoft.com/office/drawing/2010/main" val="0"/>
              </a:ext>
            </a:extLst>
          </a:blip>
          <a:srcRect t="10327" b="42733"/>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Massage Techniques 6B</a:t>
            </a:r>
            <a:endParaRPr lang="en-US"/>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a:t>The Deep muscles of vertebral column</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DF220-4EB7-D633-460D-339DEA90F703}"/>
              </a:ext>
            </a:extLst>
          </p:cNvPr>
          <p:cNvSpPr>
            <a:spLocks noGrp="1"/>
          </p:cNvSpPr>
          <p:nvPr>
            <p:ph type="title"/>
          </p:nvPr>
        </p:nvSpPr>
        <p:spPr/>
        <p:txBody>
          <a:bodyPr>
            <a:normAutofit/>
          </a:bodyPr>
          <a:lstStyle/>
          <a:p>
            <a:r>
              <a:rPr lang="en-CA" sz="3600" dirty="0">
                <a:solidFill>
                  <a:srgbClr val="AE3D1E"/>
                </a:solidFill>
              </a:rPr>
              <a:t>Multifidus (plural Multifidi) </a:t>
            </a:r>
            <a:r>
              <a:rPr lang="en-CA" sz="3600" dirty="0" err="1">
                <a:solidFill>
                  <a:srgbClr val="AE3D1E"/>
                </a:solidFill>
              </a:rPr>
              <a:t>mul</a:t>
            </a:r>
            <a:r>
              <a:rPr lang="en-CA" sz="3600" dirty="0">
                <a:solidFill>
                  <a:srgbClr val="AE3D1E"/>
                </a:solidFill>
              </a:rPr>
              <a:t>-TIFF-I-</a:t>
            </a:r>
            <a:r>
              <a:rPr lang="en-CA" sz="3600" dirty="0" err="1">
                <a:solidFill>
                  <a:srgbClr val="AE3D1E"/>
                </a:solidFill>
              </a:rPr>
              <a:t>duss</a:t>
            </a:r>
            <a:br>
              <a:rPr lang="en-CA" dirty="0"/>
            </a:br>
            <a:r>
              <a:rPr lang="en-CA" sz="1800" dirty="0"/>
              <a:t>Etymology Latin multi, many + </a:t>
            </a:r>
            <a:r>
              <a:rPr lang="en-CA" sz="1800" dirty="0" err="1"/>
              <a:t>fidus</a:t>
            </a:r>
            <a:r>
              <a:rPr lang="en-CA" sz="1800" dirty="0"/>
              <a:t>, divided, thus </a:t>
            </a:r>
            <a:r>
              <a:rPr lang="en-CA" sz="1800" dirty="0" err="1"/>
              <a:t>â€oedivided</a:t>
            </a:r>
            <a:r>
              <a:rPr lang="en-CA" sz="1800" dirty="0"/>
              <a:t> into many segments</a:t>
            </a:r>
          </a:p>
        </p:txBody>
      </p:sp>
      <p:sp>
        <p:nvSpPr>
          <p:cNvPr id="3" name="Content Placeholder 2">
            <a:extLst>
              <a:ext uri="{FF2B5EF4-FFF2-40B4-BE49-F238E27FC236}">
                <a16:creationId xmlns:a16="http://schemas.microsoft.com/office/drawing/2014/main" id="{D43FC165-16CB-6D89-7CFD-B922A5CB50AE}"/>
              </a:ext>
            </a:extLst>
          </p:cNvPr>
          <p:cNvSpPr>
            <a:spLocks noGrp="1"/>
          </p:cNvSpPr>
          <p:nvPr>
            <p:ph idx="1"/>
          </p:nvPr>
        </p:nvSpPr>
        <p:spPr/>
        <p:txBody>
          <a:bodyPr/>
          <a:lstStyle/>
          <a:p>
            <a:r>
              <a:rPr lang="en-CA" b="1" dirty="0"/>
              <a:t>Comment</a:t>
            </a:r>
          </a:p>
          <a:p>
            <a:r>
              <a:rPr lang="en-US" dirty="0"/>
              <a:t>This group of muscles is located all along the vertebral column, from the cervical region to the base of the spine. The lower segments of multifidus that reach from the sacrum to the lumbar vertebrae are very strong and prominent, resembling the stays on the mast of a sailboat. In fact multifidus is one of the strongest muscles in the body. You will frequently find tenderness over the sacrum in clients with low back pain.</a:t>
            </a:r>
            <a:endParaRPr lang="en-CA" dirty="0"/>
          </a:p>
        </p:txBody>
      </p:sp>
    </p:spTree>
    <p:extLst>
      <p:ext uri="{BB962C8B-B14F-4D97-AF65-F5344CB8AC3E}">
        <p14:creationId xmlns:p14="http://schemas.microsoft.com/office/powerpoint/2010/main" val="1850219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D761562-2B58-AB5A-C2F6-3DDB2D2F48C8}"/>
              </a:ext>
            </a:extLst>
          </p:cNvPr>
          <p:cNvSpPr>
            <a:spLocks noGrp="1"/>
          </p:cNvSpPr>
          <p:nvPr>
            <p:ph type="body" sz="half" idx="2"/>
          </p:nvPr>
        </p:nvSpPr>
        <p:spPr/>
        <p:txBody>
          <a:bodyPr/>
          <a:lstStyle/>
          <a:p>
            <a:r>
              <a:rPr lang="en-CA" dirty="0"/>
              <a:t>Anatomy of multifidi</a:t>
            </a:r>
          </a:p>
        </p:txBody>
      </p:sp>
      <p:pic>
        <p:nvPicPr>
          <p:cNvPr id="8" name="Picture 7">
            <a:extLst>
              <a:ext uri="{FF2B5EF4-FFF2-40B4-BE49-F238E27FC236}">
                <a16:creationId xmlns:a16="http://schemas.microsoft.com/office/drawing/2014/main" id="{9F6837CD-CD00-8BE7-8839-3426685F12B3}"/>
              </a:ext>
            </a:extLst>
          </p:cNvPr>
          <p:cNvPicPr>
            <a:picLocks noChangeAspect="1"/>
          </p:cNvPicPr>
          <p:nvPr/>
        </p:nvPicPr>
        <p:blipFill>
          <a:blip r:embed="rId2"/>
          <a:stretch>
            <a:fillRect/>
          </a:stretch>
        </p:blipFill>
        <p:spPr>
          <a:xfrm>
            <a:off x="4998273" y="1016540"/>
            <a:ext cx="6645432" cy="4824919"/>
          </a:xfrm>
          <a:prstGeom prst="rect">
            <a:avLst/>
          </a:prstGeom>
        </p:spPr>
      </p:pic>
    </p:spTree>
    <p:extLst>
      <p:ext uri="{BB962C8B-B14F-4D97-AF65-F5344CB8AC3E}">
        <p14:creationId xmlns:p14="http://schemas.microsoft.com/office/powerpoint/2010/main" val="2793220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382569D-DD17-199A-B9B4-D4ECAB72F3AB}"/>
              </a:ext>
            </a:extLst>
          </p:cNvPr>
          <p:cNvSpPr>
            <a:spLocks noGrp="1"/>
          </p:cNvSpPr>
          <p:nvPr>
            <p:ph idx="1"/>
          </p:nvPr>
        </p:nvSpPr>
        <p:spPr/>
        <p:txBody>
          <a:bodyPr>
            <a:normAutofit lnSpcReduction="10000"/>
          </a:bodyPr>
          <a:lstStyle/>
          <a:p>
            <a:r>
              <a:rPr lang="en-CA" b="1" i="1" dirty="0"/>
              <a:t>Attachments. </a:t>
            </a:r>
            <a:r>
              <a:rPr lang="en-US" dirty="0"/>
              <a:t>Inferiorly, from the sacrum and the sacroiliac ligament, mamillary </a:t>
            </a:r>
            <a:r>
              <a:rPr lang="en-US" dirty="0" err="1"/>
              <a:t>proces-ses</a:t>
            </a:r>
            <a:r>
              <a:rPr lang="en-US" dirty="0"/>
              <a:t> of the lumbar vertebrae, transverse processes of thoracic vertebrae, and articular processes of last four cervical vertebrae. Superiorly, into the spinous processes of all the vertebrae up to and including the axis</a:t>
            </a:r>
            <a:endParaRPr lang="en-CA" dirty="0"/>
          </a:p>
          <a:p>
            <a:r>
              <a:rPr lang="en-CA" b="1" dirty="0"/>
              <a:t>Palpation. </a:t>
            </a:r>
            <a:r>
              <a:rPr lang="en-US" dirty="0"/>
              <a:t>Discernible between the transverse processes of the vertebrae, but most easily on the sacrum. Architecture is parallel, and fibers are parallel to the muscle. </a:t>
            </a:r>
            <a:r>
              <a:rPr lang="en-CA" b="1" dirty="0"/>
              <a:t>Action. </a:t>
            </a:r>
            <a:r>
              <a:rPr lang="en-US" dirty="0"/>
              <a:t>Extends, rotates, and stabilizes the vertebral column.</a:t>
            </a:r>
          </a:p>
          <a:p>
            <a:r>
              <a:rPr lang="en-CA" b="1" dirty="0"/>
              <a:t>Referral Areas. </a:t>
            </a:r>
            <a:r>
              <a:rPr lang="en-US" dirty="0"/>
              <a:t>Between the vertebral column and the medial border of the scapula The region just lateral to T12 and L1, and over the lumbar region; upper lateral quadrant of the abdomen Over the sacrum, into the buttock along the gluteal cleft, into the posterior thigh below the buttock; lower lateral quadrant of the abdomen </a:t>
            </a:r>
            <a:r>
              <a:rPr lang="en-CA" dirty="0"/>
              <a:t>Around the coccyx.</a:t>
            </a:r>
          </a:p>
        </p:txBody>
      </p:sp>
    </p:spTree>
    <p:extLst>
      <p:ext uri="{BB962C8B-B14F-4D97-AF65-F5344CB8AC3E}">
        <p14:creationId xmlns:p14="http://schemas.microsoft.com/office/powerpoint/2010/main" val="1346160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4B53F0-DC63-BF41-6640-63F235842995}"/>
              </a:ext>
            </a:extLst>
          </p:cNvPr>
          <p:cNvSpPr>
            <a:spLocks noGrp="1"/>
          </p:cNvSpPr>
          <p:nvPr>
            <p:ph idx="1"/>
          </p:nvPr>
        </p:nvSpPr>
        <p:spPr/>
        <p:txBody>
          <a:bodyPr>
            <a:normAutofit/>
          </a:bodyPr>
          <a:lstStyle/>
          <a:p>
            <a:r>
              <a:rPr lang="en-CA" b="1" dirty="0">
                <a:solidFill>
                  <a:srgbClr val="AE3D1E"/>
                </a:solidFill>
              </a:rPr>
              <a:t>Manual Therapy</a:t>
            </a:r>
          </a:p>
          <a:p>
            <a:r>
              <a:rPr lang="en-CA" b="1" i="1" dirty="0"/>
              <a:t>Stripping</a:t>
            </a:r>
          </a:p>
          <a:p>
            <a:r>
              <a:rPr lang="en-CA" dirty="0"/>
              <a:t>The client lies prone. </a:t>
            </a:r>
            <a:r>
              <a:rPr lang="en-US" dirty="0"/>
              <a:t>The therapist stands at the client's side at the chest, facing caudad. Place the fingertips or thumb, supported or unsupported, at the superior aspect of the sacrum just lateral to the spinal column, pointing caudad (inferiorly). Pressing firmly into the tissue, glide the thumb or fingertips caudad as far as the inferior aspect of the </a:t>
            </a:r>
            <a:r>
              <a:rPr lang="en-CA" dirty="0"/>
              <a:t>sacrum.</a:t>
            </a:r>
          </a:p>
          <a:p>
            <a:r>
              <a:rPr lang="en-US" dirty="0"/>
              <a:t>Repeat this technique on the other side.</a:t>
            </a:r>
            <a:endParaRPr lang="en-CA" dirty="0"/>
          </a:p>
        </p:txBody>
      </p:sp>
    </p:spTree>
    <p:extLst>
      <p:ext uri="{BB962C8B-B14F-4D97-AF65-F5344CB8AC3E}">
        <p14:creationId xmlns:p14="http://schemas.microsoft.com/office/powerpoint/2010/main" val="15973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4F3819-3CC2-8E40-F531-A2211030B817}"/>
              </a:ext>
            </a:extLst>
          </p:cNvPr>
          <p:cNvSpPr>
            <a:spLocks noGrp="1"/>
          </p:cNvSpPr>
          <p:nvPr>
            <p:ph type="body" sz="half" idx="2"/>
          </p:nvPr>
        </p:nvSpPr>
        <p:spPr/>
        <p:txBody>
          <a:bodyPr/>
          <a:lstStyle/>
          <a:p>
            <a:r>
              <a:rPr lang="en-US" dirty="0"/>
              <a:t>Stripping of multifidus at inferior attachments with fingertips (A) and thumb (B)</a:t>
            </a:r>
            <a:endParaRPr lang="en-CA" dirty="0"/>
          </a:p>
        </p:txBody>
      </p:sp>
      <p:pic>
        <p:nvPicPr>
          <p:cNvPr id="6" name="Picture 5">
            <a:extLst>
              <a:ext uri="{FF2B5EF4-FFF2-40B4-BE49-F238E27FC236}">
                <a16:creationId xmlns:a16="http://schemas.microsoft.com/office/drawing/2014/main" id="{C41B9EB6-5260-5E85-DE11-20D590CC1C4A}"/>
              </a:ext>
            </a:extLst>
          </p:cNvPr>
          <p:cNvPicPr>
            <a:picLocks noChangeAspect="1"/>
          </p:cNvPicPr>
          <p:nvPr/>
        </p:nvPicPr>
        <p:blipFill>
          <a:blip r:embed="rId2"/>
          <a:stretch>
            <a:fillRect/>
          </a:stretch>
        </p:blipFill>
        <p:spPr>
          <a:xfrm>
            <a:off x="5734611" y="1327470"/>
            <a:ext cx="5296644" cy="4203060"/>
          </a:xfrm>
          <a:prstGeom prst="rect">
            <a:avLst/>
          </a:prstGeom>
        </p:spPr>
      </p:pic>
    </p:spTree>
    <p:extLst>
      <p:ext uri="{BB962C8B-B14F-4D97-AF65-F5344CB8AC3E}">
        <p14:creationId xmlns:p14="http://schemas.microsoft.com/office/powerpoint/2010/main" val="747131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B66C7-6F2D-1A15-1C32-4B34A04A2E19}"/>
              </a:ext>
            </a:extLst>
          </p:cNvPr>
          <p:cNvSpPr>
            <a:spLocks noGrp="1"/>
          </p:cNvSpPr>
          <p:nvPr>
            <p:ph type="title"/>
          </p:nvPr>
        </p:nvSpPr>
        <p:spPr/>
        <p:txBody>
          <a:bodyPr>
            <a:normAutofit/>
          </a:bodyPr>
          <a:lstStyle/>
          <a:p>
            <a:r>
              <a:rPr lang="en-US" sz="3600" dirty="0" err="1">
                <a:solidFill>
                  <a:srgbClr val="AE3D1E"/>
                </a:solidFill>
              </a:rPr>
              <a:t>Rotatores</a:t>
            </a:r>
            <a:r>
              <a:rPr lang="en-US" sz="3600" dirty="0">
                <a:solidFill>
                  <a:srgbClr val="AE3D1E"/>
                </a:solidFill>
              </a:rPr>
              <a:t> RO-ta-TOR-ace</a:t>
            </a:r>
            <a:br>
              <a:rPr lang="en-US" dirty="0"/>
            </a:br>
            <a:r>
              <a:rPr lang="en-US" sz="1800" dirty="0"/>
              <a:t>Etymology Latin </a:t>
            </a:r>
            <a:r>
              <a:rPr lang="en-US" sz="1800" dirty="0" err="1"/>
              <a:t>rotatores</a:t>
            </a:r>
            <a:r>
              <a:rPr lang="en-US" sz="1800" dirty="0"/>
              <a:t>, rotators</a:t>
            </a:r>
            <a:endParaRPr lang="en-CA" sz="1800" dirty="0"/>
          </a:p>
        </p:txBody>
      </p:sp>
      <p:sp>
        <p:nvSpPr>
          <p:cNvPr id="3" name="Content Placeholder 2">
            <a:extLst>
              <a:ext uri="{FF2B5EF4-FFF2-40B4-BE49-F238E27FC236}">
                <a16:creationId xmlns:a16="http://schemas.microsoft.com/office/drawing/2014/main" id="{22578339-553A-5359-48F8-54A74EFC867A}"/>
              </a:ext>
            </a:extLst>
          </p:cNvPr>
          <p:cNvSpPr>
            <a:spLocks noGrp="1"/>
          </p:cNvSpPr>
          <p:nvPr>
            <p:ph idx="1"/>
          </p:nvPr>
        </p:nvSpPr>
        <p:spPr/>
        <p:txBody>
          <a:bodyPr/>
          <a:lstStyle/>
          <a:p>
            <a:r>
              <a:rPr lang="en-CA" b="1" dirty="0"/>
              <a:t>Comment</a:t>
            </a:r>
          </a:p>
          <a:p>
            <a:r>
              <a:rPr lang="en-US" dirty="0" err="1"/>
              <a:t>Rotatores</a:t>
            </a:r>
            <a:r>
              <a:rPr lang="en-US" dirty="0"/>
              <a:t> are the deepest of the three layers of </a:t>
            </a:r>
            <a:r>
              <a:rPr lang="en-US" dirty="0" err="1"/>
              <a:t>transversospinalis</a:t>
            </a:r>
            <a:r>
              <a:rPr lang="en-US" dirty="0"/>
              <a:t> muscles, chiefly developed in the thoracic region. Because they have a very high density of muscle spindles, they probably function as organs of proprioception. Their motor function appears to be in fine adjustments rather than gross movements of the spine.</a:t>
            </a:r>
            <a:endParaRPr lang="en-CA" dirty="0"/>
          </a:p>
        </p:txBody>
      </p:sp>
    </p:spTree>
    <p:extLst>
      <p:ext uri="{BB962C8B-B14F-4D97-AF65-F5344CB8AC3E}">
        <p14:creationId xmlns:p14="http://schemas.microsoft.com/office/powerpoint/2010/main" val="3400121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3243F87-BC37-9D2D-2DDC-D4FFE17463D8}"/>
              </a:ext>
            </a:extLst>
          </p:cNvPr>
          <p:cNvSpPr>
            <a:spLocks noGrp="1"/>
          </p:cNvSpPr>
          <p:nvPr>
            <p:ph type="body" sz="half" idx="2"/>
          </p:nvPr>
        </p:nvSpPr>
        <p:spPr/>
        <p:txBody>
          <a:bodyPr/>
          <a:lstStyle/>
          <a:p>
            <a:r>
              <a:rPr lang="en-CA" dirty="0"/>
              <a:t>Anatomy of </a:t>
            </a:r>
            <a:r>
              <a:rPr lang="en-CA" dirty="0" err="1"/>
              <a:t>rotatores</a:t>
            </a:r>
            <a:endParaRPr lang="en-CA" dirty="0"/>
          </a:p>
        </p:txBody>
      </p:sp>
      <p:pic>
        <p:nvPicPr>
          <p:cNvPr id="6" name="Picture 5">
            <a:extLst>
              <a:ext uri="{FF2B5EF4-FFF2-40B4-BE49-F238E27FC236}">
                <a16:creationId xmlns:a16="http://schemas.microsoft.com/office/drawing/2014/main" id="{3BC64B71-2EFB-FD17-767E-50A6C1EC198C}"/>
              </a:ext>
            </a:extLst>
          </p:cNvPr>
          <p:cNvPicPr>
            <a:picLocks noChangeAspect="1"/>
          </p:cNvPicPr>
          <p:nvPr/>
        </p:nvPicPr>
        <p:blipFill>
          <a:blip r:embed="rId2"/>
          <a:stretch>
            <a:fillRect/>
          </a:stretch>
        </p:blipFill>
        <p:spPr>
          <a:xfrm>
            <a:off x="4928884" y="966981"/>
            <a:ext cx="6735894" cy="4924037"/>
          </a:xfrm>
          <a:prstGeom prst="rect">
            <a:avLst/>
          </a:prstGeom>
        </p:spPr>
      </p:pic>
    </p:spTree>
    <p:extLst>
      <p:ext uri="{BB962C8B-B14F-4D97-AF65-F5344CB8AC3E}">
        <p14:creationId xmlns:p14="http://schemas.microsoft.com/office/powerpoint/2010/main" val="943737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832A83-72B1-750C-2976-577C36CC76C3}"/>
              </a:ext>
            </a:extLst>
          </p:cNvPr>
          <p:cNvSpPr>
            <a:spLocks noGrp="1"/>
          </p:cNvSpPr>
          <p:nvPr>
            <p:ph idx="1"/>
          </p:nvPr>
        </p:nvSpPr>
        <p:spPr/>
        <p:txBody>
          <a:bodyPr>
            <a:normAutofit/>
          </a:bodyPr>
          <a:lstStyle/>
          <a:p>
            <a:r>
              <a:rPr lang="en-CA" b="1" dirty="0"/>
              <a:t>Attachments. </a:t>
            </a:r>
            <a:r>
              <a:rPr lang="en-US" dirty="0"/>
              <a:t>Inferiorly, from the transverse process of one vertebra. Superiorly, into the root of the spinous process of the next two or three vertebrae above</a:t>
            </a:r>
          </a:p>
          <a:p>
            <a:r>
              <a:rPr lang="en-CA" b="1" dirty="0"/>
              <a:t>Palpation. </a:t>
            </a:r>
            <a:r>
              <a:rPr lang="en-US" dirty="0"/>
              <a:t>Discernible between the transverse processes of the vertebrae. Architecture is parallel, and fibers are parallel to </a:t>
            </a:r>
            <a:r>
              <a:rPr lang="en-CA" dirty="0"/>
              <a:t>the muscle.</a:t>
            </a:r>
          </a:p>
          <a:p>
            <a:r>
              <a:rPr lang="en-CA" b="1" dirty="0"/>
              <a:t>Action. </a:t>
            </a:r>
            <a:r>
              <a:rPr lang="en-US" dirty="0"/>
              <a:t>Bilaterally, extension of the spine Unilaterally, rotation of the vertebrae </a:t>
            </a:r>
            <a:r>
              <a:rPr lang="en-CA" dirty="0"/>
              <a:t>Proprioception.</a:t>
            </a:r>
          </a:p>
          <a:p>
            <a:r>
              <a:rPr lang="en-CA" b="1" dirty="0"/>
              <a:t>Referral Areas. </a:t>
            </a:r>
            <a:r>
              <a:rPr lang="en-US" dirty="0"/>
              <a:t>Along the midline of the spine</a:t>
            </a:r>
          </a:p>
          <a:p>
            <a:r>
              <a:rPr lang="en-CA" b="1" dirty="0"/>
              <a:t>Other Muscles to Examine. </a:t>
            </a:r>
            <a:r>
              <a:rPr lang="en-US" dirty="0"/>
              <a:t>Other superficial and deep paraspinal muscles</a:t>
            </a:r>
            <a:endParaRPr lang="en-CA" dirty="0"/>
          </a:p>
        </p:txBody>
      </p:sp>
    </p:spTree>
    <p:extLst>
      <p:ext uri="{BB962C8B-B14F-4D97-AF65-F5344CB8AC3E}">
        <p14:creationId xmlns:p14="http://schemas.microsoft.com/office/powerpoint/2010/main" val="3041816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8EBF11-1B2F-99D5-B0B8-3698F143D820}"/>
              </a:ext>
            </a:extLst>
          </p:cNvPr>
          <p:cNvSpPr>
            <a:spLocks noGrp="1"/>
          </p:cNvSpPr>
          <p:nvPr>
            <p:ph idx="1"/>
          </p:nvPr>
        </p:nvSpPr>
        <p:spPr/>
        <p:txBody>
          <a:bodyPr>
            <a:normAutofit lnSpcReduction="10000"/>
          </a:bodyPr>
          <a:lstStyle/>
          <a:p>
            <a:r>
              <a:rPr lang="en-US" b="1" dirty="0"/>
              <a:t>Manual Therapy for Multifidi and </a:t>
            </a:r>
            <a:r>
              <a:rPr lang="en-US" b="1" dirty="0" err="1"/>
              <a:t>Rotatores</a:t>
            </a:r>
            <a:endParaRPr lang="en-US" b="1" dirty="0"/>
          </a:p>
          <a:p>
            <a:r>
              <a:rPr lang="en-CA" b="1" i="1" dirty="0"/>
              <a:t>Cross-fiber Stroking. </a:t>
            </a:r>
            <a:r>
              <a:rPr lang="en-CA" dirty="0"/>
              <a:t>The client lies prone. </a:t>
            </a:r>
            <a:r>
              <a:rPr lang="en-US" dirty="0"/>
              <a:t>The therapist stands at the client's side, beginning at the waist. Place the thumb or fingertip (supported or unsupported) on the space between the spinous process of L5 and the sacrum. Press laterally (away from yourself) and diagonally caudad, pushing the superficial muscles out of the way to reach the intrinsic muscles. If the client reports tenderness, hold for release. Shifting cephalad, repeat this technique between each two spinous processes as far as the space between </a:t>
            </a:r>
            <a:r>
              <a:rPr lang="en-CA" dirty="0"/>
              <a:t>T12 and L1. </a:t>
            </a:r>
            <a:r>
              <a:rPr lang="en-US" dirty="0"/>
              <a:t>Beginning with the space between T11 and T12, perform the same technique gliding the thumb into the </a:t>
            </a:r>
            <a:r>
              <a:rPr lang="en-CA" dirty="0"/>
              <a:t>space between the ribs.</a:t>
            </a:r>
          </a:p>
          <a:p>
            <a:r>
              <a:rPr lang="en-US" dirty="0"/>
              <a:t>Repeat this technique as far as C7.</a:t>
            </a:r>
          </a:p>
          <a:p>
            <a:r>
              <a:rPr lang="en-US" dirty="0"/>
              <a:t>From C7 to the cranial base, use your unsupported thumb.</a:t>
            </a:r>
            <a:endParaRPr lang="en-CA" dirty="0"/>
          </a:p>
        </p:txBody>
      </p:sp>
    </p:spTree>
    <p:extLst>
      <p:ext uri="{BB962C8B-B14F-4D97-AF65-F5344CB8AC3E}">
        <p14:creationId xmlns:p14="http://schemas.microsoft.com/office/powerpoint/2010/main" val="3470809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63F68A4-670C-D449-37FF-82991BC86320}"/>
              </a:ext>
            </a:extLst>
          </p:cNvPr>
          <p:cNvSpPr>
            <a:spLocks noGrp="1"/>
          </p:cNvSpPr>
          <p:nvPr>
            <p:ph type="body" sz="half" idx="2"/>
          </p:nvPr>
        </p:nvSpPr>
        <p:spPr/>
        <p:txBody>
          <a:bodyPr/>
          <a:lstStyle/>
          <a:p>
            <a:r>
              <a:rPr lang="en-US" dirty="0"/>
              <a:t>Cross-fiber stroking of </a:t>
            </a:r>
            <a:r>
              <a:rPr lang="en-US" dirty="0" err="1"/>
              <a:t>rotatores</a:t>
            </a:r>
            <a:r>
              <a:rPr lang="en-US" dirty="0"/>
              <a:t> in lumbar region using thumb</a:t>
            </a:r>
            <a:endParaRPr lang="en-CA" dirty="0"/>
          </a:p>
        </p:txBody>
      </p:sp>
      <p:pic>
        <p:nvPicPr>
          <p:cNvPr id="6" name="Picture 5">
            <a:extLst>
              <a:ext uri="{FF2B5EF4-FFF2-40B4-BE49-F238E27FC236}">
                <a16:creationId xmlns:a16="http://schemas.microsoft.com/office/drawing/2014/main" id="{09F7D669-EF17-6911-5C9F-6DB2A5814053}"/>
              </a:ext>
            </a:extLst>
          </p:cNvPr>
          <p:cNvPicPr>
            <a:picLocks noChangeAspect="1"/>
          </p:cNvPicPr>
          <p:nvPr/>
        </p:nvPicPr>
        <p:blipFill>
          <a:blip r:embed="rId2"/>
          <a:stretch>
            <a:fillRect/>
          </a:stretch>
        </p:blipFill>
        <p:spPr>
          <a:xfrm>
            <a:off x="6240626" y="613553"/>
            <a:ext cx="4268464" cy="5630893"/>
          </a:xfrm>
          <a:prstGeom prst="rect">
            <a:avLst/>
          </a:prstGeom>
        </p:spPr>
      </p:pic>
    </p:spTree>
    <p:extLst>
      <p:ext uri="{BB962C8B-B14F-4D97-AF65-F5344CB8AC3E}">
        <p14:creationId xmlns:p14="http://schemas.microsoft.com/office/powerpoint/2010/main" val="2280669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513BE01-0214-78D1-9783-E5D04FA8B5B7}"/>
              </a:ext>
            </a:extLst>
          </p:cNvPr>
          <p:cNvSpPr>
            <a:spLocks noGrp="1"/>
          </p:cNvSpPr>
          <p:nvPr>
            <p:ph type="body" sz="half" idx="2"/>
          </p:nvPr>
        </p:nvSpPr>
        <p:spPr/>
        <p:txBody>
          <a:bodyPr/>
          <a:lstStyle/>
          <a:p>
            <a:r>
              <a:rPr lang="en-US" dirty="0"/>
              <a:t>Cross-fiber stroking of </a:t>
            </a:r>
            <a:r>
              <a:rPr lang="en-US" dirty="0" err="1"/>
              <a:t>rotatores</a:t>
            </a:r>
            <a:r>
              <a:rPr lang="en-US" dirty="0"/>
              <a:t> in thoracic region using support fingertips</a:t>
            </a:r>
            <a:endParaRPr lang="en-CA" dirty="0"/>
          </a:p>
        </p:txBody>
      </p:sp>
      <p:pic>
        <p:nvPicPr>
          <p:cNvPr id="6" name="Picture 5">
            <a:extLst>
              <a:ext uri="{FF2B5EF4-FFF2-40B4-BE49-F238E27FC236}">
                <a16:creationId xmlns:a16="http://schemas.microsoft.com/office/drawing/2014/main" id="{F648ADB7-E3F6-A879-B6FA-0DB7EA4B114F}"/>
              </a:ext>
            </a:extLst>
          </p:cNvPr>
          <p:cNvPicPr>
            <a:picLocks noChangeAspect="1"/>
          </p:cNvPicPr>
          <p:nvPr/>
        </p:nvPicPr>
        <p:blipFill>
          <a:blip r:embed="rId2"/>
          <a:stretch>
            <a:fillRect/>
          </a:stretch>
        </p:blipFill>
        <p:spPr>
          <a:xfrm>
            <a:off x="6170142" y="443593"/>
            <a:ext cx="4396614" cy="5799947"/>
          </a:xfrm>
          <a:prstGeom prst="rect">
            <a:avLst/>
          </a:prstGeom>
        </p:spPr>
      </p:pic>
    </p:spTree>
    <p:extLst>
      <p:ext uri="{BB962C8B-B14F-4D97-AF65-F5344CB8AC3E}">
        <p14:creationId xmlns:p14="http://schemas.microsoft.com/office/powerpoint/2010/main" val="360679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D9CD6D-930F-59A9-CC21-F9AE1525640F}"/>
              </a:ext>
            </a:extLst>
          </p:cNvPr>
          <p:cNvSpPr>
            <a:spLocks noGrp="1"/>
          </p:cNvSpPr>
          <p:nvPr>
            <p:ph idx="1"/>
          </p:nvPr>
        </p:nvSpPr>
        <p:spPr/>
        <p:txBody>
          <a:bodyPr>
            <a:normAutofit/>
          </a:bodyPr>
          <a:lstStyle/>
          <a:p>
            <a:r>
              <a:rPr lang="en-CA" b="1" dirty="0"/>
              <a:t>Caution</a:t>
            </a:r>
          </a:p>
          <a:p>
            <a:r>
              <a:rPr lang="en-US" dirty="0"/>
              <a:t>Use this technique with great care in the cervical region, and only after other work has been performed in that area as described in Chapter 3 to release the more superficial posterior neck muscles.</a:t>
            </a:r>
          </a:p>
          <a:p>
            <a:r>
              <a:rPr lang="en-US" dirty="0"/>
              <a:t>This technique is contraindicated in any area of the spine where there is diagnosed or suspected spinal </a:t>
            </a:r>
            <a:r>
              <a:rPr lang="en-CA" dirty="0"/>
              <a:t>pathology.</a:t>
            </a:r>
          </a:p>
          <a:p>
            <a:r>
              <a:rPr lang="en-CA" dirty="0"/>
              <a:t> </a:t>
            </a:r>
            <a:r>
              <a:rPr lang="en-US" dirty="0"/>
              <a:t>When using this technique, get regular feedback from the client regarding any local or referred pain or </a:t>
            </a:r>
            <a:r>
              <a:rPr lang="en-CA" dirty="0"/>
              <a:t>other sensation.</a:t>
            </a:r>
          </a:p>
        </p:txBody>
      </p:sp>
    </p:spTree>
    <p:extLst>
      <p:ext uri="{BB962C8B-B14F-4D97-AF65-F5344CB8AC3E}">
        <p14:creationId xmlns:p14="http://schemas.microsoft.com/office/powerpoint/2010/main" val="4287636590"/>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24</TotalTime>
  <Words>773</Words>
  <Application>Microsoft Office PowerPoint</Application>
  <PresentationFormat>Widescreen</PresentationFormat>
  <Paragraphs>33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Bookman Old Style</vt:lpstr>
      <vt:lpstr>Calibri</vt:lpstr>
      <vt:lpstr>Franklin Gothic Book</vt:lpstr>
      <vt:lpstr>Custom</vt:lpstr>
      <vt:lpstr>Massage Techniques 6B</vt:lpstr>
      <vt:lpstr>Multifidus (plural Multifidi) mul-TIFF-I-duss Etymology Latin multi, many + fidus, divided, thus â€oedivided into many segments</vt:lpstr>
      <vt:lpstr>PowerPoint Presentation</vt:lpstr>
      <vt:lpstr>PowerPoint Presentation</vt:lpstr>
      <vt:lpstr>PowerPoint Presentation</vt:lpstr>
      <vt:lpstr>PowerPoint Presentation</vt:lpstr>
      <vt:lpstr>Rotatores RO-ta-TOR-ace Etymology Latin rotatores, rotators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2026-04-15T01:22:16Z</dcterms:created>
  <dcterms:modified xsi:type="dcterms:W3CDTF">2026-04-15T01:47:11Z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