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60" r:id="rId7"/>
    <p:sldId id="269" r:id="rId8"/>
    <p:sldId id="290" r:id="rId9"/>
    <p:sldId id="270" r:id="rId10"/>
    <p:sldId id="289" r:id="rId11"/>
    <p:sldId id="278" r:id="rId12"/>
    <p:sldId id="288" r:id="rId13"/>
    <p:sldId id="277" r:id="rId14"/>
    <p:sldId id="287" r:id="rId15"/>
    <p:sldId id="276" r:id="rId16"/>
    <p:sldId id="286" r:id="rId17"/>
    <p:sldId id="275" r:id="rId18"/>
    <p:sldId id="274" r:id="rId19"/>
    <p:sldId id="273" r:id="rId20"/>
    <p:sldId id="267" r:id="rId21"/>
    <p:sldId id="272" r:id="rId22"/>
    <p:sldId id="268" r:id="rId23"/>
    <p:sldId id="271" r:id="rId24"/>
    <p:sldId id="266" r:id="rId25"/>
    <p:sldId id="279" r:id="rId26"/>
    <p:sldId id="265" r:id="rId27"/>
    <p:sldId id="280" r:id="rId28"/>
    <p:sldId id="281" r:id="rId29"/>
    <p:sldId id="264" r:id="rId30"/>
    <p:sldId id="284" r:id="rId31"/>
    <p:sldId id="263" r:id="rId32"/>
    <p:sldId id="282" r:id="rId33"/>
    <p:sldId id="262" r:id="rId34"/>
    <p:sldId id="283" r:id="rId35"/>
    <p:sldId id="261" r:id="rId36"/>
    <p:sldId id="285" r:id="rId37"/>
    <p:sldId id="292" r:id="rId38"/>
    <p:sldId id="293" r:id="rId39"/>
    <p:sldId id="294" r:id="rId40"/>
    <p:sldId id="295" r:id="rId41"/>
    <p:sldId id="296" r:id="rId42"/>
    <p:sldId id="297" r:id="rId43"/>
    <p:sldId id="298" r:id="rId44"/>
    <p:sldId id="299" r:id="rId45"/>
    <p:sldId id="29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64A9"/>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16" d="100"/>
          <a:sy n="116" d="100"/>
        </p:scale>
        <p:origin x="276"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modSld sldOrd">
      <pc:chgData name="hamid ghazvini" userId="1bbb9b6cc34e1cfb" providerId="LiveId" clId="{559E99A4-7663-4329-AD66-B723B2FE766D}" dt="2026-04-04T21:21:31.389" v="90" actId="21"/>
      <pc:docMkLst>
        <pc:docMk/>
      </pc:docMkLst>
      <pc:sldChg chg="ord">
        <pc:chgData name="hamid ghazvini" userId="1bbb9b6cc34e1cfb" providerId="LiveId" clId="{559E99A4-7663-4329-AD66-B723B2FE766D}" dt="2026-04-04T12:36:46.526" v="3"/>
        <pc:sldMkLst>
          <pc:docMk/>
          <pc:sldMk cId="2113728993" sldId="285"/>
        </pc:sldMkLst>
      </pc:sldChg>
      <pc:sldChg chg="addSp delSp modSp new mod">
        <pc:chgData name="hamid ghazvini" userId="1bbb9b6cc34e1cfb" providerId="LiveId" clId="{559E99A4-7663-4329-AD66-B723B2FE766D}" dt="2026-04-04T21:21:31.389" v="90" actId="21"/>
        <pc:sldMkLst>
          <pc:docMk/>
          <pc:sldMk cId="747317439" sldId="291"/>
        </pc:sldMkLst>
        <pc:spChg chg="del">
          <ac:chgData name="hamid ghazvini" userId="1bbb9b6cc34e1cfb" providerId="LiveId" clId="{559E99A4-7663-4329-AD66-B723B2FE766D}" dt="2026-04-04T21:17:55.372" v="88" actId="26606"/>
          <ac:spMkLst>
            <pc:docMk/>
            <pc:sldMk cId="747317439" sldId="291"/>
            <ac:spMk id="2" creationId="{7E9F84F1-534E-0117-C166-2356842554CF}"/>
          </ac:spMkLst>
        </pc:spChg>
        <pc:spChg chg="del">
          <ac:chgData name="hamid ghazvini" userId="1bbb9b6cc34e1cfb" providerId="LiveId" clId="{559E99A4-7663-4329-AD66-B723B2FE766D}" dt="2026-04-04T21:16:34.091" v="86" actId="21"/>
          <ac:spMkLst>
            <pc:docMk/>
            <pc:sldMk cId="747317439" sldId="291"/>
            <ac:spMk id="3" creationId="{A7AE7200-A42D-0E6A-0F80-8021457224B2}"/>
          </ac:spMkLst>
        </pc:spChg>
        <pc:spChg chg="del">
          <ac:chgData name="hamid ghazvini" userId="1bbb9b6cc34e1cfb" providerId="LiveId" clId="{559E99A4-7663-4329-AD66-B723B2FE766D}" dt="2026-04-04T21:17:55.372" v="88" actId="26606"/>
          <ac:spMkLst>
            <pc:docMk/>
            <pc:sldMk cId="747317439" sldId="291"/>
            <ac:spMk id="4" creationId="{98CC8BC5-52BC-C2CC-AE0A-B8936B3EED37}"/>
          </ac:spMkLst>
        </pc:spChg>
        <pc:spChg chg="add del">
          <ac:chgData name="hamid ghazvini" userId="1bbb9b6cc34e1cfb" providerId="LiveId" clId="{559E99A4-7663-4329-AD66-B723B2FE766D}" dt="2026-04-04T21:21:31.389" v="90" actId="21"/>
          <ac:spMkLst>
            <pc:docMk/>
            <pc:sldMk cId="747317439" sldId="291"/>
            <ac:spMk id="11" creationId="{20571CF2-09BE-1A71-B597-30CC073891D9}"/>
          </ac:spMkLst>
        </pc:spChg>
        <pc:spChg chg="add mod">
          <ac:chgData name="hamid ghazvini" userId="1bbb9b6cc34e1cfb" providerId="LiveId" clId="{559E99A4-7663-4329-AD66-B723B2FE766D}" dt="2026-04-04T21:21:06.555" v="89"/>
          <ac:spMkLst>
            <pc:docMk/>
            <pc:sldMk cId="747317439" sldId="291"/>
            <ac:spMk id="13" creationId="{428CCD3F-6338-E4FA-0F22-3B5B5CA6D184}"/>
          </ac:spMkLst>
        </pc:spChg>
        <pc:picChg chg="add mod">
          <ac:chgData name="hamid ghazvini" userId="1bbb9b6cc34e1cfb" providerId="LiveId" clId="{559E99A4-7663-4329-AD66-B723B2FE766D}" dt="2026-04-04T21:17:55.372" v="88" actId="26606"/>
          <ac:picMkLst>
            <pc:docMk/>
            <pc:sldMk cId="747317439" sldId="291"/>
            <ac:picMk id="6" creationId="{D3DB4194-AA61-0183-EB14-105B58FC7850}"/>
          </ac:picMkLst>
        </pc:picChg>
      </pc:sldChg>
      <pc:sldChg chg="addSp modSp new mod">
        <pc:chgData name="hamid ghazvini" userId="1bbb9b6cc34e1cfb" providerId="LiveId" clId="{559E99A4-7663-4329-AD66-B723B2FE766D}" dt="2026-04-04T21:16:02.603" v="85" actId="20577"/>
        <pc:sldMkLst>
          <pc:docMk/>
          <pc:sldMk cId="1331160308" sldId="292"/>
        </pc:sldMkLst>
        <pc:spChg chg="mod">
          <ac:chgData name="hamid ghazvini" userId="1bbb9b6cc34e1cfb" providerId="LiveId" clId="{559E99A4-7663-4329-AD66-B723B2FE766D}" dt="2026-04-04T21:16:02.603" v="85" actId="20577"/>
          <ac:spMkLst>
            <pc:docMk/>
            <pc:sldMk cId="1331160308" sldId="292"/>
            <ac:spMk id="2" creationId="{7D1E00CC-FAB5-C6BC-4C2B-2DE0D0D9E917}"/>
          </ac:spMkLst>
        </pc:spChg>
        <pc:spChg chg="mod">
          <ac:chgData name="hamid ghazvini" userId="1bbb9b6cc34e1cfb" providerId="LiveId" clId="{559E99A4-7663-4329-AD66-B723B2FE766D}" dt="2026-04-04T21:09:36.966" v="73" actId="255"/>
          <ac:spMkLst>
            <pc:docMk/>
            <pc:sldMk cId="1331160308" sldId="292"/>
            <ac:spMk id="3" creationId="{DE69C880-FA90-10AB-AE06-B421963A1C69}"/>
          </ac:spMkLst>
        </pc:spChg>
        <pc:picChg chg="add mod">
          <ac:chgData name="hamid ghazvini" userId="1bbb9b6cc34e1cfb" providerId="LiveId" clId="{559E99A4-7663-4329-AD66-B723B2FE766D}" dt="2026-04-04T20:55:58.156" v="13" actId="1076"/>
          <ac:picMkLst>
            <pc:docMk/>
            <pc:sldMk cId="1331160308" sldId="292"/>
            <ac:picMk id="5" creationId="{6799B669-A4BD-C78A-F5F7-F60AB7A47F95}"/>
          </ac:picMkLst>
        </pc:picChg>
      </pc:sldChg>
      <pc:sldChg chg="addSp modSp new mod">
        <pc:chgData name="hamid ghazvini" userId="1bbb9b6cc34e1cfb" providerId="LiveId" clId="{559E99A4-7663-4329-AD66-B723B2FE766D}" dt="2026-04-04T21:11:10.440" v="75" actId="27636"/>
        <pc:sldMkLst>
          <pc:docMk/>
          <pc:sldMk cId="4171753282" sldId="293"/>
        </pc:sldMkLst>
        <pc:spChg chg="mod">
          <ac:chgData name="hamid ghazvini" userId="1bbb9b6cc34e1cfb" providerId="LiveId" clId="{559E99A4-7663-4329-AD66-B723B2FE766D}" dt="2026-04-04T21:08:27.862" v="70" actId="255"/>
          <ac:spMkLst>
            <pc:docMk/>
            <pc:sldMk cId="4171753282" sldId="293"/>
            <ac:spMk id="2" creationId="{DA862386-71F8-ACDA-2E8D-4AF102E0E867}"/>
          </ac:spMkLst>
        </pc:spChg>
        <pc:spChg chg="mod">
          <ac:chgData name="hamid ghazvini" userId="1bbb9b6cc34e1cfb" providerId="LiveId" clId="{559E99A4-7663-4329-AD66-B723B2FE766D}" dt="2026-04-04T21:11:10.440" v="75" actId="27636"/>
          <ac:spMkLst>
            <pc:docMk/>
            <pc:sldMk cId="4171753282" sldId="293"/>
            <ac:spMk id="3" creationId="{B699D452-CED4-8DF5-33F7-50E8BB5B75EB}"/>
          </ac:spMkLst>
        </pc:spChg>
        <pc:picChg chg="add mod">
          <ac:chgData name="hamid ghazvini" userId="1bbb9b6cc34e1cfb" providerId="LiveId" clId="{559E99A4-7663-4329-AD66-B723B2FE766D}" dt="2026-04-04T20:57:48.466" v="29" actId="1076"/>
          <ac:picMkLst>
            <pc:docMk/>
            <pc:sldMk cId="4171753282" sldId="293"/>
            <ac:picMk id="5" creationId="{237BA0A3-D692-FEE9-102F-A3BB8D70F266}"/>
          </ac:picMkLst>
        </pc:picChg>
      </pc:sldChg>
      <pc:sldChg chg="addSp modSp new mod">
        <pc:chgData name="hamid ghazvini" userId="1bbb9b6cc34e1cfb" providerId="LiveId" clId="{559E99A4-7663-4329-AD66-B723B2FE766D}" dt="2026-04-04T21:11:53.958" v="76"/>
        <pc:sldMkLst>
          <pc:docMk/>
          <pc:sldMk cId="1007682023" sldId="294"/>
        </pc:sldMkLst>
        <pc:spChg chg="mod">
          <ac:chgData name="hamid ghazvini" userId="1bbb9b6cc34e1cfb" providerId="LiveId" clId="{559E99A4-7663-4329-AD66-B723B2FE766D}" dt="2026-04-04T21:07:44.659" v="68" actId="27636"/>
          <ac:spMkLst>
            <pc:docMk/>
            <pc:sldMk cId="1007682023" sldId="294"/>
            <ac:spMk id="2" creationId="{DAC35BB2-7030-1E2E-0EB2-6845372722C6}"/>
          </ac:spMkLst>
        </pc:spChg>
        <pc:spChg chg="mod">
          <ac:chgData name="hamid ghazvini" userId="1bbb9b6cc34e1cfb" providerId="LiveId" clId="{559E99A4-7663-4329-AD66-B723B2FE766D}" dt="2026-04-04T21:11:53.958" v="76"/>
          <ac:spMkLst>
            <pc:docMk/>
            <pc:sldMk cId="1007682023" sldId="294"/>
            <ac:spMk id="3" creationId="{B7D8698E-0CEC-5EA2-3F09-8BCC0866BE36}"/>
          </ac:spMkLst>
        </pc:spChg>
        <pc:picChg chg="add mod">
          <ac:chgData name="hamid ghazvini" userId="1bbb9b6cc34e1cfb" providerId="LiveId" clId="{559E99A4-7663-4329-AD66-B723B2FE766D}" dt="2026-04-04T20:58:06.033" v="31" actId="1076"/>
          <ac:picMkLst>
            <pc:docMk/>
            <pc:sldMk cId="1007682023" sldId="294"/>
            <ac:picMk id="5" creationId="{4EF68E9A-41CE-5B0B-FB62-F4F11C2AAD54}"/>
          </ac:picMkLst>
        </pc:picChg>
      </pc:sldChg>
      <pc:sldChg chg="addSp modSp new mod">
        <pc:chgData name="hamid ghazvini" userId="1bbb9b6cc34e1cfb" providerId="LiveId" clId="{559E99A4-7663-4329-AD66-B723B2FE766D}" dt="2026-04-04T21:12:22.063" v="77"/>
        <pc:sldMkLst>
          <pc:docMk/>
          <pc:sldMk cId="830907970" sldId="295"/>
        </pc:sldMkLst>
        <pc:spChg chg="mod">
          <ac:chgData name="hamid ghazvini" userId="1bbb9b6cc34e1cfb" providerId="LiveId" clId="{559E99A4-7663-4329-AD66-B723B2FE766D}" dt="2026-04-04T21:06:55.400" v="64"/>
          <ac:spMkLst>
            <pc:docMk/>
            <pc:sldMk cId="830907970" sldId="295"/>
            <ac:spMk id="2" creationId="{1F0E9DEE-7DE2-2924-5367-3217A71A4A11}"/>
          </ac:spMkLst>
        </pc:spChg>
        <pc:spChg chg="mod">
          <ac:chgData name="hamid ghazvini" userId="1bbb9b6cc34e1cfb" providerId="LiveId" clId="{559E99A4-7663-4329-AD66-B723B2FE766D}" dt="2026-04-04T21:12:22.063" v="77"/>
          <ac:spMkLst>
            <pc:docMk/>
            <pc:sldMk cId="830907970" sldId="295"/>
            <ac:spMk id="3" creationId="{4152B314-73DC-0031-910A-030C95316F31}"/>
          </ac:spMkLst>
        </pc:spChg>
        <pc:picChg chg="add mod">
          <ac:chgData name="hamid ghazvini" userId="1bbb9b6cc34e1cfb" providerId="LiveId" clId="{559E99A4-7663-4329-AD66-B723B2FE766D}" dt="2026-04-04T20:58:28.173" v="34" actId="1076"/>
          <ac:picMkLst>
            <pc:docMk/>
            <pc:sldMk cId="830907970" sldId="295"/>
            <ac:picMk id="5" creationId="{2608F54A-8061-6A73-7511-30D79E80BB4D}"/>
          </ac:picMkLst>
        </pc:picChg>
      </pc:sldChg>
      <pc:sldChg chg="addSp modSp new mod">
        <pc:chgData name="hamid ghazvini" userId="1bbb9b6cc34e1cfb" providerId="LiveId" clId="{559E99A4-7663-4329-AD66-B723B2FE766D}" dt="2026-04-04T21:12:45.045" v="78"/>
        <pc:sldMkLst>
          <pc:docMk/>
          <pc:sldMk cId="823766492" sldId="296"/>
        </pc:sldMkLst>
        <pc:spChg chg="mod">
          <ac:chgData name="hamid ghazvini" userId="1bbb9b6cc34e1cfb" providerId="LiveId" clId="{559E99A4-7663-4329-AD66-B723B2FE766D}" dt="2026-04-04T21:06:17.413" v="63"/>
          <ac:spMkLst>
            <pc:docMk/>
            <pc:sldMk cId="823766492" sldId="296"/>
            <ac:spMk id="2" creationId="{C997E07E-F477-2825-FA77-45E95768507A}"/>
          </ac:spMkLst>
        </pc:spChg>
        <pc:spChg chg="mod">
          <ac:chgData name="hamid ghazvini" userId="1bbb9b6cc34e1cfb" providerId="LiveId" clId="{559E99A4-7663-4329-AD66-B723B2FE766D}" dt="2026-04-04T21:12:45.045" v="78"/>
          <ac:spMkLst>
            <pc:docMk/>
            <pc:sldMk cId="823766492" sldId="296"/>
            <ac:spMk id="3" creationId="{1422E220-D062-FF5A-3D79-B799E981371A}"/>
          </ac:spMkLst>
        </pc:spChg>
        <pc:picChg chg="add mod">
          <ac:chgData name="hamid ghazvini" userId="1bbb9b6cc34e1cfb" providerId="LiveId" clId="{559E99A4-7663-4329-AD66-B723B2FE766D}" dt="2026-04-04T20:59:07.534" v="36" actId="1076"/>
          <ac:picMkLst>
            <pc:docMk/>
            <pc:sldMk cId="823766492" sldId="296"/>
            <ac:picMk id="5" creationId="{291AC66C-685D-7991-4513-80567C299518}"/>
          </ac:picMkLst>
        </pc:picChg>
      </pc:sldChg>
      <pc:sldChg chg="addSp modSp new mod">
        <pc:chgData name="hamid ghazvini" userId="1bbb9b6cc34e1cfb" providerId="LiveId" clId="{559E99A4-7663-4329-AD66-B723B2FE766D}" dt="2026-04-04T21:13:22.233" v="79"/>
        <pc:sldMkLst>
          <pc:docMk/>
          <pc:sldMk cId="516905926" sldId="297"/>
        </pc:sldMkLst>
        <pc:spChg chg="mod">
          <ac:chgData name="hamid ghazvini" userId="1bbb9b6cc34e1cfb" providerId="LiveId" clId="{559E99A4-7663-4329-AD66-B723B2FE766D}" dt="2026-04-04T21:03:28.239" v="54" actId="27636"/>
          <ac:spMkLst>
            <pc:docMk/>
            <pc:sldMk cId="516905926" sldId="297"/>
            <ac:spMk id="2" creationId="{7724B33B-2CEB-899E-BDD2-28A1BA24362D}"/>
          </ac:spMkLst>
        </pc:spChg>
        <pc:spChg chg="mod">
          <ac:chgData name="hamid ghazvini" userId="1bbb9b6cc34e1cfb" providerId="LiveId" clId="{559E99A4-7663-4329-AD66-B723B2FE766D}" dt="2026-04-04T21:13:22.233" v="79"/>
          <ac:spMkLst>
            <pc:docMk/>
            <pc:sldMk cId="516905926" sldId="297"/>
            <ac:spMk id="3" creationId="{645F4020-2715-443D-0E46-0845E8607681}"/>
          </ac:spMkLst>
        </pc:spChg>
        <pc:picChg chg="add mod">
          <ac:chgData name="hamid ghazvini" userId="1bbb9b6cc34e1cfb" providerId="LiveId" clId="{559E99A4-7663-4329-AD66-B723B2FE766D}" dt="2026-04-04T20:59:30.716" v="38" actId="1076"/>
          <ac:picMkLst>
            <pc:docMk/>
            <pc:sldMk cId="516905926" sldId="297"/>
            <ac:picMk id="5" creationId="{5126E972-3843-43DD-840B-9C5633390A5A}"/>
          </ac:picMkLst>
        </pc:picChg>
      </pc:sldChg>
      <pc:sldChg chg="addSp modSp new mod">
        <pc:chgData name="hamid ghazvini" userId="1bbb9b6cc34e1cfb" providerId="LiveId" clId="{559E99A4-7663-4329-AD66-B723B2FE766D}" dt="2026-04-04T21:14:24.209" v="82"/>
        <pc:sldMkLst>
          <pc:docMk/>
          <pc:sldMk cId="1850311550" sldId="298"/>
        </pc:sldMkLst>
        <pc:spChg chg="mod">
          <ac:chgData name="hamid ghazvini" userId="1bbb9b6cc34e1cfb" providerId="LiveId" clId="{559E99A4-7663-4329-AD66-B723B2FE766D}" dt="2026-04-04T21:02:48.857" v="50" actId="27636"/>
          <ac:spMkLst>
            <pc:docMk/>
            <pc:sldMk cId="1850311550" sldId="298"/>
            <ac:spMk id="2" creationId="{C7CC8391-2922-51DF-DF54-06487FEECE56}"/>
          </ac:spMkLst>
        </pc:spChg>
        <pc:spChg chg="mod">
          <ac:chgData name="hamid ghazvini" userId="1bbb9b6cc34e1cfb" providerId="LiveId" clId="{559E99A4-7663-4329-AD66-B723B2FE766D}" dt="2026-04-04T21:14:24.209" v="82"/>
          <ac:spMkLst>
            <pc:docMk/>
            <pc:sldMk cId="1850311550" sldId="298"/>
            <ac:spMk id="3" creationId="{51C6B36B-248E-C912-467E-0D604F33F8D3}"/>
          </ac:spMkLst>
        </pc:spChg>
        <pc:picChg chg="add mod">
          <ac:chgData name="hamid ghazvini" userId="1bbb9b6cc34e1cfb" providerId="LiveId" clId="{559E99A4-7663-4329-AD66-B723B2FE766D}" dt="2026-04-04T21:00:07.410" v="40" actId="1076"/>
          <ac:picMkLst>
            <pc:docMk/>
            <pc:sldMk cId="1850311550" sldId="298"/>
            <ac:picMk id="5" creationId="{1F49737B-58B8-FBB4-2EAE-1E677BFEF303}"/>
          </ac:picMkLst>
        </pc:picChg>
      </pc:sldChg>
      <pc:sldChg chg="addSp modSp new mod">
        <pc:chgData name="hamid ghazvini" userId="1bbb9b6cc34e1cfb" providerId="LiveId" clId="{559E99A4-7663-4329-AD66-B723B2FE766D}" dt="2026-04-04T21:15:07.574" v="83"/>
        <pc:sldMkLst>
          <pc:docMk/>
          <pc:sldMk cId="3469850898" sldId="299"/>
        </pc:sldMkLst>
        <pc:spChg chg="mod">
          <ac:chgData name="hamid ghazvini" userId="1bbb9b6cc34e1cfb" providerId="LiveId" clId="{559E99A4-7663-4329-AD66-B723B2FE766D}" dt="2026-04-04T21:02:05.789" v="46" actId="27636"/>
          <ac:spMkLst>
            <pc:docMk/>
            <pc:sldMk cId="3469850898" sldId="299"/>
            <ac:spMk id="2" creationId="{154FE3EE-1517-5465-D3BF-FB4AF3F946BB}"/>
          </ac:spMkLst>
        </pc:spChg>
        <pc:spChg chg="mod">
          <ac:chgData name="hamid ghazvini" userId="1bbb9b6cc34e1cfb" providerId="LiveId" clId="{559E99A4-7663-4329-AD66-B723B2FE766D}" dt="2026-04-04T21:15:07.574" v="83"/>
          <ac:spMkLst>
            <pc:docMk/>
            <pc:sldMk cId="3469850898" sldId="299"/>
            <ac:spMk id="3" creationId="{55CA7C95-ABAD-902F-EB1F-F9D483875D4B}"/>
          </ac:spMkLst>
        </pc:spChg>
        <pc:picChg chg="add mod">
          <ac:chgData name="hamid ghazvini" userId="1bbb9b6cc34e1cfb" providerId="LiveId" clId="{559E99A4-7663-4329-AD66-B723B2FE766D}" dt="2026-04-04T21:00:24.293" v="42" actId="1076"/>
          <ac:picMkLst>
            <pc:docMk/>
            <pc:sldMk cId="3469850898" sldId="299"/>
            <ac:picMk id="5" creationId="{51EC8B3F-A521-AA65-9E85-FEE0A5903A2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4/4/2026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4/4/2026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4/4/2026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4/4/2026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4/4/2026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4/4/2026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4/4/2026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4/4/2026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4/4/2026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4/4/2026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4/4/2026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4/4/2026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2D1004-1754-EAC6-4E2D-B46E0A694AA6}"/>
              </a:ext>
            </a:extLst>
          </p:cNvPr>
          <p:cNvPicPr>
            <a:picLocks noChangeAspect="1"/>
          </p:cNvPicPr>
          <p:nvPr/>
        </p:nvPicPr>
        <p:blipFill>
          <a:blip r:embed="rId2">
            <a:extLst>
              <a:ext uri="{28A0092B-C50C-407E-A947-70E740481C1C}">
                <a14:useLocalDpi xmlns:a14="http://schemas.microsoft.com/office/drawing/2010/main" val="0"/>
              </a:ext>
            </a:extLst>
          </a:blip>
          <a:srcRect t="28892" b="12888"/>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Massage Techniques 5C</a:t>
            </a:r>
            <a:endParaRPr lang="en-US"/>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dirty="0"/>
              <a:t>Muscles in the Hand</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78676-76F8-3B44-ACB5-ABF0754A1D71}"/>
              </a:ext>
            </a:extLst>
          </p:cNvPr>
          <p:cNvSpPr>
            <a:spLocks noGrp="1"/>
          </p:cNvSpPr>
          <p:nvPr>
            <p:ph type="title"/>
          </p:nvPr>
        </p:nvSpPr>
        <p:spPr>
          <a:xfrm>
            <a:off x="1097280" y="286603"/>
            <a:ext cx="10058400" cy="957311"/>
          </a:xfrm>
        </p:spPr>
        <p:txBody>
          <a:bodyPr>
            <a:normAutofit/>
          </a:bodyPr>
          <a:lstStyle/>
          <a:p>
            <a:r>
              <a:rPr lang="en-CA" sz="3200" dirty="0">
                <a:solidFill>
                  <a:srgbClr val="C464A9"/>
                </a:solidFill>
              </a:rPr>
              <a:t>Muscles in the Hand</a:t>
            </a:r>
          </a:p>
        </p:txBody>
      </p:sp>
      <p:sp>
        <p:nvSpPr>
          <p:cNvPr id="3" name="Content Placeholder 2">
            <a:extLst>
              <a:ext uri="{FF2B5EF4-FFF2-40B4-BE49-F238E27FC236}">
                <a16:creationId xmlns:a16="http://schemas.microsoft.com/office/drawing/2014/main" id="{0584D5BE-01F0-E1FF-4335-54DDA3AC748C}"/>
              </a:ext>
            </a:extLst>
          </p:cNvPr>
          <p:cNvSpPr>
            <a:spLocks noGrp="1"/>
          </p:cNvSpPr>
          <p:nvPr>
            <p:ph idx="1"/>
          </p:nvPr>
        </p:nvSpPr>
        <p:spPr/>
        <p:txBody>
          <a:bodyPr>
            <a:normAutofit/>
          </a:bodyPr>
          <a:lstStyle/>
          <a:p>
            <a:r>
              <a:rPr lang="en-CA" b="1" i="1" dirty="0">
                <a:solidFill>
                  <a:srgbClr val="C464A9"/>
                </a:solidFill>
              </a:rPr>
              <a:t>Muscles of the Thumb</a:t>
            </a:r>
          </a:p>
          <a:p>
            <a:r>
              <a:rPr lang="en-US" dirty="0"/>
              <a:t>One of the distinguishing characteristics of homo sapiens is the opposable thumb, and we use it intensively, as every massage therapist certainly knows. Soreness, tender points, and trigger points in the thumb muscles due to overuse are quite common. Pain in the thumb area can also be a symptom of carpal tunnel syndrome, so careful examination and thorough treatment of both the thumb muscles and the muscles of the forearm are important. The principal muscles of the thumb (abductor pollicis and </a:t>
            </a:r>
            <a:r>
              <a:rPr lang="en-US" dirty="0" err="1"/>
              <a:t>opponens</a:t>
            </a:r>
            <a:r>
              <a:rPr lang="en-US" dirty="0"/>
              <a:t> pollicis) comprise the </a:t>
            </a:r>
            <a:r>
              <a:rPr lang="en-US" b="1" dirty="0"/>
              <a:t>thenar eminence</a:t>
            </a:r>
            <a:r>
              <a:rPr lang="en-US" dirty="0"/>
              <a:t>, commonly called the ball of the thumb, the thick, muscular bundle of muscles at the base of the thumb just distal to the wrist.</a:t>
            </a:r>
            <a:endParaRPr lang="en-CA" dirty="0"/>
          </a:p>
        </p:txBody>
      </p:sp>
    </p:spTree>
    <p:extLst>
      <p:ext uri="{BB962C8B-B14F-4D97-AF65-F5344CB8AC3E}">
        <p14:creationId xmlns:p14="http://schemas.microsoft.com/office/powerpoint/2010/main" val="3973802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FBF638-1474-2D68-6B3A-BD99345D40BC}"/>
              </a:ext>
            </a:extLst>
          </p:cNvPr>
          <p:cNvPicPr>
            <a:picLocks noChangeAspect="1"/>
          </p:cNvPicPr>
          <p:nvPr/>
        </p:nvPicPr>
        <p:blipFill>
          <a:blip r:embed="rId2"/>
          <a:stretch>
            <a:fillRect/>
          </a:stretch>
        </p:blipFill>
        <p:spPr>
          <a:xfrm>
            <a:off x="5458984" y="1383819"/>
            <a:ext cx="5928344" cy="4152716"/>
          </a:xfrm>
          <a:prstGeom prst="rect">
            <a:avLst/>
          </a:prstGeom>
          <a:noFill/>
        </p:spPr>
      </p:pic>
      <p:sp>
        <p:nvSpPr>
          <p:cNvPr id="12" name="Text Placeholder 3">
            <a:extLst>
              <a:ext uri="{FF2B5EF4-FFF2-40B4-BE49-F238E27FC236}">
                <a16:creationId xmlns:a16="http://schemas.microsoft.com/office/drawing/2014/main" id="{04D365DD-0063-440F-4A26-B5F3E1E12135}"/>
              </a:ext>
            </a:extLst>
          </p:cNvPr>
          <p:cNvSpPr>
            <a:spLocks noGrp="1"/>
          </p:cNvSpPr>
          <p:nvPr>
            <p:ph type="body" sz="half" idx="2"/>
          </p:nvPr>
        </p:nvSpPr>
        <p:spPr>
          <a:xfrm>
            <a:off x="643465" y="3043050"/>
            <a:ext cx="3517567" cy="3064505"/>
          </a:xfrm>
        </p:spPr>
        <p:txBody>
          <a:bodyPr/>
          <a:lstStyle/>
          <a:p>
            <a:r>
              <a:rPr lang="en-US" dirty="0"/>
              <a:t>Superficial muscles of the palmar (anterior) hand</a:t>
            </a:r>
          </a:p>
          <a:p>
            <a:endParaRPr lang="en-US" dirty="0"/>
          </a:p>
        </p:txBody>
      </p:sp>
    </p:spTree>
    <p:extLst>
      <p:ext uri="{BB962C8B-B14F-4D97-AF65-F5344CB8AC3E}">
        <p14:creationId xmlns:p14="http://schemas.microsoft.com/office/powerpoint/2010/main" val="2338524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CE28EF0-478C-A85E-7B8D-B17248A0EB2D}"/>
              </a:ext>
            </a:extLst>
          </p:cNvPr>
          <p:cNvSpPr>
            <a:spLocks noGrp="1"/>
          </p:cNvSpPr>
          <p:nvPr>
            <p:ph type="body" sz="half" idx="2"/>
          </p:nvPr>
        </p:nvSpPr>
        <p:spPr/>
        <p:txBody>
          <a:bodyPr/>
          <a:lstStyle/>
          <a:p>
            <a:r>
              <a:rPr lang="en-US" dirty="0"/>
              <a:t>Surface anatomy of the hand</a:t>
            </a:r>
            <a:endParaRPr lang="en-CA" dirty="0"/>
          </a:p>
        </p:txBody>
      </p:sp>
      <p:pic>
        <p:nvPicPr>
          <p:cNvPr id="6" name="Picture 5">
            <a:extLst>
              <a:ext uri="{FF2B5EF4-FFF2-40B4-BE49-F238E27FC236}">
                <a16:creationId xmlns:a16="http://schemas.microsoft.com/office/drawing/2014/main" id="{46816419-9385-AD84-A7F2-3697321230C6}"/>
              </a:ext>
            </a:extLst>
          </p:cNvPr>
          <p:cNvPicPr>
            <a:picLocks noChangeAspect="1"/>
          </p:cNvPicPr>
          <p:nvPr/>
        </p:nvPicPr>
        <p:blipFill>
          <a:blip r:embed="rId2"/>
          <a:stretch>
            <a:fillRect/>
          </a:stretch>
        </p:blipFill>
        <p:spPr>
          <a:xfrm>
            <a:off x="5604387" y="1441174"/>
            <a:ext cx="5860026" cy="3975652"/>
          </a:xfrm>
          <a:prstGeom prst="rect">
            <a:avLst/>
          </a:prstGeom>
        </p:spPr>
      </p:pic>
    </p:spTree>
    <p:extLst>
      <p:ext uri="{BB962C8B-B14F-4D97-AF65-F5344CB8AC3E}">
        <p14:creationId xmlns:p14="http://schemas.microsoft.com/office/powerpoint/2010/main" val="3562078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BB5AF-5445-BD6F-1E78-0AF1A6D31A11}"/>
              </a:ext>
            </a:extLst>
          </p:cNvPr>
          <p:cNvSpPr>
            <a:spLocks noGrp="1"/>
          </p:cNvSpPr>
          <p:nvPr>
            <p:ph type="title"/>
          </p:nvPr>
        </p:nvSpPr>
        <p:spPr>
          <a:xfrm>
            <a:off x="1097280" y="286603"/>
            <a:ext cx="10058400" cy="924359"/>
          </a:xfrm>
        </p:spPr>
        <p:txBody>
          <a:bodyPr>
            <a:normAutofit/>
          </a:bodyPr>
          <a:lstStyle/>
          <a:p>
            <a:r>
              <a:rPr lang="en-CA" sz="3200" dirty="0">
                <a:solidFill>
                  <a:srgbClr val="C464A9"/>
                </a:solidFill>
              </a:rPr>
              <a:t>Adductor Pollicis </a:t>
            </a:r>
          </a:p>
        </p:txBody>
      </p:sp>
      <p:sp>
        <p:nvSpPr>
          <p:cNvPr id="3" name="Content Placeholder 2">
            <a:extLst>
              <a:ext uri="{FF2B5EF4-FFF2-40B4-BE49-F238E27FC236}">
                <a16:creationId xmlns:a16="http://schemas.microsoft.com/office/drawing/2014/main" id="{8331C601-8F61-6230-F906-9EC5BA0F4E1C}"/>
              </a:ext>
            </a:extLst>
          </p:cNvPr>
          <p:cNvSpPr>
            <a:spLocks noGrp="1"/>
          </p:cNvSpPr>
          <p:nvPr>
            <p:ph idx="1"/>
          </p:nvPr>
        </p:nvSpPr>
        <p:spPr/>
        <p:txBody>
          <a:bodyPr>
            <a:normAutofit/>
          </a:bodyPr>
          <a:lstStyle/>
          <a:p>
            <a:r>
              <a:rPr lang="en-US" b="1" dirty="0"/>
              <a:t>Etymology </a:t>
            </a:r>
            <a:r>
              <a:rPr lang="en-US" dirty="0"/>
              <a:t>Latin adductor (ad, to or toward + </a:t>
            </a:r>
            <a:r>
              <a:rPr lang="en-US" dirty="0" err="1"/>
              <a:t>ducere</a:t>
            </a:r>
            <a:r>
              <a:rPr lang="en-US" dirty="0"/>
              <a:t>, to lead), that which draws toward + pollex, thumb</a:t>
            </a:r>
          </a:p>
          <a:p>
            <a:r>
              <a:rPr lang="en-CA" b="1" dirty="0"/>
              <a:t>Attachments. </a:t>
            </a:r>
            <a:r>
              <a:rPr lang="en-CA" dirty="0"/>
              <a:t>By two heads: </a:t>
            </a:r>
            <a:r>
              <a:rPr lang="en-US" dirty="0"/>
              <a:t>The transverse head from the shaft of the third metacarpal. The oblique head from the front of the base of the second metacarpal, the trapezoid and capitate bones Both heads to the ulnar side of base of proximal phalanx of thumb</a:t>
            </a:r>
          </a:p>
          <a:p>
            <a:r>
              <a:rPr lang="en-CA" b="1" dirty="0"/>
              <a:t>Palpation. </a:t>
            </a:r>
            <a:r>
              <a:rPr lang="en-US" dirty="0"/>
              <a:t>Palpable distal to the thenar eminence; architecture is slightly convergent, and fibers are parallel to the muscle.</a:t>
            </a:r>
          </a:p>
          <a:p>
            <a:r>
              <a:rPr lang="en-CA" b="1" dirty="0"/>
              <a:t>Action. </a:t>
            </a:r>
            <a:r>
              <a:rPr lang="en-US" dirty="0"/>
              <a:t>Adducts thumb at carpometacarpal joint</a:t>
            </a:r>
          </a:p>
          <a:p>
            <a:r>
              <a:rPr lang="en-CA" b="1" dirty="0"/>
              <a:t>Referral Areas. </a:t>
            </a:r>
            <a:r>
              <a:rPr lang="en-US" dirty="0"/>
              <a:t>The base of the thumb on both the palmar and dorsal sides</a:t>
            </a:r>
            <a:endParaRPr lang="en-CA" dirty="0"/>
          </a:p>
        </p:txBody>
      </p:sp>
    </p:spTree>
    <p:extLst>
      <p:ext uri="{BB962C8B-B14F-4D97-AF65-F5344CB8AC3E}">
        <p14:creationId xmlns:p14="http://schemas.microsoft.com/office/powerpoint/2010/main" val="1680490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EFE4C6F-5162-15AB-6E32-3B244F9A34BE}"/>
              </a:ext>
            </a:extLst>
          </p:cNvPr>
          <p:cNvSpPr>
            <a:spLocks noGrp="1"/>
          </p:cNvSpPr>
          <p:nvPr>
            <p:ph type="body" sz="half" idx="2"/>
          </p:nvPr>
        </p:nvSpPr>
        <p:spPr/>
        <p:txBody>
          <a:bodyPr/>
          <a:lstStyle/>
          <a:p>
            <a:r>
              <a:rPr lang="en-CA" dirty="0"/>
              <a:t>Anatomy of adductor pollicis</a:t>
            </a:r>
          </a:p>
        </p:txBody>
      </p:sp>
      <p:pic>
        <p:nvPicPr>
          <p:cNvPr id="6" name="Picture 5">
            <a:extLst>
              <a:ext uri="{FF2B5EF4-FFF2-40B4-BE49-F238E27FC236}">
                <a16:creationId xmlns:a16="http://schemas.microsoft.com/office/drawing/2014/main" id="{66978CB8-426B-ECF7-EA9F-038BBEDB08CB}"/>
              </a:ext>
            </a:extLst>
          </p:cNvPr>
          <p:cNvPicPr>
            <a:picLocks noChangeAspect="1"/>
          </p:cNvPicPr>
          <p:nvPr/>
        </p:nvPicPr>
        <p:blipFill>
          <a:blip r:embed="rId2"/>
          <a:stretch>
            <a:fillRect/>
          </a:stretch>
        </p:blipFill>
        <p:spPr>
          <a:xfrm>
            <a:off x="6403191" y="1138030"/>
            <a:ext cx="3932903" cy="4581939"/>
          </a:xfrm>
          <a:prstGeom prst="rect">
            <a:avLst/>
          </a:prstGeom>
        </p:spPr>
      </p:pic>
    </p:spTree>
    <p:extLst>
      <p:ext uri="{BB962C8B-B14F-4D97-AF65-F5344CB8AC3E}">
        <p14:creationId xmlns:p14="http://schemas.microsoft.com/office/powerpoint/2010/main" val="1786612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95546-AD91-2630-DA52-EFB1C93B6FA3}"/>
              </a:ext>
            </a:extLst>
          </p:cNvPr>
          <p:cNvSpPr>
            <a:spLocks noGrp="1"/>
          </p:cNvSpPr>
          <p:nvPr>
            <p:ph type="title"/>
          </p:nvPr>
        </p:nvSpPr>
        <p:spPr>
          <a:xfrm>
            <a:off x="1097280" y="286603"/>
            <a:ext cx="10058400" cy="907883"/>
          </a:xfrm>
        </p:spPr>
        <p:txBody>
          <a:bodyPr>
            <a:normAutofit/>
          </a:bodyPr>
          <a:lstStyle/>
          <a:p>
            <a:r>
              <a:rPr lang="en-CA" sz="3200" dirty="0">
                <a:solidFill>
                  <a:srgbClr val="C464A9"/>
                </a:solidFill>
              </a:rPr>
              <a:t>Flexor Pollicis Brevis</a:t>
            </a:r>
          </a:p>
        </p:txBody>
      </p:sp>
      <p:sp>
        <p:nvSpPr>
          <p:cNvPr id="3" name="Content Placeholder 2">
            <a:extLst>
              <a:ext uri="{FF2B5EF4-FFF2-40B4-BE49-F238E27FC236}">
                <a16:creationId xmlns:a16="http://schemas.microsoft.com/office/drawing/2014/main" id="{2CEB796F-5320-C2E3-316C-8CA6F3638A40}"/>
              </a:ext>
            </a:extLst>
          </p:cNvPr>
          <p:cNvSpPr>
            <a:spLocks noGrp="1"/>
          </p:cNvSpPr>
          <p:nvPr>
            <p:ph idx="1"/>
          </p:nvPr>
        </p:nvSpPr>
        <p:spPr/>
        <p:txBody>
          <a:bodyPr>
            <a:normAutofit lnSpcReduction="10000"/>
          </a:bodyPr>
          <a:lstStyle/>
          <a:p>
            <a:r>
              <a:rPr lang="en-US" b="1" dirty="0"/>
              <a:t>Etymology </a:t>
            </a:r>
            <a:r>
              <a:rPr lang="en-US" dirty="0"/>
              <a:t>Latin flexor, bender + pollicis, of the thumb + brevis, short</a:t>
            </a:r>
          </a:p>
          <a:p>
            <a:r>
              <a:rPr lang="en-CA" b="1" dirty="0"/>
              <a:t>Attachments. </a:t>
            </a:r>
            <a:r>
              <a:rPr lang="en-US" dirty="0"/>
              <a:t>Proximally, superficial portion to the trapezium and the flexor retinaculum of the wrist, deep portion from ulnar side of first metacarpal bone. Distally, to the base of the proximal phalanx of the thumb</a:t>
            </a:r>
          </a:p>
          <a:p>
            <a:r>
              <a:rPr lang="en-CA" b="1" dirty="0"/>
              <a:t>Palpation. </a:t>
            </a:r>
            <a:r>
              <a:rPr lang="en-US" dirty="0"/>
              <a:t>Palpable as the most distal muscle in the thenar eminence. Architecture is parallel, and fibers are parallel to the </a:t>
            </a:r>
            <a:r>
              <a:rPr lang="en-CA" dirty="0"/>
              <a:t>muscle.</a:t>
            </a:r>
          </a:p>
          <a:p>
            <a:r>
              <a:rPr lang="en-CA" b="1" dirty="0"/>
              <a:t>Action. </a:t>
            </a:r>
            <a:r>
              <a:rPr lang="en-US" dirty="0"/>
              <a:t>Flexes proximal phalanx of thumb</a:t>
            </a:r>
          </a:p>
          <a:p>
            <a:r>
              <a:rPr lang="en-CA" b="1" dirty="0"/>
              <a:t>Referral Areas. </a:t>
            </a:r>
            <a:r>
              <a:rPr lang="en-CA" dirty="0"/>
              <a:t>Not applicable</a:t>
            </a:r>
          </a:p>
          <a:p>
            <a:r>
              <a:rPr lang="en-CA" b="1" dirty="0"/>
              <a:t>Other Muscles to Examine. </a:t>
            </a:r>
            <a:r>
              <a:rPr lang="en-CA" dirty="0"/>
              <a:t>Not applicable</a:t>
            </a:r>
          </a:p>
        </p:txBody>
      </p:sp>
    </p:spTree>
    <p:extLst>
      <p:ext uri="{BB962C8B-B14F-4D97-AF65-F5344CB8AC3E}">
        <p14:creationId xmlns:p14="http://schemas.microsoft.com/office/powerpoint/2010/main" val="2707270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B0E4C28-57D6-D809-C787-53D4929439E7}"/>
              </a:ext>
            </a:extLst>
          </p:cNvPr>
          <p:cNvSpPr>
            <a:spLocks noGrp="1"/>
          </p:cNvSpPr>
          <p:nvPr>
            <p:ph type="body" sz="half" idx="2"/>
          </p:nvPr>
        </p:nvSpPr>
        <p:spPr/>
        <p:txBody>
          <a:bodyPr/>
          <a:lstStyle/>
          <a:p>
            <a:r>
              <a:rPr lang="en-US" dirty="0"/>
              <a:t>Anatomy of flexor pollicis brevis</a:t>
            </a:r>
          </a:p>
          <a:p>
            <a:endParaRPr lang="en-CA" dirty="0"/>
          </a:p>
        </p:txBody>
      </p:sp>
      <p:pic>
        <p:nvPicPr>
          <p:cNvPr id="6" name="Picture 5">
            <a:extLst>
              <a:ext uri="{FF2B5EF4-FFF2-40B4-BE49-F238E27FC236}">
                <a16:creationId xmlns:a16="http://schemas.microsoft.com/office/drawing/2014/main" id="{C6A0CB5E-9818-D796-FDEC-D49F87CA3E8B}"/>
              </a:ext>
            </a:extLst>
          </p:cNvPr>
          <p:cNvPicPr>
            <a:picLocks noChangeAspect="1"/>
          </p:cNvPicPr>
          <p:nvPr/>
        </p:nvPicPr>
        <p:blipFill>
          <a:blip r:embed="rId2"/>
          <a:stretch>
            <a:fillRect/>
          </a:stretch>
        </p:blipFill>
        <p:spPr>
          <a:xfrm>
            <a:off x="6362002" y="1744317"/>
            <a:ext cx="3932903" cy="3369365"/>
          </a:xfrm>
          <a:prstGeom prst="rect">
            <a:avLst/>
          </a:prstGeom>
        </p:spPr>
      </p:pic>
    </p:spTree>
    <p:extLst>
      <p:ext uri="{BB962C8B-B14F-4D97-AF65-F5344CB8AC3E}">
        <p14:creationId xmlns:p14="http://schemas.microsoft.com/office/powerpoint/2010/main" val="3013166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A3027-B7B6-5EBF-C882-644B690A23DF}"/>
              </a:ext>
            </a:extLst>
          </p:cNvPr>
          <p:cNvSpPr>
            <a:spLocks noGrp="1"/>
          </p:cNvSpPr>
          <p:nvPr>
            <p:ph type="title"/>
          </p:nvPr>
        </p:nvSpPr>
        <p:spPr>
          <a:xfrm>
            <a:off x="1097280" y="286603"/>
            <a:ext cx="10058400" cy="924359"/>
          </a:xfrm>
        </p:spPr>
        <p:txBody>
          <a:bodyPr>
            <a:normAutofit/>
          </a:bodyPr>
          <a:lstStyle/>
          <a:p>
            <a:r>
              <a:rPr lang="en-CA" sz="3200" dirty="0">
                <a:solidFill>
                  <a:srgbClr val="C464A9"/>
                </a:solidFill>
              </a:rPr>
              <a:t>Abductor Pollicis Brevis</a:t>
            </a:r>
          </a:p>
        </p:txBody>
      </p:sp>
      <p:sp>
        <p:nvSpPr>
          <p:cNvPr id="3" name="Content Placeholder 2">
            <a:extLst>
              <a:ext uri="{FF2B5EF4-FFF2-40B4-BE49-F238E27FC236}">
                <a16:creationId xmlns:a16="http://schemas.microsoft.com/office/drawing/2014/main" id="{6D5B45A6-5001-CEA9-B462-64EB1166367A}"/>
              </a:ext>
            </a:extLst>
          </p:cNvPr>
          <p:cNvSpPr>
            <a:spLocks noGrp="1"/>
          </p:cNvSpPr>
          <p:nvPr>
            <p:ph idx="1"/>
          </p:nvPr>
        </p:nvSpPr>
        <p:spPr/>
        <p:txBody>
          <a:bodyPr>
            <a:normAutofit/>
          </a:bodyPr>
          <a:lstStyle/>
          <a:p>
            <a:r>
              <a:rPr lang="en-US" b="1" dirty="0"/>
              <a:t>Etymology </a:t>
            </a:r>
            <a:r>
              <a:rPr lang="en-US" dirty="0"/>
              <a:t>Latin abductor (ab, from + </a:t>
            </a:r>
            <a:r>
              <a:rPr lang="en-US" dirty="0" err="1"/>
              <a:t>ducere</a:t>
            </a:r>
            <a:r>
              <a:rPr lang="en-US" dirty="0"/>
              <a:t>, to lead), that which draws away from + pollex, thumb</a:t>
            </a:r>
          </a:p>
          <a:p>
            <a:r>
              <a:rPr lang="en-CA" b="1" dirty="0"/>
              <a:t>Attachments. </a:t>
            </a:r>
            <a:r>
              <a:rPr lang="en-US" dirty="0"/>
              <a:t>Proximally, to the tubercle of the trapezium and flexor retinaculum. Distally, to the base of the radial side of the proximal phalanx of the thumb</a:t>
            </a:r>
          </a:p>
          <a:p>
            <a:r>
              <a:rPr lang="en-CA" b="1" dirty="0"/>
              <a:t>Palpation. </a:t>
            </a:r>
            <a:r>
              <a:rPr lang="en-US" dirty="0"/>
              <a:t>Palpable as the central muscle in the thenar eminence. Architecture is con-</a:t>
            </a:r>
            <a:r>
              <a:rPr lang="en-US" dirty="0" err="1"/>
              <a:t>vergent</a:t>
            </a:r>
            <a:r>
              <a:rPr lang="en-US" dirty="0"/>
              <a:t>, and fibers are parallel to the </a:t>
            </a:r>
            <a:r>
              <a:rPr lang="en-CA" dirty="0"/>
              <a:t>muscle.</a:t>
            </a:r>
          </a:p>
          <a:p>
            <a:r>
              <a:rPr lang="en-CA" b="1" dirty="0"/>
              <a:t>Action. </a:t>
            </a:r>
            <a:r>
              <a:rPr lang="en-US" dirty="0"/>
              <a:t>Abducts thumb at the carpometacarpal joint</a:t>
            </a:r>
          </a:p>
          <a:p>
            <a:r>
              <a:rPr lang="en-CA" b="1" dirty="0"/>
              <a:t>Referral Areas. </a:t>
            </a:r>
            <a:r>
              <a:rPr lang="en-CA" dirty="0"/>
              <a:t>None</a:t>
            </a:r>
          </a:p>
        </p:txBody>
      </p:sp>
    </p:spTree>
    <p:extLst>
      <p:ext uri="{BB962C8B-B14F-4D97-AF65-F5344CB8AC3E}">
        <p14:creationId xmlns:p14="http://schemas.microsoft.com/office/powerpoint/2010/main" val="1035768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79573AF-77C8-89A3-81A5-812D4EDACC1B}"/>
              </a:ext>
            </a:extLst>
          </p:cNvPr>
          <p:cNvSpPr>
            <a:spLocks noGrp="1"/>
          </p:cNvSpPr>
          <p:nvPr>
            <p:ph type="body" sz="half" idx="2"/>
          </p:nvPr>
        </p:nvSpPr>
        <p:spPr/>
        <p:txBody>
          <a:bodyPr/>
          <a:lstStyle/>
          <a:p>
            <a:r>
              <a:rPr lang="en-US" dirty="0"/>
              <a:t>Anatomy of abductor pollicis brevis</a:t>
            </a:r>
          </a:p>
          <a:p>
            <a:endParaRPr lang="en-CA" dirty="0"/>
          </a:p>
        </p:txBody>
      </p:sp>
      <p:pic>
        <p:nvPicPr>
          <p:cNvPr id="6" name="Picture 5">
            <a:extLst>
              <a:ext uri="{FF2B5EF4-FFF2-40B4-BE49-F238E27FC236}">
                <a16:creationId xmlns:a16="http://schemas.microsoft.com/office/drawing/2014/main" id="{53FEF587-46AC-85F4-E618-77B6B88B6870}"/>
              </a:ext>
            </a:extLst>
          </p:cNvPr>
          <p:cNvPicPr>
            <a:picLocks noChangeAspect="1"/>
          </p:cNvPicPr>
          <p:nvPr/>
        </p:nvPicPr>
        <p:blipFill>
          <a:blip r:embed="rId2"/>
          <a:stretch>
            <a:fillRect/>
          </a:stretch>
        </p:blipFill>
        <p:spPr>
          <a:xfrm>
            <a:off x="6362002" y="1759226"/>
            <a:ext cx="3932903" cy="3339548"/>
          </a:xfrm>
          <a:prstGeom prst="rect">
            <a:avLst/>
          </a:prstGeom>
        </p:spPr>
      </p:pic>
    </p:spTree>
    <p:extLst>
      <p:ext uri="{BB962C8B-B14F-4D97-AF65-F5344CB8AC3E}">
        <p14:creationId xmlns:p14="http://schemas.microsoft.com/office/powerpoint/2010/main" val="255765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45A9-C6AC-FD87-7C27-8A40CFC36DA3}"/>
              </a:ext>
            </a:extLst>
          </p:cNvPr>
          <p:cNvSpPr>
            <a:spLocks noGrp="1"/>
          </p:cNvSpPr>
          <p:nvPr>
            <p:ph type="title"/>
          </p:nvPr>
        </p:nvSpPr>
        <p:spPr>
          <a:xfrm>
            <a:off x="1097280" y="286604"/>
            <a:ext cx="10058400" cy="899646"/>
          </a:xfrm>
        </p:spPr>
        <p:txBody>
          <a:bodyPr>
            <a:normAutofit/>
          </a:bodyPr>
          <a:lstStyle/>
          <a:p>
            <a:r>
              <a:rPr lang="en-CA" sz="3200" dirty="0" err="1">
                <a:solidFill>
                  <a:srgbClr val="C464A9"/>
                </a:solidFill>
              </a:rPr>
              <a:t>Opponens</a:t>
            </a:r>
            <a:r>
              <a:rPr lang="en-CA" sz="3200" dirty="0">
                <a:solidFill>
                  <a:srgbClr val="C464A9"/>
                </a:solidFill>
              </a:rPr>
              <a:t> Pollicis </a:t>
            </a:r>
            <a:endParaRPr lang="en-CA" sz="3200" dirty="0"/>
          </a:p>
        </p:txBody>
      </p:sp>
      <p:sp>
        <p:nvSpPr>
          <p:cNvPr id="3" name="Content Placeholder 2">
            <a:extLst>
              <a:ext uri="{FF2B5EF4-FFF2-40B4-BE49-F238E27FC236}">
                <a16:creationId xmlns:a16="http://schemas.microsoft.com/office/drawing/2014/main" id="{E89FFC76-66AA-02E8-8954-2A7FC55246C9}"/>
              </a:ext>
            </a:extLst>
          </p:cNvPr>
          <p:cNvSpPr>
            <a:spLocks noGrp="1"/>
          </p:cNvSpPr>
          <p:nvPr>
            <p:ph idx="1"/>
          </p:nvPr>
        </p:nvSpPr>
        <p:spPr/>
        <p:txBody>
          <a:bodyPr>
            <a:normAutofit/>
          </a:bodyPr>
          <a:lstStyle/>
          <a:p>
            <a:r>
              <a:rPr lang="en-US" b="1" dirty="0"/>
              <a:t>Etymology </a:t>
            </a:r>
            <a:r>
              <a:rPr lang="en-US" dirty="0"/>
              <a:t>Latin </a:t>
            </a:r>
            <a:r>
              <a:rPr lang="en-US" dirty="0" err="1"/>
              <a:t>opponere</a:t>
            </a:r>
            <a:r>
              <a:rPr lang="en-US" dirty="0"/>
              <a:t>, to place against, oppose</a:t>
            </a:r>
          </a:p>
          <a:p>
            <a:r>
              <a:rPr lang="en-CA" b="1" dirty="0"/>
              <a:t>Attachments. </a:t>
            </a:r>
            <a:r>
              <a:rPr lang="en-US" dirty="0"/>
              <a:t>Proximally, to the ridge of the trapezium and flexor retinaculum. Distally, to the radial side of the full length of the shaft of the first metacarpal bone</a:t>
            </a:r>
          </a:p>
          <a:p>
            <a:r>
              <a:rPr lang="en-CA" b="1" dirty="0"/>
              <a:t>Palpation. </a:t>
            </a:r>
            <a:r>
              <a:rPr lang="en-US" dirty="0"/>
              <a:t>Palpable as the most proximal muscle in the thenar eminence. Architecture is convergent, and fibers are parallel to </a:t>
            </a:r>
            <a:r>
              <a:rPr lang="en-CA" dirty="0"/>
              <a:t>the muscle.</a:t>
            </a:r>
          </a:p>
          <a:p>
            <a:r>
              <a:rPr lang="en-CA" b="1" dirty="0"/>
              <a:t>Action. </a:t>
            </a:r>
            <a:r>
              <a:rPr lang="en-US" dirty="0"/>
              <a:t>Puts the thumb in opposition to the other fingers by drawing the base of the thumb toward the palm at the </a:t>
            </a:r>
            <a:r>
              <a:rPr lang="en-CA" dirty="0"/>
              <a:t>carpometacarpal joint</a:t>
            </a:r>
          </a:p>
          <a:p>
            <a:r>
              <a:rPr lang="en-CA" b="1" dirty="0"/>
              <a:t>Referral Areas. </a:t>
            </a:r>
            <a:r>
              <a:rPr lang="en-US" dirty="0"/>
              <a:t>Lateral surface of thumb, wrist at the head of the radius</a:t>
            </a:r>
            <a:endParaRPr lang="en-CA" dirty="0"/>
          </a:p>
        </p:txBody>
      </p:sp>
    </p:spTree>
    <p:extLst>
      <p:ext uri="{BB962C8B-B14F-4D97-AF65-F5344CB8AC3E}">
        <p14:creationId xmlns:p14="http://schemas.microsoft.com/office/powerpoint/2010/main" val="2023695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AA2AB3B-6B08-17F3-9C2D-0A9C0CD35B90}"/>
              </a:ext>
            </a:extLst>
          </p:cNvPr>
          <p:cNvSpPr>
            <a:spLocks noGrp="1"/>
          </p:cNvSpPr>
          <p:nvPr>
            <p:ph type="body" sz="half" idx="2"/>
          </p:nvPr>
        </p:nvSpPr>
        <p:spPr/>
        <p:txBody>
          <a:bodyPr/>
          <a:lstStyle/>
          <a:p>
            <a:r>
              <a:rPr lang="en-CA" dirty="0"/>
              <a:t>Anatomy of </a:t>
            </a:r>
            <a:r>
              <a:rPr lang="en-CA" dirty="0" err="1"/>
              <a:t>opponens</a:t>
            </a:r>
            <a:r>
              <a:rPr lang="en-CA" dirty="0"/>
              <a:t> pollicis</a:t>
            </a:r>
          </a:p>
        </p:txBody>
      </p:sp>
      <p:pic>
        <p:nvPicPr>
          <p:cNvPr id="6" name="Picture 5">
            <a:extLst>
              <a:ext uri="{FF2B5EF4-FFF2-40B4-BE49-F238E27FC236}">
                <a16:creationId xmlns:a16="http://schemas.microsoft.com/office/drawing/2014/main" id="{937274F8-A382-B94D-D2DB-1E14CE1B0FCA}"/>
              </a:ext>
            </a:extLst>
          </p:cNvPr>
          <p:cNvPicPr>
            <a:picLocks noChangeAspect="1"/>
          </p:cNvPicPr>
          <p:nvPr/>
        </p:nvPicPr>
        <p:blipFill>
          <a:blip r:embed="rId2"/>
          <a:stretch>
            <a:fillRect/>
          </a:stretch>
        </p:blipFill>
        <p:spPr>
          <a:xfrm>
            <a:off x="6337289" y="1346752"/>
            <a:ext cx="3932903" cy="4164496"/>
          </a:xfrm>
          <a:prstGeom prst="rect">
            <a:avLst/>
          </a:prstGeom>
        </p:spPr>
      </p:pic>
    </p:spTree>
    <p:extLst>
      <p:ext uri="{BB962C8B-B14F-4D97-AF65-F5344CB8AC3E}">
        <p14:creationId xmlns:p14="http://schemas.microsoft.com/office/powerpoint/2010/main" val="1446535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22585A-AD46-1E50-EE86-35107C0286FF}"/>
              </a:ext>
            </a:extLst>
          </p:cNvPr>
          <p:cNvSpPr>
            <a:spLocks noGrp="1"/>
          </p:cNvSpPr>
          <p:nvPr>
            <p:ph idx="1"/>
          </p:nvPr>
        </p:nvSpPr>
        <p:spPr/>
        <p:txBody>
          <a:bodyPr>
            <a:normAutofit/>
          </a:bodyPr>
          <a:lstStyle/>
          <a:p>
            <a:r>
              <a:rPr lang="en-US" b="1" dirty="0">
                <a:solidFill>
                  <a:srgbClr val="C464A9"/>
                </a:solidFill>
              </a:rPr>
              <a:t>Manual Therapy for the Palmar Thumb Muscles</a:t>
            </a:r>
          </a:p>
          <a:p>
            <a:r>
              <a:rPr lang="en-CA" b="1" i="1" dirty="0"/>
              <a:t>Trigger Point Compression. </a:t>
            </a:r>
            <a:r>
              <a:rPr lang="en-US" dirty="0"/>
              <a:t>Holding the client's hand with the palm up, use the other thumb to search for a trigger point on the thenar eminence near the base. Compress with the thumb and hold for release.</a:t>
            </a:r>
          </a:p>
          <a:p>
            <a:r>
              <a:rPr lang="en-CA" b="1" i="1" dirty="0"/>
              <a:t>Stripping. </a:t>
            </a:r>
            <a:r>
              <a:rPr lang="en-US" dirty="0"/>
              <a:t>The client may be in any position that gives easy access to the palm of the hand. Holding the hand firmly with the palm facing you, place your supported or unsupported thumb at the base of the thenar eminence. Pressing firmly, slide your thumb radially to the first </a:t>
            </a:r>
            <a:r>
              <a:rPr lang="en-US" dirty="0" err="1"/>
              <a:t>carpophalangeal</a:t>
            </a:r>
            <a:r>
              <a:rPr lang="en-US" dirty="0"/>
              <a:t> joint. Repeat this procedure on a line just distal and parallel to the first. Continue until the whole thenar eminence has been treated.</a:t>
            </a:r>
            <a:endParaRPr lang="en-CA" dirty="0"/>
          </a:p>
        </p:txBody>
      </p:sp>
    </p:spTree>
    <p:extLst>
      <p:ext uri="{BB962C8B-B14F-4D97-AF65-F5344CB8AC3E}">
        <p14:creationId xmlns:p14="http://schemas.microsoft.com/office/powerpoint/2010/main" val="4022034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64349B2-0A08-1928-6624-70F717A8DE9B}"/>
              </a:ext>
            </a:extLst>
          </p:cNvPr>
          <p:cNvSpPr>
            <a:spLocks noGrp="1"/>
          </p:cNvSpPr>
          <p:nvPr>
            <p:ph type="body" sz="half" idx="2"/>
          </p:nvPr>
        </p:nvSpPr>
        <p:spPr/>
        <p:txBody>
          <a:bodyPr/>
          <a:lstStyle/>
          <a:p>
            <a:r>
              <a:rPr lang="en-US" dirty="0"/>
              <a:t>Compression of trigger point in </a:t>
            </a:r>
            <a:r>
              <a:rPr lang="en-US" dirty="0" err="1"/>
              <a:t>opponens</a:t>
            </a:r>
            <a:r>
              <a:rPr lang="en-US" dirty="0"/>
              <a:t> pollicis</a:t>
            </a:r>
            <a:endParaRPr lang="en-CA" dirty="0"/>
          </a:p>
        </p:txBody>
      </p:sp>
      <p:pic>
        <p:nvPicPr>
          <p:cNvPr id="6" name="Picture 5">
            <a:extLst>
              <a:ext uri="{FF2B5EF4-FFF2-40B4-BE49-F238E27FC236}">
                <a16:creationId xmlns:a16="http://schemas.microsoft.com/office/drawing/2014/main" id="{C6ED0B1E-1D58-CCE9-0F65-FAC0DFF8DDF1}"/>
              </a:ext>
            </a:extLst>
          </p:cNvPr>
          <p:cNvPicPr>
            <a:picLocks noChangeAspect="1"/>
          </p:cNvPicPr>
          <p:nvPr/>
        </p:nvPicPr>
        <p:blipFill>
          <a:blip r:embed="rId2"/>
          <a:stretch>
            <a:fillRect/>
          </a:stretch>
        </p:blipFill>
        <p:spPr>
          <a:xfrm>
            <a:off x="6164294" y="1833370"/>
            <a:ext cx="3932903" cy="3230217"/>
          </a:xfrm>
          <a:prstGeom prst="rect">
            <a:avLst/>
          </a:prstGeom>
        </p:spPr>
      </p:pic>
    </p:spTree>
    <p:extLst>
      <p:ext uri="{BB962C8B-B14F-4D97-AF65-F5344CB8AC3E}">
        <p14:creationId xmlns:p14="http://schemas.microsoft.com/office/powerpoint/2010/main" val="2157789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0A1CFD9-DC48-C4E1-B833-41B607F772B1}"/>
              </a:ext>
            </a:extLst>
          </p:cNvPr>
          <p:cNvSpPr>
            <a:spLocks noGrp="1"/>
          </p:cNvSpPr>
          <p:nvPr>
            <p:ph type="body" sz="half" idx="2"/>
          </p:nvPr>
        </p:nvSpPr>
        <p:spPr/>
        <p:txBody>
          <a:bodyPr/>
          <a:lstStyle/>
          <a:p>
            <a:r>
              <a:rPr lang="en-US" dirty="0"/>
              <a:t>Stripping massage of the thenar eminence beginning at </a:t>
            </a:r>
            <a:r>
              <a:rPr lang="en-US" dirty="0" err="1"/>
              <a:t>opponens</a:t>
            </a:r>
            <a:r>
              <a:rPr lang="en-US" dirty="0"/>
              <a:t> pollicis (with supported thumb)</a:t>
            </a:r>
            <a:endParaRPr lang="en-CA" dirty="0"/>
          </a:p>
        </p:txBody>
      </p:sp>
      <p:pic>
        <p:nvPicPr>
          <p:cNvPr id="6" name="Picture 5">
            <a:extLst>
              <a:ext uri="{FF2B5EF4-FFF2-40B4-BE49-F238E27FC236}">
                <a16:creationId xmlns:a16="http://schemas.microsoft.com/office/drawing/2014/main" id="{AF0E93C1-5FC1-ADA5-740E-ADCB81E62E6F}"/>
              </a:ext>
            </a:extLst>
          </p:cNvPr>
          <p:cNvPicPr>
            <a:picLocks noChangeAspect="1"/>
          </p:cNvPicPr>
          <p:nvPr/>
        </p:nvPicPr>
        <p:blipFill>
          <a:blip r:embed="rId2"/>
          <a:stretch>
            <a:fillRect/>
          </a:stretch>
        </p:blipFill>
        <p:spPr>
          <a:xfrm>
            <a:off x="7117226" y="1480930"/>
            <a:ext cx="2949677" cy="3896139"/>
          </a:xfrm>
          <a:prstGeom prst="rect">
            <a:avLst/>
          </a:prstGeom>
        </p:spPr>
      </p:pic>
    </p:spTree>
    <p:extLst>
      <p:ext uri="{BB962C8B-B14F-4D97-AF65-F5344CB8AC3E}">
        <p14:creationId xmlns:p14="http://schemas.microsoft.com/office/powerpoint/2010/main" val="3364210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4D4BC2-9935-0145-94D2-E5D224177812}"/>
              </a:ext>
            </a:extLst>
          </p:cNvPr>
          <p:cNvSpPr>
            <a:spLocks noGrp="1"/>
          </p:cNvSpPr>
          <p:nvPr>
            <p:ph type="body" sz="half" idx="2"/>
          </p:nvPr>
        </p:nvSpPr>
        <p:spPr/>
        <p:txBody>
          <a:bodyPr/>
          <a:lstStyle/>
          <a:p>
            <a:r>
              <a:rPr lang="en-US" dirty="0"/>
              <a:t>Stripping massage of the muscles of the thenar eminence (with unsupported thumb)</a:t>
            </a:r>
            <a:endParaRPr lang="en-CA" dirty="0"/>
          </a:p>
        </p:txBody>
      </p:sp>
      <p:pic>
        <p:nvPicPr>
          <p:cNvPr id="6" name="Picture 5">
            <a:extLst>
              <a:ext uri="{FF2B5EF4-FFF2-40B4-BE49-F238E27FC236}">
                <a16:creationId xmlns:a16="http://schemas.microsoft.com/office/drawing/2014/main" id="{4957B4E0-7EA1-D632-E89D-BD1851757A2D}"/>
              </a:ext>
            </a:extLst>
          </p:cNvPr>
          <p:cNvPicPr>
            <a:picLocks noChangeAspect="1"/>
          </p:cNvPicPr>
          <p:nvPr/>
        </p:nvPicPr>
        <p:blipFill>
          <a:blip r:embed="rId2"/>
          <a:stretch>
            <a:fillRect/>
          </a:stretch>
        </p:blipFill>
        <p:spPr>
          <a:xfrm>
            <a:off x="6705334" y="1565413"/>
            <a:ext cx="2949677" cy="3727174"/>
          </a:xfrm>
          <a:prstGeom prst="rect">
            <a:avLst/>
          </a:prstGeom>
        </p:spPr>
      </p:pic>
    </p:spTree>
    <p:extLst>
      <p:ext uri="{BB962C8B-B14F-4D97-AF65-F5344CB8AC3E}">
        <p14:creationId xmlns:p14="http://schemas.microsoft.com/office/powerpoint/2010/main" val="2474976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BF376-A152-B233-A2EB-C4B291FA44DE}"/>
              </a:ext>
            </a:extLst>
          </p:cNvPr>
          <p:cNvSpPr>
            <a:spLocks noGrp="1"/>
          </p:cNvSpPr>
          <p:nvPr>
            <p:ph type="title"/>
          </p:nvPr>
        </p:nvSpPr>
        <p:spPr>
          <a:xfrm>
            <a:off x="1097280" y="286604"/>
            <a:ext cx="10058400" cy="874932"/>
          </a:xfrm>
        </p:spPr>
        <p:txBody>
          <a:bodyPr>
            <a:normAutofit/>
          </a:bodyPr>
          <a:lstStyle/>
          <a:p>
            <a:r>
              <a:rPr lang="en-US" sz="3200" dirty="0">
                <a:solidFill>
                  <a:srgbClr val="C464A9"/>
                </a:solidFill>
              </a:rPr>
              <a:t>Interosseus Muscles of the Hand</a:t>
            </a:r>
            <a:endParaRPr lang="en-CA" sz="3200" dirty="0">
              <a:solidFill>
                <a:srgbClr val="C464A9"/>
              </a:solidFill>
            </a:endParaRPr>
          </a:p>
        </p:txBody>
      </p:sp>
      <p:sp>
        <p:nvSpPr>
          <p:cNvPr id="3" name="Content Placeholder 2">
            <a:extLst>
              <a:ext uri="{FF2B5EF4-FFF2-40B4-BE49-F238E27FC236}">
                <a16:creationId xmlns:a16="http://schemas.microsoft.com/office/drawing/2014/main" id="{8372FE7B-A474-6649-98B3-BD550823079B}"/>
              </a:ext>
            </a:extLst>
          </p:cNvPr>
          <p:cNvSpPr>
            <a:spLocks noGrp="1"/>
          </p:cNvSpPr>
          <p:nvPr>
            <p:ph idx="1"/>
          </p:nvPr>
        </p:nvSpPr>
        <p:spPr/>
        <p:txBody>
          <a:bodyPr>
            <a:normAutofit/>
          </a:bodyPr>
          <a:lstStyle/>
          <a:p>
            <a:r>
              <a:rPr lang="en-US" b="1" dirty="0"/>
              <a:t>Etymology </a:t>
            </a:r>
            <a:r>
              <a:rPr lang="en-US" dirty="0"/>
              <a:t>Latin inter, between + </a:t>
            </a:r>
            <a:r>
              <a:rPr lang="en-US" dirty="0" err="1"/>
              <a:t>os</a:t>
            </a:r>
            <a:r>
              <a:rPr lang="en-US" dirty="0"/>
              <a:t>, bone</a:t>
            </a:r>
          </a:p>
          <a:p>
            <a:r>
              <a:rPr lang="en-CA" b="1" dirty="0"/>
              <a:t>Overview. </a:t>
            </a:r>
            <a:r>
              <a:rPr lang="en-US" dirty="0"/>
              <a:t>The palmar interosseous muscles adduct the fingers toward the midline, the dorsal interosseous muscles abduct the </a:t>
            </a:r>
            <a:r>
              <a:rPr lang="en-CA" dirty="0"/>
              <a:t>fingers from the midline.</a:t>
            </a:r>
          </a:p>
          <a:p>
            <a:r>
              <a:rPr lang="en-CA" b="1" dirty="0"/>
              <a:t>Attachments. </a:t>
            </a:r>
            <a:r>
              <a:rPr lang="en-CA" dirty="0"/>
              <a:t>Dorsal interosseous muscles (four) :</a:t>
            </a:r>
          </a:p>
          <a:p>
            <a:r>
              <a:rPr lang="en-US" dirty="0"/>
              <a:t>Proximally, to the sides of adjacent metacarpal bones. Distally, to the base of the proximal phalanges and extensor expansion, first on radial side of second digit, sec-</a:t>
            </a:r>
            <a:r>
              <a:rPr lang="en-US" dirty="0" err="1"/>
              <a:t>ond</a:t>
            </a:r>
            <a:r>
              <a:rPr lang="en-US" dirty="0"/>
              <a:t> on radial side of third digit, third on ulnar side of third digit, fourth on ulnar side of fourth digit</a:t>
            </a:r>
            <a:endParaRPr lang="en-CA" dirty="0"/>
          </a:p>
        </p:txBody>
      </p:sp>
    </p:spTree>
    <p:extLst>
      <p:ext uri="{BB962C8B-B14F-4D97-AF65-F5344CB8AC3E}">
        <p14:creationId xmlns:p14="http://schemas.microsoft.com/office/powerpoint/2010/main" val="900061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AF43FAB-85B9-2402-4007-2FA858CE349A}"/>
              </a:ext>
            </a:extLst>
          </p:cNvPr>
          <p:cNvSpPr>
            <a:spLocks noGrp="1"/>
          </p:cNvSpPr>
          <p:nvPr>
            <p:ph type="body" sz="half" idx="2"/>
          </p:nvPr>
        </p:nvSpPr>
        <p:spPr/>
        <p:txBody>
          <a:bodyPr/>
          <a:lstStyle/>
          <a:p>
            <a:r>
              <a:rPr lang="en-US" dirty="0"/>
              <a:t>Anatomy of the dorsal interosseous muscles</a:t>
            </a:r>
            <a:endParaRPr lang="en-CA" dirty="0"/>
          </a:p>
        </p:txBody>
      </p:sp>
      <p:pic>
        <p:nvPicPr>
          <p:cNvPr id="6" name="Picture 5">
            <a:extLst>
              <a:ext uri="{FF2B5EF4-FFF2-40B4-BE49-F238E27FC236}">
                <a16:creationId xmlns:a16="http://schemas.microsoft.com/office/drawing/2014/main" id="{53F733B4-9CBA-AED5-87F1-6ED56BB55A23}"/>
              </a:ext>
            </a:extLst>
          </p:cNvPr>
          <p:cNvPicPr>
            <a:picLocks noChangeAspect="1"/>
          </p:cNvPicPr>
          <p:nvPr/>
        </p:nvPicPr>
        <p:blipFill>
          <a:blip r:embed="rId2"/>
          <a:stretch>
            <a:fillRect/>
          </a:stretch>
        </p:blipFill>
        <p:spPr>
          <a:xfrm>
            <a:off x="7183129" y="1649895"/>
            <a:ext cx="2949677" cy="3558209"/>
          </a:xfrm>
          <a:prstGeom prst="rect">
            <a:avLst/>
          </a:prstGeom>
        </p:spPr>
      </p:pic>
    </p:spTree>
    <p:extLst>
      <p:ext uri="{BB962C8B-B14F-4D97-AF65-F5344CB8AC3E}">
        <p14:creationId xmlns:p14="http://schemas.microsoft.com/office/powerpoint/2010/main" val="1735310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7F557B-9BE7-4763-5461-7C2CECDC4142}"/>
              </a:ext>
            </a:extLst>
          </p:cNvPr>
          <p:cNvSpPr>
            <a:spLocks noGrp="1"/>
          </p:cNvSpPr>
          <p:nvPr>
            <p:ph idx="1"/>
          </p:nvPr>
        </p:nvSpPr>
        <p:spPr/>
        <p:txBody>
          <a:bodyPr>
            <a:normAutofit/>
          </a:bodyPr>
          <a:lstStyle/>
          <a:p>
            <a:r>
              <a:rPr lang="en-US" dirty="0">
                <a:solidFill>
                  <a:srgbClr val="C464A9"/>
                </a:solidFill>
              </a:rPr>
              <a:t>Palmar interosseous muscles (three):</a:t>
            </a:r>
          </a:p>
          <a:p>
            <a:r>
              <a:rPr lang="en-US" dirty="0"/>
              <a:t>Proximally, to the palmar surface of second, fourth, and fifth metacarpal bones. Distally, the first palmar interosseous muscle into the base of the ulnar side of the second digit, the second and third palmar interosseous muscles into radial sides of fourth and fifth digits.</a:t>
            </a:r>
          </a:p>
          <a:p>
            <a:r>
              <a:rPr lang="en-CA" b="1" dirty="0"/>
              <a:t>Palpation. </a:t>
            </a:r>
            <a:r>
              <a:rPr lang="en-US" dirty="0"/>
              <a:t>Palpable between the metacarpals on the front and back of the hand. Architecture varies from unipennate to bipennate, and fibers are parallel to the muscle.</a:t>
            </a:r>
          </a:p>
          <a:p>
            <a:r>
              <a:rPr lang="en-CA" b="1" dirty="0"/>
              <a:t>Actions.</a:t>
            </a:r>
            <a:r>
              <a:rPr lang="en-US" dirty="0"/>
              <a:t>Dorsal: abduct second and third digits from the axis of the third digit and adduct third and fourth digits Palmar: adduct second, fourth, and fifth digits toward axis of the third digit</a:t>
            </a:r>
          </a:p>
        </p:txBody>
      </p:sp>
    </p:spTree>
    <p:extLst>
      <p:ext uri="{BB962C8B-B14F-4D97-AF65-F5344CB8AC3E}">
        <p14:creationId xmlns:p14="http://schemas.microsoft.com/office/powerpoint/2010/main" val="4034567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6EA7EDE-3B18-7FB2-0B7C-D30C5FE252E8}"/>
              </a:ext>
            </a:extLst>
          </p:cNvPr>
          <p:cNvSpPr>
            <a:spLocks noGrp="1"/>
          </p:cNvSpPr>
          <p:nvPr>
            <p:ph type="body" sz="half" idx="2"/>
          </p:nvPr>
        </p:nvSpPr>
        <p:spPr/>
        <p:txBody>
          <a:bodyPr/>
          <a:lstStyle/>
          <a:p>
            <a:r>
              <a:rPr lang="en-US" dirty="0"/>
              <a:t>Anatomy of the palmar interosseous muscles</a:t>
            </a:r>
            <a:endParaRPr lang="en-CA" dirty="0"/>
          </a:p>
        </p:txBody>
      </p:sp>
      <p:pic>
        <p:nvPicPr>
          <p:cNvPr id="6" name="Picture 5">
            <a:extLst>
              <a:ext uri="{FF2B5EF4-FFF2-40B4-BE49-F238E27FC236}">
                <a16:creationId xmlns:a16="http://schemas.microsoft.com/office/drawing/2014/main" id="{30172075-4397-DB35-0D5F-6E9C09FF921D}"/>
              </a:ext>
            </a:extLst>
          </p:cNvPr>
          <p:cNvPicPr>
            <a:picLocks noChangeAspect="1"/>
          </p:cNvPicPr>
          <p:nvPr/>
        </p:nvPicPr>
        <p:blipFill>
          <a:blip r:embed="rId2"/>
          <a:stretch>
            <a:fillRect/>
          </a:stretch>
        </p:blipFill>
        <p:spPr>
          <a:xfrm>
            <a:off x="7183129" y="1898374"/>
            <a:ext cx="2949677" cy="3061252"/>
          </a:xfrm>
          <a:prstGeom prst="rect">
            <a:avLst/>
          </a:prstGeom>
        </p:spPr>
      </p:pic>
    </p:spTree>
    <p:extLst>
      <p:ext uri="{BB962C8B-B14F-4D97-AF65-F5344CB8AC3E}">
        <p14:creationId xmlns:p14="http://schemas.microsoft.com/office/powerpoint/2010/main" val="3395666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E5A7B4-7A1C-7AB6-5C65-40814FB4848D}"/>
              </a:ext>
            </a:extLst>
          </p:cNvPr>
          <p:cNvSpPr>
            <a:spLocks noGrp="1"/>
          </p:cNvSpPr>
          <p:nvPr>
            <p:ph idx="1"/>
          </p:nvPr>
        </p:nvSpPr>
        <p:spPr/>
        <p:txBody>
          <a:bodyPr>
            <a:normAutofit/>
          </a:bodyPr>
          <a:lstStyle/>
          <a:p>
            <a:r>
              <a:rPr lang="en-US" b="1" dirty="0">
                <a:solidFill>
                  <a:srgbClr val="C464A9"/>
                </a:solidFill>
              </a:rPr>
              <a:t>Manual Therapy of Palmar Interosseous Muscles of the Hand</a:t>
            </a:r>
          </a:p>
          <a:p>
            <a:r>
              <a:rPr lang="en-CA" b="1" i="1" dirty="0"/>
              <a:t>Stripping. </a:t>
            </a:r>
            <a:r>
              <a:rPr lang="en-US" dirty="0"/>
              <a:t>The client lies supine. (The client may also be seated, or in any position that makes the palmar aspect of </a:t>
            </a:r>
            <a:r>
              <a:rPr lang="en-CA" dirty="0"/>
              <a:t>the hand accessible.) </a:t>
            </a:r>
            <a:r>
              <a:rPr lang="en-US" dirty="0"/>
              <a:t>The therapist stands beside the client at the shoulder. Place the thumb on the palm of the hand between the 1st and 2nd metacarpophalangeal joints. Pressing firmly into the tissue, slide the thumb distally between the first and second fingers to the thenar </a:t>
            </a:r>
            <a:r>
              <a:rPr lang="en-CA" dirty="0"/>
              <a:t>eminence. </a:t>
            </a:r>
            <a:r>
              <a:rPr lang="en-US" dirty="0"/>
              <a:t>Repeat this procedure between each pair of metacarpals, shifting the thumb </a:t>
            </a:r>
            <a:r>
              <a:rPr lang="en-US" dirty="0" err="1"/>
              <a:t>ulnarly</a:t>
            </a:r>
            <a:r>
              <a:rPr lang="en-US" dirty="0"/>
              <a:t>, until the entire hand has been treated.</a:t>
            </a:r>
            <a:endParaRPr lang="en-CA" dirty="0"/>
          </a:p>
        </p:txBody>
      </p:sp>
    </p:spTree>
    <p:extLst>
      <p:ext uri="{BB962C8B-B14F-4D97-AF65-F5344CB8AC3E}">
        <p14:creationId xmlns:p14="http://schemas.microsoft.com/office/powerpoint/2010/main" val="3196887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58834C7-6886-7C75-0882-0FE5C2E2E609}"/>
              </a:ext>
            </a:extLst>
          </p:cNvPr>
          <p:cNvSpPr>
            <a:spLocks noGrp="1"/>
          </p:cNvSpPr>
          <p:nvPr>
            <p:ph type="body" sz="half" idx="2"/>
          </p:nvPr>
        </p:nvSpPr>
        <p:spPr/>
        <p:txBody>
          <a:bodyPr/>
          <a:lstStyle/>
          <a:p>
            <a:r>
              <a:rPr lang="en-US" dirty="0"/>
              <a:t>Stripping massage of palmar interosseous muscles between 2nd and 3rd metacarpals</a:t>
            </a:r>
            <a:endParaRPr lang="en-CA" dirty="0"/>
          </a:p>
        </p:txBody>
      </p:sp>
      <p:pic>
        <p:nvPicPr>
          <p:cNvPr id="6" name="Picture 5">
            <a:extLst>
              <a:ext uri="{FF2B5EF4-FFF2-40B4-BE49-F238E27FC236}">
                <a16:creationId xmlns:a16="http://schemas.microsoft.com/office/drawing/2014/main" id="{96E03803-1D8A-E0F4-3E0E-31927B73D36B}"/>
              </a:ext>
            </a:extLst>
          </p:cNvPr>
          <p:cNvPicPr>
            <a:picLocks noChangeAspect="1"/>
          </p:cNvPicPr>
          <p:nvPr/>
        </p:nvPicPr>
        <p:blipFill>
          <a:blip r:embed="rId2"/>
          <a:stretch>
            <a:fillRect/>
          </a:stretch>
        </p:blipFill>
        <p:spPr>
          <a:xfrm>
            <a:off x="6721809" y="1699591"/>
            <a:ext cx="2949677" cy="3458817"/>
          </a:xfrm>
          <a:prstGeom prst="rect">
            <a:avLst/>
          </a:prstGeom>
        </p:spPr>
      </p:pic>
    </p:spTree>
    <p:extLst>
      <p:ext uri="{BB962C8B-B14F-4D97-AF65-F5344CB8AC3E}">
        <p14:creationId xmlns:p14="http://schemas.microsoft.com/office/powerpoint/2010/main" val="3274100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E4B902-D109-B66E-268E-F8E828906F9A}"/>
              </a:ext>
            </a:extLst>
          </p:cNvPr>
          <p:cNvSpPr>
            <a:spLocks noGrp="1"/>
          </p:cNvSpPr>
          <p:nvPr>
            <p:ph idx="1"/>
          </p:nvPr>
        </p:nvSpPr>
        <p:spPr/>
        <p:txBody>
          <a:bodyPr>
            <a:normAutofit/>
          </a:bodyPr>
          <a:lstStyle/>
          <a:p>
            <a:r>
              <a:rPr lang="en-US" b="1" dirty="0">
                <a:solidFill>
                  <a:srgbClr val="C464A9"/>
                </a:solidFill>
              </a:rPr>
              <a:t>Manual Therapy of Dorsal Interosseous Muscles of the Hand</a:t>
            </a:r>
          </a:p>
          <a:p>
            <a:r>
              <a:rPr lang="en-CA" b="1" i="1" dirty="0"/>
              <a:t>Stripping. </a:t>
            </a:r>
            <a:r>
              <a:rPr lang="en-US" dirty="0"/>
              <a:t>The client lies supine. (The client may also be seated, or in any position that allows access to the dorsal </a:t>
            </a:r>
            <a:r>
              <a:rPr lang="en-CA" dirty="0"/>
              <a:t>aspect of the hand.) </a:t>
            </a:r>
            <a:r>
              <a:rPr lang="en-US" dirty="0"/>
              <a:t>The therapist stands beside the client at the hips. Hold and stabilize the client's hand with your non-treating hand. Place the thumb on the dorsal aspect of the hand between the 1st and 2nd metacarpals (i.e., between the thumb and forefinger) just next to the metacarpophalangeal joint. Pressing firmly into the tissue, slide the thumb proximally between the thumb and forefinger to the end of the tissue. Repeat this procedure between each pair of metacarpals until the entire hand has been treated.</a:t>
            </a:r>
          </a:p>
        </p:txBody>
      </p:sp>
    </p:spTree>
    <p:extLst>
      <p:ext uri="{BB962C8B-B14F-4D97-AF65-F5344CB8AC3E}">
        <p14:creationId xmlns:p14="http://schemas.microsoft.com/office/powerpoint/2010/main" val="2778302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99AEC30-3087-E8E4-F581-4D2ECA9D8C2D}"/>
              </a:ext>
            </a:extLst>
          </p:cNvPr>
          <p:cNvSpPr>
            <a:spLocks noGrp="1"/>
          </p:cNvSpPr>
          <p:nvPr>
            <p:ph type="body" sz="half" idx="2"/>
          </p:nvPr>
        </p:nvSpPr>
        <p:spPr/>
        <p:txBody>
          <a:bodyPr/>
          <a:lstStyle/>
          <a:p>
            <a:r>
              <a:rPr lang="en-US" dirty="0"/>
              <a:t>Stripping massage of first dorsal interosseous muscle</a:t>
            </a:r>
          </a:p>
          <a:p>
            <a:endParaRPr lang="en-CA" dirty="0"/>
          </a:p>
        </p:txBody>
      </p:sp>
      <p:pic>
        <p:nvPicPr>
          <p:cNvPr id="6" name="Picture 5">
            <a:extLst>
              <a:ext uri="{FF2B5EF4-FFF2-40B4-BE49-F238E27FC236}">
                <a16:creationId xmlns:a16="http://schemas.microsoft.com/office/drawing/2014/main" id="{BDE760D5-66FE-CD5F-3504-9C1EE578FB78}"/>
              </a:ext>
            </a:extLst>
          </p:cNvPr>
          <p:cNvPicPr>
            <a:picLocks noChangeAspect="1"/>
          </p:cNvPicPr>
          <p:nvPr/>
        </p:nvPicPr>
        <p:blipFill>
          <a:blip r:embed="rId2"/>
          <a:stretch>
            <a:fillRect/>
          </a:stretch>
        </p:blipFill>
        <p:spPr>
          <a:xfrm>
            <a:off x="6894805" y="1684682"/>
            <a:ext cx="2949677" cy="3488635"/>
          </a:xfrm>
          <a:prstGeom prst="rect">
            <a:avLst/>
          </a:prstGeom>
        </p:spPr>
      </p:pic>
    </p:spTree>
    <p:extLst>
      <p:ext uri="{BB962C8B-B14F-4D97-AF65-F5344CB8AC3E}">
        <p14:creationId xmlns:p14="http://schemas.microsoft.com/office/powerpoint/2010/main" val="2897297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693400-69A4-768A-F174-E5C2FB33E43D}"/>
              </a:ext>
            </a:extLst>
          </p:cNvPr>
          <p:cNvSpPr>
            <a:spLocks noGrp="1"/>
          </p:cNvSpPr>
          <p:nvPr>
            <p:ph type="body" sz="half" idx="2"/>
          </p:nvPr>
        </p:nvSpPr>
        <p:spPr/>
        <p:txBody>
          <a:bodyPr/>
          <a:lstStyle/>
          <a:p>
            <a:r>
              <a:rPr lang="en-US" dirty="0"/>
              <a:t>Stripping massage of dorsal interosseous muscles</a:t>
            </a:r>
            <a:endParaRPr lang="en-CA" dirty="0"/>
          </a:p>
        </p:txBody>
      </p:sp>
      <p:pic>
        <p:nvPicPr>
          <p:cNvPr id="6" name="Picture 5">
            <a:extLst>
              <a:ext uri="{FF2B5EF4-FFF2-40B4-BE49-F238E27FC236}">
                <a16:creationId xmlns:a16="http://schemas.microsoft.com/office/drawing/2014/main" id="{CACB473D-94C4-97BB-10EF-4C9559D311BB}"/>
              </a:ext>
            </a:extLst>
          </p:cNvPr>
          <p:cNvPicPr>
            <a:picLocks noChangeAspect="1"/>
          </p:cNvPicPr>
          <p:nvPr/>
        </p:nvPicPr>
        <p:blipFill>
          <a:blip r:embed="rId2"/>
          <a:stretch>
            <a:fillRect/>
          </a:stretch>
        </p:blipFill>
        <p:spPr>
          <a:xfrm>
            <a:off x="7010134" y="1774135"/>
            <a:ext cx="2949677" cy="3309730"/>
          </a:xfrm>
          <a:prstGeom prst="rect">
            <a:avLst/>
          </a:prstGeom>
        </p:spPr>
      </p:pic>
    </p:spTree>
    <p:extLst>
      <p:ext uri="{BB962C8B-B14F-4D97-AF65-F5344CB8AC3E}">
        <p14:creationId xmlns:p14="http://schemas.microsoft.com/office/powerpoint/2010/main" val="1963912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E6E4A-5AE6-17AA-9F4C-5980B7D3B92E}"/>
              </a:ext>
            </a:extLst>
          </p:cNvPr>
          <p:cNvSpPr>
            <a:spLocks noGrp="1"/>
          </p:cNvSpPr>
          <p:nvPr>
            <p:ph type="title"/>
          </p:nvPr>
        </p:nvSpPr>
        <p:spPr>
          <a:xfrm>
            <a:off x="1097280" y="286603"/>
            <a:ext cx="10058400" cy="1014975"/>
          </a:xfrm>
        </p:spPr>
        <p:txBody>
          <a:bodyPr>
            <a:normAutofit/>
          </a:bodyPr>
          <a:lstStyle/>
          <a:p>
            <a:r>
              <a:rPr lang="en-US" sz="3200" dirty="0">
                <a:solidFill>
                  <a:srgbClr val="C464A9"/>
                </a:solidFill>
              </a:rPr>
              <a:t>Lumbrical Muscles of the Hand</a:t>
            </a:r>
            <a:endParaRPr lang="en-CA" sz="3200" dirty="0">
              <a:solidFill>
                <a:srgbClr val="C464A9"/>
              </a:solidFill>
            </a:endParaRPr>
          </a:p>
        </p:txBody>
      </p:sp>
      <p:sp>
        <p:nvSpPr>
          <p:cNvPr id="3" name="Content Placeholder 2">
            <a:extLst>
              <a:ext uri="{FF2B5EF4-FFF2-40B4-BE49-F238E27FC236}">
                <a16:creationId xmlns:a16="http://schemas.microsoft.com/office/drawing/2014/main" id="{F034B836-762D-FE4F-CD76-A33670539102}"/>
              </a:ext>
            </a:extLst>
          </p:cNvPr>
          <p:cNvSpPr>
            <a:spLocks noGrp="1"/>
          </p:cNvSpPr>
          <p:nvPr>
            <p:ph idx="1"/>
          </p:nvPr>
        </p:nvSpPr>
        <p:spPr/>
        <p:txBody>
          <a:bodyPr>
            <a:normAutofit/>
          </a:bodyPr>
          <a:lstStyle/>
          <a:p>
            <a:r>
              <a:rPr lang="en-CA" b="1" dirty="0"/>
              <a:t>Etymology </a:t>
            </a:r>
            <a:r>
              <a:rPr lang="en-CA" dirty="0"/>
              <a:t>Latin </a:t>
            </a:r>
            <a:r>
              <a:rPr lang="en-CA" dirty="0" err="1"/>
              <a:t>lumbricus</a:t>
            </a:r>
            <a:r>
              <a:rPr lang="en-CA" dirty="0"/>
              <a:t>, earthworm. </a:t>
            </a:r>
            <a:r>
              <a:rPr lang="en-US" dirty="0"/>
              <a:t>The lumbricals work with the interossei in refining actions of the fingers, particularly in strong grasping. They are unusual in that they attach only to tendons, rather than bones.</a:t>
            </a:r>
          </a:p>
          <a:p>
            <a:r>
              <a:rPr lang="en-CA" b="1" dirty="0"/>
              <a:t>Attachments. </a:t>
            </a:r>
            <a:r>
              <a:rPr lang="en-CA" dirty="0"/>
              <a:t>Proximally: </a:t>
            </a:r>
            <a:r>
              <a:rPr lang="en-US" dirty="0"/>
              <a:t>The two lateral (radial): from the radial side of the tendons of the flexor digitorum </a:t>
            </a:r>
            <a:r>
              <a:rPr lang="en-US" dirty="0" err="1"/>
              <a:t>profundus</a:t>
            </a:r>
            <a:r>
              <a:rPr lang="en-US" dirty="0"/>
              <a:t> going to the </a:t>
            </a:r>
            <a:r>
              <a:rPr lang="en-CA" dirty="0"/>
              <a:t>second and third digits </a:t>
            </a:r>
            <a:r>
              <a:rPr lang="en-US" dirty="0"/>
              <a:t>The two medial (ulnar): from the adjacent sides of the second and third, and third and fourth tendons </a:t>
            </a:r>
            <a:r>
              <a:rPr lang="en-CA" dirty="0"/>
              <a:t>Distally: </a:t>
            </a:r>
            <a:r>
              <a:rPr lang="en-US" dirty="0"/>
              <a:t>To the radial side of extensor tendon on dorsum of each of the four fingers at the proximal phalanges</a:t>
            </a:r>
          </a:p>
          <a:p>
            <a:r>
              <a:rPr lang="en-CA" b="1" dirty="0"/>
              <a:t>Palpation. </a:t>
            </a:r>
            <a:r>
              <a:rPr lang="en-CA" dirty="0"/>
              <a:t>Neither palpable nor discernible. </a:t>
            </a:r>
            <a:r>
              <a:rPr lang="en-CA" b="1" dirty="0"/>
              <a:t>Action. </a:t>
            </a:r>
            <a:r>
              <a:rPr lang="en-US" dirty="0"/>
              <a:t>Flex metacarpophalangeal joint and extend the proximal and distal interphalangeal joint. </a:t>
            </a:r>
            <a:r>
              <a:rPr lang="en-CA" b="1" dirty="0"/>
              <a:t>Referral Areas. </a:t>
            </a:r>
            <a:r>
              <a:rPr lang="en-US" dirty="0"/>
              <a:t>No specific trigger points have been documented in the lumbrical muscles. They are included here for </a:t>
            </a:r>
            <a:r>
              <a:rPr lang="en-CA" dirty="0"/>
              <a:t>completeness.</a:t>
            </a:r>
          </a:p>
        </p:txBody>
      </p:sp>
    </p:spTree>
    <p:extLst>
      <p:ext uri="{BB962C8B-B14F-4D97-AF65-F5344CB8AC3E}">
        <p14:creationId xmlns:p14="http://schemas.microsoft.com/office/powerpoint/2010/main" val="29367477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6E74171-C667-0A31-95CA-E53ED2E32656}"/>
              </a:ext>
            </a:extLst>
          </p:cNvPr>
          <p:cNvSpPr>
            <a:spLocks noGrp="1"/>
          </p:cNvSpPr>
          <p:nvPr>
            <p:ph type="body" sz="half" idx="2"/>
          </p:nvPr>
        </p:nvSpPr>
        <p:spPr/>
        <p:txBody>
          <a:bodyPr/>
          <a:lstStyle/>
          <a:p>
            <a:r>
              <a:rPr lang="en-CA" dirty="0"/>
              <a:t>Anatomy of lumbricals</a:t>
            </a:r>
          </a:p>
        </p:txBody>
      </p:sp>
      <p:pic>
        <p:nvPicPr>
          <p:cNvPr id="6" name="Picture 5">
            <a:extLst>
              <a:ext uri="{FF2B5EF4-FFF2-40B4-BE49-F238E27FC236}">
                <a16:creationId xmlns:a16="http://schemas.microsoft.com/office/drawing/2014/main" id="{61424EAD-FF47-1BEF-BC05-7D2BBD520690}"/>
              </a:ext>
            </a:extLst>
          </p:cNvPr>
          <p:cNvPicPr>
            <a:picLocks noChangeAspect="1"/>
          </p:cNvPicPr>
          <p:nvPr/>
        </p:nvPicPr>
        <p:blipFill>
          <a:blip r:embed="rId2"/>
          <a:stretch>
            <a:fillRect/>
          </a:stretch>
        </p:blipFill>
        <p:spPr>
          <a:xfrm>
            <a:off x="6096000" y="1258976"/>
            <a:ext cx="4640826" cy="3568148"/>
          </a:xfrm>
          <a:prstGeom prst="rect">
            <a:avLst/>
          </a:prstGeom>
        </p:spPr>
      </p:pic>
    </p:spTree>
    <p:extLst>
      <p:ext uri="{BB962C8B-B14F-4D97-AF65-F5344CB8AC3E}">
        <p14:creationId xmlns:p14="http://schemas.microsoft.com/office/powerpoint/2010/main" val="4186121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0A6B5-FAB1-1DDF-85E1-C8AEDDCA91C9}"/>
              </a:ext>
            </a:extLst>
          </p:cNvPr>
          <p:cNvSpPr>
            <a:spLocks noGrp="1"/>
          </p:cNvSpPr>
          <p:nvPr>
            <p:ph type="title"/>
          </p:nvPr>
        </p:nvSpPr>
        <p:spPr>
          <a:xfrm>
            <a:off x="1097280" y="286603"/>
            <a:ext cx="10058400" cy="1039689"/>
          </a:xfrm>
        </p:spPr>
        <p:txBody>
          <a:bodyPr>
            <a:normAutofit/>
          </a:bodyPr>
          <a:lstStyle/>
          <a:p>
            <a:r>
              <a:rPr lang="en-CA" sz="3200" dirty="0">
                <a:solidFill>
                  <a:srgbClr val="C464A9"/>
                </a:solidFill>
              </a:rPr>
              <a:t>Flexor Digiti </a:t>
            </a:r>
            <a:r>
              <a:rPr lang="en-CA" sz="3200" dirty="0" err="1">
                <a:solidFill>
                  <a:srgbClr val="C464A9"/>
                </a:solidFill>
              </a:rPr>
              <a:t>Minimi</a:t>
            </a:r>
            <a:r>
              <a:rPr lang="en-CA" sz="3200" dirty="0">
                <a:solidFill>
                  <a:srgbClr val="C464A9"/>
                </a:solidFill>
              </a:rPr>
              <a:t> Brevis</a:t>
            </a:r>
          </a:p>
        </p:txBody>
      </p:sp>
      <p:sp>
        <p:nvSpPr>
          <p:cNvPr id="3" name="Content Placeholder 2">
            <a:extLst>
              <a:ext uri="{FF2B5EF4-FFF2-40B4-BE49-F238E27FC236}">
                <a16:creationId xmlns:a16="http://schemas.microsoft.com/office/drawing/2014/main" id="{DB2BB323-C22A-5B75-C7A3-D5C1FF8C1197}"/>
              </a:ext>
            </a:extLst>
          </p:cNvPr>
          <p:cNvSpPr>
            <a:spLocks noGrp="1"/>
          </p:cNvSpPr>
          <p:nvPr>
            <p:ph idx="1"/>
          </p:nvPr>
        </p:nvSpPr>
        <p:spPr/>
        <p:txBody>
          <a:bodyPr>
            <a:normAutofit/>
          </a:bodyPr>
          <a:lstStyle/>
          <a:p>
            <a:r>
              <a:rPr lang="en-US" b="1" dirty="0"/>
              <a:t>Etymology </a:t>
            </a:r>
            <a:r>
              <a:rPr lang="en-US" dirty="0"/>
              <a:t>Latin flexor, flexor + digiti, of the finger + </a:t>
            </a:r>
            <a:r>
              <a:rPr lang="en-US" dirty="0" err="1"/>
              <a:t>minimi</a:t>
            </a:r>
            <a:r>
              <a:rPr lang="en-US" dirty="0"/>
              <a:t>, smallest + brevis, short</a:t>
            </a:r>
          </a:p>
          <a:p>
            <a:r>
              <a:rPr lang="en-CA" b="1" dirty="0"/>
              <a:t>Attachments. </a:t>
            </a:r>
            <a:r>
              <a:rPr lang="en-US" dirty="0"/>
              <a:t>Proximally, to the hamulus of the hamate bone. Distally, to the ulnar side of the proximal 5th phalanx</a:t>
            </a:r>
          </a:p>
          <a:p>
            <a:r>
              <a:rPr lang="en-CA" b="1" dirty="0"/>
              <a:t>Palpation. </a:t>
            </a:r>
            <a:r>
              <a:rPr lang="en-US" dirty="0"/>
              <a:t>Palpable on the palm between the hamate and the base of the fifth digit. Architecture is parallel, and fibers are </a:t>
            </a:r>
            <a:r>
              <a:rPr lang="en-CA" dirty="0"/>
              <a:t>parallel to the muscle.</a:t>
            </a:r>
          </a:p>
          <a:p>
            <a:r>
              <a:rPr lang="en-CA" b="1" dirty="0"/>
              <a:t>Action. </a:t>
            </a:r>
            <a:r>
              <a:rPr lang="en-US" dirty="0"/>
              <a:t>Flexes the proximal phalanx of the fifth digit</a:t>
            </a:r>
          </a:p>
          <a:p>
            <a:r>
              <a:rPr lang="en-CA" b="1" dirty="0"/>
              <a:t>Referral Areas. </a:t>
            </a:r>
            <a:r>
              <a:rPr lang="en-US" dirty="0"/>
              <a:t>No trigger points have been documented for this muscle.</a:t>
            </a:r>
            <a:endParaRPr lang="en-CA" dirty="0"/>
          </a:p>
        </p:txBody>
      </p:sp>
    </p:spTree>
    <p:extLst>
      <p:ext uri="{BB962C8B-B14F-4D97-AF65-F5344CB8AC3E}">
        <p14:creationId xmlns:p14="http://schemas.microsoft.com/office/powerpoint/2010/main" val="23065978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A7FFF2-DD06-9A8C-256C-20CCBFFF47C9}"/>
              </a:ext>
            </a:extLst>
          </p:cNvPr>
          <p:cNvSpPr>
            <a:spLocks noGrp="1"/>
          </p:cNvSpPr>
          <p:nvPr>
            <p:ph type="body" sz="half" idx="2"/>
          </p:nvPr>
        </p:nvSpPr>
        <p:spPr/>
        <p:txBody>
          <a:bodyPr/>
          <a:lstStyle/>
          <a:p>
            <a:r>
              <a:rPr lang="it-IT" dirty="0"/>
              <a:t>Anatomy of flexor digiti minimi brevis</a:t>
            </a:r>
            <a:endParaRPr lang="en-CA" dirty="0"/>
          </a:p>
        </p:txBody>
      </p:sp>
      <p:pic>
        <p:nvPicPr>
          <p:cNvPr id="6" name="Picture 5">
            <a:extLst>
              <a:ext uri="{FF2B5EF4-FFF2-40B4-BE49-F238E27FC236}">
                <a16:creationId xmlns:a16="http://schemas.microsoft.com/office/drawing/2014/main" id="{49BA2505-7F37-417F-3866-852BC44B673F}"/>
              </a:ext>
            </a:extLst>
          </p:cNvPr>
          <p:cNvPicPr>
            <a:picLocks noChangeAspect="1"/>
          </p:cNvPicPr>
          <p:nvPr/>
        </p:nvPicPr>
        <p:blipFill>
          <a:blip r:embed="rId2"/>
          <a:stretch>
            <a:fillRect/>
          </a:stretch>
        </p:blipFill>
        <p:spPr>
          <a:xfrm>
            <a:off x="6096000" y="1371600"/>
            <a:ext cx="4916129" cy="4114800"/>
          </a:xfrm>
          <a:prstGeom prst="rect">
            <a:avLst/>
          </a:prstGeom>
        </p:spPr>
      </p:pic>
    </p:spTree>
    <p:extLst>
      <p:ext uri="{BB962C8B-B14F-4D97-AF65-F5344CB8AC3E}">
        <p14:creationId xmlns:p14="http://schemas.microsoft.com/office/powerpoint/2010/main" val="4276927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CF9EA-0E9C-489F-0803-E31666E41AE6}"/>
              </a:ext>
            </a:extLst>
          </p:cNvPr>
          <p:cNvSpPr>
            <a:spLocks noGrp="1"/>
          </p:cNvSpPr>
          <p:nvPr>
            <p:ph type="title"/>
          </p:nvPr>
        </p:nvSpPr>
        <p:spPr>
          <a:xfrm>
            <a:off x="1097280" y="286603"/>
            <a:ext cx="10058400" cy="940835"/>
          </a:xfrm>
        </p:spPr>
        <p:txBody>
          <a:bodyPr>
            <a:normAutofit/>
          </a:bodyPr>
          <a:lstStyle/>
          <a:p>
            <a:r>
              <a:rPr lang="en-CA" sz="3200" dirty="0">
                <a:solidFill>
                  <a:srgbClr val="C464A9"/>
                </a:solidFill>
              </a:rPr>
              <a:t>Abductor Digiti </a:t>
            </a:r>
            <a:r>
              <a:rPr lang="en-CA" sz="3200" dirty="0" err="1">
                <a:solidFill>
                  <a:srgbClr val="C464A9"/>
                </a:solidFill>
              </a:rPr>
              <a:t>Minimi</a:t>
            </a:r>
            <a:endParaRPr lang="en-CA" sz="3200" dirty="0">
              <a:solidFill>
                <a:srgbClr val="C464A9"/>
              </a:solidFill>
            </a:endParaRPr>
          </a:p>
        </p:txBody>
      </p:sp>
      <p:sp>
        <p:nvSpPr>
          <p:cNvPr id="3" name="Content Placeholder 2">
            <a:extLst>
              <a:ext uri="{FF2B5EF4-FFF2-40B4-BE49-F238E27FC236}">
                <a16:creationId xmlns:a16="http://schemas.microsoft.com/office/drawing/2014/main" id="{127865B6-1CCB-D445-205A-0F007A8E3C04}"/>
              </a:ext>
            </a:extLst>
          </p:cNvPr>
          <p:cNvSpPr>
            <a:spLocks noGrp="1"/>
          </p:cNvSpPr>
          <p:nvPr>
            <p:ph idx="1"/>
          </p:nvPr>
        </p:nvSpPr>
        <p:spPr/>
        <p:txBody>
          <a:bodyPr>
            <a:normAutofit fontScale="92500" lnSpcReduction="10000"/>
          </a:bodyPr>
          <a:lstStyle/>
          <a:p>
            <a:r>
              <a:rPr lang="en-US" b="1" dirty="0"/>
              <a:t>Etymology </a:t>
            </a:r>
            <a:r>
              <a:rPr lang="en-US" dirty="0"/>
              <a:t>Latin abductor (ab, away from + </a:t>
            </a:r>
            <a:r>
              <a:rPr lang="en-US" dirty="0" err="1"/>
              <a:t>ducere</a:t>
            </a:r>
            <a:r>
              <a:rPr lang="en-US" dirty="0"/>
              <a:t>, to lead), that which draws away + digiti, of the finger + </a:t>
            </a:r>
            <a:r>
              <a:rPr lang="en-US" dirty="0" err="1"/>
              <a:t>minimi</a:t>
            </a:r>
            <a:r>
              <a:rPr lang="en-US" dirty="0"/>
              <a:t>, </a:t>
            </a:r>
            <a:r>
              <a:rPr lang="en-CA" dirty="0"/>
              <a:t>smallest</a:t>
            </a:r>
          </a:p>
          <a:p>
            <a:r>
              <a:rPr lang="en-CA" b="1" dirty="0"/>
              <a:t>Overview. </a:t>
            </a:r>
            <a:r>
              <a:rPr lang="en-US" dirty="0"/>
              <a:t>If there were a sixth digit, abductor digiti </a:t>
            </a:r>
            <a:r>
              <a:rPr lang="en-US" dirty="0" err="1"/>
              <a:t>minimi</a:t>
            </a:r>
            <a:r>
              <a:rPr lang="en-US" dirty="0"/>
              <a:t> would be half of its dorsal interosseous muscle. It typically develops a trigger point at the center of the belly, palpable on the dorsal side.</a:t>
            </a:r>
          </a:p>
          <a:p>
            <a:r>
              <a:rPr lang="en-CA" b="1" dirty="0"/>
              <a:t>Attachments. </a:t>
            </a:r>
            <a:r>
              <a:rPr lang="en-US" dirty="0"/>
              <a:t>Proximally, to the pisiform bone and </a:t>
            </a:r>
            <a:r>
              <a:rPr lang="en-US" dirty="0" err="1"/>
              <a:t>pisohamate</a:t>
            </a:r>
            <a:r>
              <a:rPr lang="en-US" dirty="0"/>
              <a:t> ligament. Distally, to the ulnar side of the base of the proximal 5th phalanx</a:t>
            </a:r>
          </a:p>
          <a:p>
            <a:r>
              <a:rPr lang="en-CA" b="1" dirty="0"/>
              <a:t>Palpation. </a:t>
            </a:r>
            <a:r>
              <a:rPr lang="en-US" dirty="0"/>
              <a:t>Palpable on the ulnar edge of the hand. Architecture is parallel, and fibers are parallel to the muscle.</a:t>
            </a:r>
          </a:p>
          <a:p>
            <a:r>
              <a:rPr lang="en-CA" b="1" dirty="0"/>
              <a:t>Action. </a:t>
            </a:r>
            <a:r>
              <a:rPr lang="en-US" dirty="0"/>
              <a:t>Abducts proximal phalanx of and flexes the fifth digit</a:t>
            </a:r>
          </a:p>
          <a:p>
            <a:r>
              <a:rPr lang="en-CA" b="1" dirty="0"/>
              <a:t>Referral Areas. </a:t>
            </a:r>
            <a:r>
              <a:rPr lang="en-US" dirty="0"/>
              <a:t>Lateral and dorsal aspects of the little finger</a:t>
            </a:r>
            <a:endParaRPr lang="en-CA" dirty="0"/>
          </a:p>
        </p:txBody>
      </p:sp>
    </p:spTree>
    <p:extLst>
      <p:ext uri="{BB962C8B-B14F-4D97-AF65-F5344CB8AC3E}">
        <p14:creationId xmlns:p14="http://schemas.microsoft.com/office/powerpoint/2010/main" val="544935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5B06EAA-6690-5978-4C3B-9EB0B7A60E4B}"/>
              </a:ext>
            </a:extLst>
          </p:cNvPr>
          <p:cNvSpPr>
            <a:spLocks noGrp="1"/>
          </p:cNvSpPr>
          <p:nvPr>
            <p:ph type="body" sz="half" idx="2"/>
          </p:nvPr>
        </p:nvSpPr>
        <p:spPr/>
        <p:txBody>
          <a:bodyPr/>
          <a:lstStyle/>
          <a:p>
            <a:r>
              <a:rPr lang="en-US" dirty="0"/>
              <a:t>Anatomy of abductor digiti </a:t>
            </a:r>
            <a:r>
              <a:rPr lang="en-US" dirty="0" err="1"/>
              <a:t>minimi</a:t>
            </a:r>
            <a:endParaRPr lang="en-US" dirty="0"/>
          </a:p>
          <a:p>
            <a:endParaRPr lang="en-CA" dirty="0"/>
          </a:p>
        </p:txBody>
      </p:sp>
      <p:pic>
        <p:nvPicPr>
          <p:cNvPr id="6" name="Picture 5">
            <a:extLst>
              <a:ext uri="{FF2B5EF4-FFF2-40B4-BE49-F238E27FC236}">
                <a16:creationId xmlns:a16="http://schemas.microsoft.com/office/drawing/2014/main" id="{77D6DC93-38A1-D881-922B-3A851FDC03A0}"/>
              </a:ext>
            </a:extLst>
          </p:cNvPr>
          <p:cNvPicPr>
            <a:picLocks noChangeAspect="1"/>
          </p:cNvPicPr>
          <p:nvPr/>
        </p:nvPicPr>
        <p:blipFill>
          <a:blip r:embed="rId2"/>
          <a:stretch>
            <a:fillRect/>
          </a:stretch>
        </p:blipFill>
        <p:spPr>
          <a:xfrm>
            <a:off x="6096000" y="1446143"/>
            <a:ext cx="4916129" cy="3965713"/>
          </a:xfrm>
          <a:prstGeom prst="rect">
            <a:avLst/>
          </a:prstGeom>
        </p:spPr>
      </p:pic>
    </p:spTree>
    <p:extLst>
      <p:ext uri="{BB962C8B-B14F-4D97-AF65-F5344CB8AC3E}">
        <p14:creationId xmlns:p14="http://schemas.microsoft.com/office/powerpoint/2010/main" val="10639239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F37CC0-2E2E-E43D-DEBC-38C517B0B7F8}"/>
              </a:ext>
            </a:extLst>
          </p:cNvPr>
          <p:cNvSpPr>
            <a:spLocks noGrp="1"/>
          </p:cNvSpPr>
          <p:nvPr>
            <p:ph idx="1"/>
          </p:nvPr>
        </p:nvSpPr>
        <p:spPr/>
        <p:txBody>
          <a:bodyPr/>
          <a:lstStyle/>
          <a:p>
            <a:r>
              <a:rPr lang="en-CA" b="1" dirty="0">
                <a:solidFill>
                  <a:srgbClr val="C464A9"/>
                </a:solidFill>
              </a:rPr>
              <a:t>Manual Therapy</a:t>
            </a:r>
          </a:p>
          <a:p>
            <a:r>
              <a:rPr lang="en-CA" b="1" i="1" dirty="0"/>
              <a:t>Pincer Compression. </a:t>
            </a:r>
            <a:r>
              <a:rPr lang="en-US" dirty="0"/>
              <a:t>The client is in any position that allows access to the ulnar edge of the hand. With the non-treating hand, hold and stabilize the client's hand. Using the thumb and index finger, explore the dorsal aspect of abductor digiti </a:t>
            </a:r>
            <a:r>
              <a:rPr lang="en-US" dirty="0" err="1"/>
              <a:t>minimi</a:t>
            </a:r>
            <a:r>
              <a:rPr lang="en-US" dirty="0"/>
              <a:t> looking for tender </a:t>
            </a:r>
            <a:r>
              <a:rPr lang="en-CA" dirty="0"/>
              <a:t>spots.</a:t>
            </a:r>
          </a:p>
          <a:p>
            <a:r>
              <a:rPr lang="en-CA" dirty="0"/>
              <a:t>Hold for release.</a:t>
            </a:r>
          </a:p>
        </p:txBody>
      </p:sp>
    </p:spTree>
    <p:extLst>
      <p:ext uri="{BB962C8B-B14F-4D97-AF65-F5344CB8AC3E}">
        <p14:creationId xmlns:p14="http://schemas.microsoft.com/office/powerpoint/2010/main" val="41646726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85D2EE5-A1E3-37CC-90CF-47601CDE9BD5}"/>
              </a:ext>
            </a:extLst>
          </p:cNvPr>
          <p:cNvSpPr>
            <a:spLocks noGrp="1"/>
          </p:cNvSpPr>
          <p:nvPr>
            <p:ph type="body" sz="half" idx="2"/>
          </p:nvPr>
        </p:nvSpPr>
        <p:spPr/>
        <p:txBody>
          <a:bodyPr/>
          <a:lstStyle/>
          <a:p>
            <a:r>
              <a:rPr lang="en-US" dirty="0"/>
              <a:t>Pincer compression of trigger point in abductor digiti </a:t>
            </a:r>
            <a:r>
              <a:rPr lang="en-US" dirty="0" err="1"/>
              <a:t>minimi</a:t>
            </a:r>
            <a:endParaRPr lang="en-CA" dirty="0"/>
          </a:p>
        </p:txBody>
      </p:sp>
      <p:pic>
        <p:nvPicPr>
          <p:cNvPr id="6" name="Picture 5">
            <a:extLst>
              <a:ext uri="{FF2B5EF4-FFF2-40B4-BE49-F238E27FC236}">
                <a16:creationId xmlns:a16="http://schemas.microsoft.com/office/drawing/2014/main" id="{4AB82B48-B177-903C-D622-01912F9E092E}"/>
              </a:ext>
            </a:extLst>
          </p:cNvPr>
          <p:cNvPicPr>
            <a:picLocks noChangeAspect="1"/>
          </p:cNvPicPr>
          <p:nvPr/>
        </p:nvPicPr>
        <p:blipFill>
          <a:blip r:embed="rId2"/>
          <a:stretch>
            <a:fillRect/>
          </a:stretch>
        </p:blipFill>
        <p:spPr>
          <a:xfrm>
            <a:off x="6968945" y="1674743"/>
            <a:ext cx="2949677" cy="3508513"/>
          </a:xfrm>
          <a:prstGeom prst="rect">
            <a:avLst/>
          </a:prstGeom>
        </p:spPr>
      </p:pic>
    </p:spTree>
    <p:extLst>
      <p:ext uri="{BB962C8B-B14F-4D97-AF65-F5344CB8AC3E}">
        <p14:creationId xmlns:p14="http://schemas.microsoft.com/office/powerpoint/2010/main" val="2113728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E00CC-FAB5-C6BC-4C2B-2DE0D0D9E917}"/>
              </a:ext>
            </a:extLst>
          </p:cNvPr>
          <p:cNvSpPr>
            <a:spLocks noGrp="1"/>
          </p:cNvSpPr>
          <p:nvPr>
            <p:ph type="title"/>
          </p:nvPr>
        </p:nvSpPr>
        <p:spPr>
          <a:xfrm>
            <a:off x="1097280" y="286603"/>
            <a:ext cx="10058400" cy="1616338"/>
          </a:xfrm>
        </p:spPr>
        <p:txBody>
          <a:bodyPr>
            <a:normAutofit/>
          </a:bodyPr>
          <a:lstStyle/>
          <a:p>
            <a:r>
              <a:rPr lang="en-US" sz="3200" dirty="0">
                <a:solidFill>
                  <a:srgbClr val="C464A9"/>
                </a:solidFill>
              </a:rPr>
              <a:t>8 Steps To Pain-Free Hands </a:t>
            </a:r>
            <a:br>
              <a:rPr lang="en-US" sz="3200" dirty="0"/>
            </a:br>
            <a:br>
              <a:rPr lang="en-US" sz="3200" dirty="0"/>
            </a:br>
            <a:r>
              <a:rPr lang="en-US" sz="2400" dirty="0"/>
              <a:t>With “Hands-On Self-Massage”</a:t>
            </a:r>
            <a:endParaRPr lang="en-CA" sz="2400" dirty="0"/>
          </a:p>
        </p:txBody>
      </p:sp>
      <p:sp>
        <p:nvSpPr>
          <p:cNvPr id="3" name="Content Placeholder 2">
            <a:extLst>
              <a:ext uri="{FF2B5EF4-FFF2-40B4-BE49-F238E27FC236}">
                <a16:creationId xmlns:a16="http://schemas.microsoft.com/office/drawing/2014/main" id="{DE69C880-FA90-10AB-AE06-B421963A1C69}"/>
              </a:ext>
            </a:extLst>
          </p:cNvPr>
          <p:cNvSpPr>
            <a:spLocks noGrp="1"/>
          </p:cNvSpPr>
          <p:nvPr>
            <p:ph idx="1"/>
          </p:nvPr>
        </p:nvSpPr>
        <p:spPr>
          <a:xfrm>
            <a:off x="1097280" y="2108201"/>
            <a:ext cx="4998720" cy="3760891"/>
          </a:xfrm>
        </p:spPr>
        <p:txBody>
          <a:bodyPr>
            <a:normAutofit/>
          </a:bodyPr>
          <a:lstStyle/>
          <a:p>
            <a:r>
              <a:rPr lang="en-US" sz="2800" b="0" i="0" u="none" strike="noStrike" baseline="0" dirty="0">
                <a:solidFill>
                  <a:srgbClr val="FF0000"/>
                </a:solidFill>
                <a:latin typeface="Calibri" panose="020F0502020204030204" pitchFamily="34" charset="0"/>
              </a:rPr>
              <a:t>1. Take a small dab of your favorite cream with two fingers and rub your hands together, spreading it on the palms and outside of your hands. </a:t>
            </a:r>
            <a:endParaRPr lang="en-CA" sz="2800" dirty="0"/>
          </a:p>
        </p:txBody>
      </p:sp>
      <p:pic>
        <p:nvPicPr>
          <p:cNvPr id="5" name="Picture 4">
            <a:extLst>
              <a:ext uri="{FF2B5EF4-FFF2-40B4-BE49-F238E27FC236}">
                <a16:creationId xmlns:a16="http://schemas.microsoft.com/office/drawing/2014/main" id="{6799B669-A4BD-C78A-F5F7-F60AB7A47F95}"/>
              </a:ext>
            </a:extLst>
          </p:cNvPr>
          <p:cNvPicPr>
            <a:picLocks noChangeAspect="1"/>
          </p:cNvPicPr>
          <p:nvPr/>
        </p:nvPicPr>
        <p:blipFill>
          <a:blip r:embed="rId2"/>
          <a:stretch>
            <a:fillRect/>
          </a:stretch>
        </p:blipFill>
        <p:spPr>
          <a:xfrm>
            <a:off x="6611210" y="2294024"/>
            <a:ext cx="4483510" cy="3389243"/>
          </a:xfrm>
          <a:prstGeom prst="rect">
            <a:avLst/>
          </a:prstGeom>
        </p:spPr>
      </p:pic>
    </p:spTree>
    <p:extLst>
      <p:ext uri="{BB962C8B-B14F-4D97-AF65-F5344CB8AC3E}">
        <p14:creationId xmlns:p14="http://schemas.microsoft.com/office/powerpoint/2010/main" val="1331160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62386-71F8-ACDA-2E8D-4AF102E0E867}"/>
              </a:ext>
            </a:extLst>
          </p:cNvPr>
          <p:cNvSpPr>
            <a:spLocks noGrp="1"/>
          </p:cNvSpPr>
          <p:nvPr>
            <p:ph type="title"/>
          </p:nvPr>
        </p:nvSpPr>
        <p:spPr/>
        <p:txBody>
          <a:bodyPr>
            <a:normAutofit/>
          </a:bodyPr>
          <a:lstStyle/>
          <a:p>
            <a:r>
              <a:rPr lang="en-US" sz="3200" b="0" i="0" u="none" strike="noStrike" baseline="0" dirty="0">
                <a:solidFill>
                  <a:srgbClr val="FF0000"/>
                </a:solidFill>
                <a:latin typeface="Calibri" panose="020F0502020204030204" pitchFamily="34" charset="0"/>
              </a:rPr>
              <a:t>2. Open the thumb and index finger of the massaging hand and hug your wrist. </a:t>
            </a:r>
            <a:endParaRPr lang="en-CA" sz="3200" dirty="0"/>
          </a:p>
        </p:txBody>
      </p:sp>
      <p:sp>
        <p:nvSpPr>
          <p:cNvPr id="3" name="Content Placeholder 2">
            <a:extLst>
              <a:ext uri="{FF2B5EF4-FFF2-40B4-BE49-F238E27FC236}">
                <a16:creationId xmlns:a16="http://schemas.microsoft.com/office/drawing/2014/main" id="{B699D452-CED4-8DF5-33F7-50E8BB5B75EB}"/>
              </a:ext>
            </a:extLst>
          </p:cNvPr>
          <p:cNvSpPr>
            <a:spLocks noGrp="1"/>
          </p:cNvSpPr>
          <p:nvPr>
            <p:ph idx="1"/>
          </p:nvPr>
        </p:nvSpPr>
        <p:spPr>
          <a:xfrm>
            <a:off x="1097280" y="2108201"/>
            <a:ext cx="4998720" cy="3760891"/>
          </a:xfrm>
        </p:spPr>
        <p:txBody>
          <a:bodyPr>
            <a:normAutofit lnSpcReduction="10000"/>
          </a:bodyPr>
          <a:lstStyle/>
          <a:p>
            <a:r>
              <a:rPr lang="en-US" dirty="0"/>
              <a:t>* Allow the other fingers to fall relaxed next to the index finger.</a:t>
            </a:r>
          </a:p>
          <a:p>
            <a:r>
              <a:rPr lang="en-US" dirty="0"/>
              <a:t>* Gently pull your non-massaging hand through your fingers and thumb, twisting the hand inside towards and away from the massaging hand as you go.</a:t>
            </a:r>
          </a:p>
          <a:p>
            <a:r>
              <a:rPr lang="en-US" dirty="0"/>
              <a:t>*Use the massaging hand to wring your non- massaging hand.</a:t>
            </a:r>
          </a:p>
          <a:p>
            <a:r>
              <a:rPr lang="en-US" dirty="0"/>
              <a:t>* Exhale and feel the healing heat generated by the friction of your hands rubbing together.</a:t>
            </a:r>
            <a:endParaRPr lang="en-CA" dirty="0"/>
          </a:p>
        </p:txBody>
      </p:sp>
      <p:pic>
        <p:nvPicPr>
          <p:cNvPr id="5" name="Picture 4">
            <a:extLst>
              <a:ext uri="{FF2B5EF4-FFF2-40B4-BE49-F238E27FC236}">
                <a16:creationId xmlns:a16="http://schemas.microsoft.com/office/drawing/2014/main" id="{237BA0A3-D692-FEE9-102F-A3BB8D70F266}"/>
              </a:ext>
            </a:extLst>
          </p:cNvPr>
          <p:cNvPicPr>
            <a:picLocks noChangeAspect="1"/>
          </p:cNvPicPr>
          <p:nvPr/>
        </p:nvPicPr>
        <p:blipFill>
          <a:blip r:embed="rId2"/>
          <a:stretch>
            <a:fillRect/>
          </a:stretch>
        </p:blipFill>
        <p:spPr>
          <a:xfrm>
            <a:off x="6672170" y="2294024"/>
            <a:ext cx="4483510" cy="3389243"/>
          </a:xfrm>
          <a:prstGeom prst="rect">
            <a:avLst/>
          </a:prstGeom>
        </p:spPr>
      </p:pic>
    </p:spTree>
    <p:extLst>
      <p:ext uri="{BB962C8B-B14F-4D97-AF65-F5344CB8AC3E}">
        <p14:creationId xmlns:p14="http://schemas.microsoft.com/office/powerpoint/2010/main" val="41717532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35BB2-7030-1E2E-0EB2-6845372722C6}"/>
              </a:ext>
            </a:extLst>
          </p:cNvPr>
          <p:cNvSpPr>
            <a:spLocks noGrp="1"/>
          </p:cNvSpPr>
          <p:nvPr>
            <p:ph type="title"/>
          </p:nvPr>
        </p:nvSpPr>
        <p:spPr/>
        <p:txBody>
          <a:bodyPr>
            <a:normAutofit/>
          </a:bodyPr>
          <a:lstStyle/>
          <a:p>
            <a:r>
              <a:rPr lang="en-US" sz="2800" b="0" i="0" u="none" strike="noStrike" baseline="0" dirty="0">
                <a:solidFill>
                  <a:srgbClr val="FF0000"/>
                </a:solidFill>
                <a:latin typeface="Calibri" panose="020F0502020204030204" pitchFamily="34" charset="0"/>
              </a:rPr>
              <a:t>3. Place one hand in the palm of your other hand and place the thumb of the bottom hand on the palm of the top hand. </a:t>
            </a:r>
            <a:endParaRPr lang="en-CA" sz="2800" dirty="0"/>
          </a:p>
        </p:txBody>
      </p:sp>
      <p:sp>
        <p:nvSpPr>
          <p:cNvPr id="3" name="Content Placeholder 2">
            <a:extLst>
              <a:ext uri="{FF2B5EF4-FFF2-40B4-BE49-F238E27FC236}">
                <a16:creationId xmlns:a16="http://schemas.microsoft.com/office/drawing/2014/main" id="{B7D8698E-0CEC-5EA2-3F09-8BCC0866BE36}"/>
              </a:ext>
            </a:extLst>
          </p:cNvPr>
          <p:cNvSpPr>
            <a:spLocks noGrp="1"/>
          </p:cNvSpPr>
          <p:nvPr>
            <p:ph idx="1"/>
          </p:nvPr>
        </p:nvSpPr>
        <p:spPr>
          <a:xfrm>
            <a:off x="1097280" y="2108201"/>
            <a:ext cx="4998720" cy="3760891"/>
          </a:xfrm>
        </p:spPr>
        <p:txBody>
          <a:bodyPr/>
          <a:lstStyle/>
          <a:p>
            <a:r>
              <a:rPr lang="en-US" dirty="0"/>
              <a:t>* Using your thumb, rub the fleshy part of your palm as deeply as feels good to you, in short strokes from the wrist to the base of your thumb.</a:t>
            </a:r>
          </a:p>
          <a:p>
            <a:r>
              <a:rPr lang="en-US" dirty="0"/>
              <a:t>* Coordinate your exhalation with the movements of your thumb.</a:t>
            </a:r>
          </a:p>
          <a:p>
            <a:r>
              <a:rPr lang="en-US" dirty="0"/>
              <a:t>* Exhale and allow breath to enter your body.</a:t>
            </a:r>
          </a:p>
          <a:p>
            <a:r>
              <a:rPr lang="en-US" dirty="0"/>
              <a:t>* Let the rhythm of your breathing move you deeper into relaxation.</a:t>
            </a:r>
            <a:endParaRPr lang="en-CA" dirty="0"/>
          </a:p>
        </p:txBody>
      </p:sp>
      <p:pic>
        <p:nvPicPr>
          <p:cNvPr id="5" name="Picture 4">
            <a:extLst>
              <a:ext uri="{FF2B5EF4-FFF2-40B4-BE49-F238E27FC236}">
                <a16:creationId xmlns:a16="http://schemas.microsoft.com/office/drawing/2014/main" id="{4EF68E9A-41CE-5B0B-FB62-F4F11C2AAD54}"/>
              </a:ext>
            </a:extLst>
          </p:cNvPr>
          <p:cNvPicPr>
            <a:picLocks noChangeAspect="1"/>
          </p:cNvPicPr>
          <p:nvPr/>
        </p:nvPicPr>
        <p:blipFill>
          <a:blip r:embed="rId2"/>
          <a:stretch>
            <a:fillRect/>
          </a:stretch>
        </p:blipFill>
        <p:spPr>
          <a:xfrm>
            <a:off x="6514854" y="2239359"/>
            <a:ext cx="4640826" cy="3498574"/>
          </a:xfrm>
          <a:prstGeom prst="rect">
            <a:avLst/>
          </a:prstGeom>
        </p:spPr>
      </p:pic>
    </p:spTree>
    <p:extLst>
      <p:ext uri="{BB962C8B-B14F-4D97-AF65-F5344CB8AC3E}">
        <p14:creationId xmlns:p14="http://schemas.microsoft.com/office/powerpoint/2010/main" val="10076820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E9DEE-7DE2-2924-5367-3217A71A4A11}"/>
              </a:ext>
            </a:extLst>
          </p:cNvPr>
          <p:cNvSpPr>
            <a:spLocks noGrp="1"/>
          </p:cNvSpPr>
          <p:nvPr>
            <p:ph type="title"/>
          </p:nvPr>
        </p:nvSpPr>
        <p:spPr/>
        <p:txBody>
          <a:bodyPr>
            <a:normAutofit/>
          </a:bodyPr>
          <a:lstStyle/>
          <a:p>
            <a:r>
              <a:rPr lang="en-US" sz="2800" b="0" i="0" u="none" strike="noStrike" baseline="0" dirty="0">
                <a:solidFill>
                  <a:srgbClr val="FF0000"/>
                </a:solidFill>
                <a:latin typeface="Calibri" panose="020F0502020204030204" pitchFamily="34" charset="0"/>
              </a:rPr>
              <a:t>4. Using the same short stroke gesture, rub the bones in your hands. </a:t>
            </a:r>
            <a:endParaRPr lang="en-CA" sz="2800" dirty="0"/>
          </a:p>
        </p:txBody>
      </p:sp>
      <p:sp>
        <p:nvSpPr>
          <p:cNvPr id="3" name="Content Placeholder 2">
            <a:extLst>
              <a:ext uri="{FF2B5EF4-FFF2-40B4-BE49-F238E27FC236}">
                <a16:creationId xmlns:a16="http://schemas.microsoft.com/office/drawing/2014/main" id="{4152B314-73DC-0031-910A-030C95316F31}"/>
              </a:ext>
            </a:extLst>
          </p:cNvPr>
          <p:cNvSpPr>
            <a:spLocks noGrp="1"/>
          </p:cNvSpPr>
          <p:nvPr>
            <p:ph idx="1"/>
          </p:nvPr>
        </p:nvSpPr>
        <p:spPr>
          <a:xfrm>
            <a:off x="1097280" y="2108201"/>
            <a:ext cx="4998720" cy="3760891"/>
          </a:xfrm>
        </p:spPr>
        <p:txBody>
          <a:bodyPr/>
          <a:lstStyle/>
          <a:p>
            <a:r>
              <a:rPr lang="en-US" dirty="0"/>
              <a:t>* After rubbing each bone, rub them all in a circular motion, including each of the knuckles.</a:t>
            </a:r>
          </a:p>
          <a:p>
            <a:r>
              <a:rPr lang="en-US" dirty="0"/>
              <a:t>* Change the direction of your circular strokes as you go.</a:t>
            </a:r>
          </a:p>
          <a:p>
            <a:r>
              <a:rPr lang="en-US" dirty="0"/>
              <a:t>* Exhale and feel your hands and fingers releasing all the tension held within.</a:t>
            </a:r>
            <a:endParaRPr lang="en-CA" dirty="0"/>
          </a:p>
        </p:txBody>
      </p:sp>
      <p:pic>
        <p:nvPicPr>
          <p:cNvPr id="5" name="Picture 4">
            <a:extLst>
              <a:ext uri="{FF2B5EF4-FFF2-40B4-BE49-F238E27FC236}">
                <a16:creationId xmlns:a16="http://schemas.microsoft.com/office/drawing/2014/main" id="{2608F54A-8061-6A73-7511-30D79E80BB4D}"/>
              </a:ext>
            </a:extLst>
          </p:cNvPr>
          <p:cNvPicPr>
            <a:picLocks noChangeAspect="1"/>
          </p:cNvPicPr>
          <p:nvPr/>
        </p:nvPicPr>
        <p:blipFill>
          <a:blip r:embed="rId2"/>
          <a:stretch>
            <a:fillRect/>
          </a:stretch>
        </p:blipFill>
        <p:spPr>
          <a:xfrm>
            <a:off x="6672170" y="2294024"/>
            <a:ext cx="4483510" cy="3389243"/>
          </a:xfrm>
          <a:prstGeom prst="rect">
            <a:avLst/>
          </a:prstGeom>
        </p:spPr>
      </p:pic>
    </p:spTree>
    <p:extLst>
      <p:ext uri="{BB962C8B-B14F-4D97-AF65-F5344CB8AC3E}">
        <p14:creationId xmlns:p14="http://schemas.microsoft.com/office/powerpoint/2010/main" val="8309079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7E07E-F477-2825-FA77-45E95768507A}"/>
              </a:ext>
            </a:extLst>
          </p:cNvPr>
          <p:cNvSpPr>
            <a:spLocks noGrp="1"/>
          </p:cNvSpPr>
          <p:nvPr>
            <p:ph type="title"/>
          </p:nvPr>
        </p:nvSpPr>
        <p:spPr/>
        <p:txBody>
          <a:bodyPr>
            <a:normAutofit/>
          </a:bodyPr>
          <a:lstStyle/>
          <a:p>
            <a:r>
              <a:rPr kumimoji="0" lang="en-US" sz="2800" b="0" i="0" u="none" strike="noStrike" kern="1200" cap="none" spc="-50" normalizeH="0" baseline="0" noProof="0" dirty="0">
                <a:ln>
                  <a:noFill/>
                </a:ln>
                <a:solidFill>
                  <a:srgbClr val="FF0000"/>
                </a:solidFill>
                <a:effectLst/>
                <a:uLnTx/>
                <a:uFillTx/>
                <a:latin typeface="Calibri" panose="020F0502020204030204" pitchFamily="34" charset="0"/>
                <a:ea typeface="+mj-ea"/>
                <a:cs typeface="+mj-cs"/>
              </a:rPr>
              <a:t>5. Rub the spaces between the bones of your hand. </a:t>
            </a:r>
            <a:endParaRPr lang="en-CA" sz="2800" dirty="0"/>
          </a:p>
        </p:txBody>
      </p:sp>
      <p:sp>
        <p:nvSpPr>
          <p:cNvPr id="3" name="Content Placeholder 2">
            <a:extLst>
              <a:ext uri="{FF2B5EF4-FFF2-40B4-BE49-F238E27FC236}">
                <a16:creationId xmlns:a16="http://schemas.microsoft.com/office/drawing/2014/main" id="{1422E220-D062-FF5A-3D79-B799E981371A}"/>
              </a:ext>
            </a:extLst>
          </p:cNvPr>
          <p:cNvSpPr>
            <a:spLocks noGrp="1"/>
          </p:cNvSpPr>
          <p:nvPr>
            <p:ph idx="1"/>
          </p:nvPr>
        </p:nvSpPr>
        <p:spPr>
          <a:xfrm>
            <a:off x="1097280" y="2108201"/>
            <a:ext cx="4998720" cy="3760891"/>
          </a:xfrm>
        </p:spPr>
        <p:txBody>
          <a:bodyPr/>
          <a:lstStyle/>
          <a:p>
            <a:r>
              <a:rPr lang="en-US" dirty="0"/>
              <a:t>* Starting from the middle of your palm, follow the crevices of your hand all the way up to the spaces between your fingers.</a:t>
            </a:r>
          </a:p>
          <a:p>
            <a:r>
              <a:rPr lang="en-US" dirty="0"/>
              <a:t>* Find or continue a rhythm with your exhalation and breathing.</a:t>
            </a:r>
          </a:p>
          <a:p>
            <a:r>
              <a:rPr lang="en-US" dirty="0"/>
              <a:t>* Make sure the breath enters your body slowly and in a relaxed way.</a:t>
            </a:r>
            <a:endParaRPr lang="en-CA" dirty="0"/>
          </a:p>
        </p:txBody>
      </p:sp>
      <p:pic>
        <p:nvPicPr>
          <p:cNvPr id="5" name="Picture 4">
            <a:extLst>
              <a:ext uri="{FF2B5EF4-FFF2-40B4-BE49-F238E27FC236}">
                <a16:creationId xmlns:a16="http://schemas.microsoft.com/office/drawing/2014/main" id="{291AC66C-685D-7991-4513-80567C299518}"/>
              </a:ext>
            </a:extLst>
          </p:cNvPr>
          <p:cNvPicPr>
            <a:picLocks noChangeAspect="1"/>
          </p:cNvPicPr>
          <p:nvPr/>
        </p:nvPicPr>
        <p:blipFill>
          <a:blip r:embed="rId2"/>
          <a:stretch>
            <a:fillRect/>
          </a:stretch>
        </p:blipFill>
        <p:spPr>
          <a:xfrm>
            <a:off x="6650539" y="2303963"/>
            <a:ext cx="4444181" cy="3369365"/>
          </a:xfrm>
          <a:prstGeom prst="rect">
            <a:avLst/>
          </a:prstGeom>
        </p:spPr>
      </p:pic>
    </p:spTree>
    <p:extLst>
      <p:ext uri="{BB962C8B-B14F-4D97-AF65-F5344CB8AC3E}">
        <p14:creationId xmlns:p14="http://schemas.microsoft.com/office/powerpoint/2010/main" val="823766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B33B-2CEB-899E-BDD2-28A1BA24362D}"/>
              </a:ext>
            </a:extLst>
          </p:cNvPr>
          <p:cNvSpPr>
            <a:spLocks noGrp="1"/>
          </p:cNvSpPr>
          <p:nvPr>
            <p:ph type="title"/>
          </p:nvPr>
        </p:nvSpPr>
        <p:spPr/>
        <p:txBody>
          <a:bodyPr>
            <a:normAutofit/>
          </a:bodyPr>
          <a:lstStyle/>
          <a:p>
            <a:r>
              <a:rPr lang="en-US" sz="2800" b="0" i="0" u="none" strike="noStrike" baseline="0" dirty="0">
                <a:solidFill>
                  <a:srgbClr val="FF0000"/>
                </a:solidFill>
                <a:latin typeface="Calibri" panose="020F0502020204030204" pitchFamily="34" charset="0"/>
              </a:rPr>
              <a:t>6. One by one, squeeze the sides of your fingers and slowly rub from where they meet the palm of your hand all the way to the tip of each finger. </a:t>
            </a:r>
            <a:endParaRPr lang="en-CA" sz="2800" dirty="0"/>
          </a:p>
        </p:txBody>
      </p:sp>
      <p:sp>
        <p:nvSpPr>
          <p:cNvPr id="3" name="Content Placeholder 2">
            <a:extLst>
              <a:ext uri="{FF2B5EF4-FFF2-40B4-BE49-F238E27FC236}">
                <a16:creationId xmlns:a16="http://schemas.microsoft.com/office/drawing/2014/main" id="{645F4020-2715-443D-0E46-0845E8607681}"/>
              </a:ext>
            </a:extLst>
          </p:cNvPr>
          <p:cNvSpPr>
            <a:spLocks noGrp="1"/>
          </p:cNvSpPr>
          <p:nvPr>
            <p:ph idx="1"/>
          </p:nvPr>
        </p:nvSpPr>
        <p:spPr>
          <a:xfrm>
            <a:off x="1097280" y="2108201"/>
            <a:ext cx="4998720" cy="3760891"/>
          </a:xfrm>
        </p:spPr>
        <p:txBody>
          <a:bodyPr/>
          <a:lstStyle/>
          <a:p>
            <a:r>
              <a:rPr lang="en-US" dirty="0"/>
              <a:t>* Observe your breath. Is it deep or shallow? Feel your rib cage rise and fall.</a:t>
            </a:r>
          </a:p>
          <a:p>
            <a:r>
              <a:rPr lang="en-US" dirty="0"/>
              <a:t>SAY: With each and every day I have more and more control in my life. Consistency and steady improvement is more important than perfection.</a:t>
            </a:r>
            <a:endParaRPr lang="en-CA" dirty="0"/>
          </a:p>
        </p:txBody>
      </p:sp>
      <p:pic>
        <p:nvPicPr>
          <p:cNvPr id="5" name="Picture 4">
            <a:extLst>
              <a:ext uri="{FF2B5EF4-FFF2-40B4-BE49-F238E27FC236}">
                <a16:creationId xmlns:a16="http://schemas.microsoft.com/office/drawing/2014/main" id="{5126E972-3843-43DD-840B-9C5633390A5A}"/>
              </a:ext>
            </a:extLst>
          </p:cNvPr>
          <p:cNvPicPr>
            <a:picLocks noChangeAspect="1"/>
          </p:cNvPicPr>
          <p:nvPr/>
        </p:nvPicPr>
        <p:blipFill>
          <a:blip r:embed="rId2"/>
          <a:stretch>
            <a:fillRect/>
          </a:stretch>
        </p:blipFill>
        <p:spPr>
          <a:xfrm>
            <a:off x="6672170" y="2294024"/>
            <a:ext cx="4483510" cy="3389243"/>
          </a:xfrm>
          <a:prstGeom prst="rect">
            <a:avLst/>
          </a:prstGeom>
        </p:spPr>
      </p:pic>
    </p:spTree>
    <p:extLst>
      <p:ext uri="{BB962C8B-B14F-4D97-AF65-F5344CB8AC3E}">
        <p14:creationId xmlns:p14="http://schemas.microsoft.com/office/powerpoint/2010/main" val="516905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C8391-2922-51DF-DF54-06487FEECE56}"/>
              </a:ext>
            </a:extLst>
          </p:cNvPr>
          <p:cNvSpPr>
            <a:spLocks noGrp="1"/>
          </p:cNvSpPr>
          <p:nvPr>
            <p:ph type="title"/>
          </p:nvPr>
        </p:nvSpPr>
        <p:spPr/>
        <p:txBody>
          <a:bodyPr>
            <a:normAutofit/>
          </a:bodyPr>
          <a:lstStyle/>
          <a:p>
            <a:r>
              <a:rPr lang="en-US" sz="2800" b="0" i="0" u="none" strike="noStrike" baseline="0" dirty="0">
                <a:solidFill>
                  <a:srgbClr val="FF2400"/>
                </a:solidFill>
                <a:latin typeface="Calibri" panose="020F0502020204030204" pitchFamily="34" charset="0"/>
              </a:rPr>
              <a:t>7. Rub and squeeze each finger, slowly massaging the inner and outer parts of your fingers, starting where the fingers meet the palm of the hand and working your way to the fingertips. </a:t>
            </a:r>
            <a:endParaRPr lang="en-CA" sz="2800" dirty="0"/>
          </a:p>
        </p:txBody>
      </p:sp>
      <p:sp>
        <p:nvSpPr>
          <p:cNvPr id="3" name="Content Placeholder 2">
            <a:extLst>
              <a:ext uri="{FF2B5EF4-FFF2-40B4-BE49-F238E27FC236}">
                <a16:creationId xmlns:a16="http://schemas.microsoft.com/office/drawing/2014/main" id="{51C6B36B-248E-C912-467E-0D604F33F8D3}"/>
              </a:ext>
            </a:extLst>
          </p:cNvPr>
          <p:cNvSpPr>
            <a:spLocks noGrp="1"/>
          </p:cNvSpPr>
          <p:nvPr>
            <p:ph idx="1"/>
          </p:nvPr>
        </p:nvSpPr>
        <p:spPr>
          <a:xfrm>
            <a:off x="1097280" y="2108201"/>
            <a:ext cx="4998720" cy="3760891"/>
          </a:xfrm>
        </p:spPr>
        <p:txBody>
          <a:bodyPr/>
          <a:lstStyle/>
          <a:p>
            <a:r>
              <a:rPr lang="en-US" dirty="0"/>
              <a:t>* Rub each finger slowly and deliberately, emphasizing the knuckles as you pass them.</a:t>
            </a:r>
          </a:p>
          <a:p>
            <a:r>
              <a:rPr lang="en-US" dirty="0"/>
              <a:t>* Allow breath to enter and leave the body on its own easily and without force, relaxing you with each passing moment.</a:t>
            </a:r>
          </a:p>
          <a:p>
            <a:r>
              <a:rPr lang="en-US" dirty="0"/>
              <a:t>* Feel every finger relax as you release tension, worry, concern, and any unwanted thoughts.</a:t>
            </a:r>
          </a:p>
          <a:p>
            <a:endParaRPr lang="en-CA" dirty="0"/>
          </a:p>
        </p:txBody>
      </p:sp>
      <p:pic>
        <p:nvPicPr>
          <p:cNvPr id="5" name="Picture 4">
            <a:extLst>
              <a:ext uri="{FF2B5EF4-FFF2-40B4-BE49-F238E27FC236}">
                <a16:creationId xmlns:a16="http://schemas.microsoft.com/office/drawing/2014/main" id="{1F49737B-58B8-FBB4-2EAE-1E677BFEF303}"/>
              </a:ext>
            </a:extLst>
          </p:cNvPr>
          <p:cNvPicPr>
            <a:picLocks noChangeAspect="1"/>
          </p:cNvPicPr>
          <p:nvPr/>
        </p:nvPicPr>
        <p:blipFill>
          <a:blip r:embed="rId2"/>
          <a:stretch>
            <a:fillRect/>
          </a:stretch>
        </p:blipFill>
        <p:spPr>
          <a:xfrm>
            <a:off x="6204155" y="2000820"/>
            <a:ext cx="5270090" cy="3975652"/>
          </a:xfrm>
          <a:prstGeom prst="rect">
            <a:avLst/>
          </a:prstGeom>
        </p:spPr>
      </p:pic>
    </p:spTree>
    <p:extLst>
      <p:ext uri="{BB962C8B-B14F-4D97-AF65-F5344CB8AC3E}">
        <p14:creationId xmlns:p14="http://schemas.microsoft.com/office/powerpoint/2010/main" val="18503115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FE3EE-1517-5465-D3BF-FB4AF3F946BB}"/>
              </a:ext>
            </a:extLst>
          </p:cNvPr>
          <p:cNvSpPr>
            <a:spLocks noGrp="1"/>
          </p:cNvSpPr>
          <p:nvPr>
            <p:ph type="title"/>
          </p:nvPr>
        </p:nvSpPr>
        <p:spPr/>
        <p:txBody>
          <a:bodyPr>
            <a:normAutofit/>
          </a:bodyPr>
          <a:lstStyle/>
          <a:p>
            <a:r>
              <a:rPr lang="en-US" sz="2800" b="0" i="0" u="none" strike="noStrike" baseline="0" dirty="0">
                <a:solidFill>
                  <a:srgbClr val="FF0000"/>
                </a:solidFill>
                <a:latin typeface="Calibri" panose="020F0502020204030204" pitchFamily="34" charset="0"/>
              </a:rPr>
              <a:t>8. Wrap your index and middle fingers around a finger on your other hand, pulling from your palm to the fingertips. </a:t>
            </a:r>
            <a:endParaRPr lang="en-CA" sz="2800" dirty="0"/>
          </a:p>
        </p:txBody>
      </p:sp>
      <p:sp>
        <p:nvSpPr>
          <p:cNvPr id="3" name="Content Placeholder 2">
            <a:extLst>
              <a:ext uri="{FF2B5EF4-FFF2-40B4-BE49-F238E27FC236}">
                <a16:creationId xmlns:a16="http://schemas.microsoft.com/office/drawing/2014/main" id="{55CA7C95-ABAD-902F-EB1F-F9D483875D4B}"/>
              </a:ext>
            </a:extLst>
          </p:cNvPr>
          <p:cNvSpPr>
            <a:spLocks noGrp="1"/>
          </p:cNvSpPr>
          <p:nvPr>
            <p:ph idx="1"/>
          </p:nvPr>
        </p:nvSpPr>
        <p:spPr>
          <a:xfrm>
            <a:off x="1097280" y="2108201"/>
            <a:ext cx="4998720" cy="3760891"/>
          </a:xfrm>
        </p:spPr>
        <p:txBody>
          <a:bodyPr/>
          <a:lstStyle/>
          <a:p>
            <a:r>
              <a:rPr lang="en-US" dirty="0"/>
              <a:t>* Do this for each finger, gently squeezing as you go.</a:t>
            </a:r>
          </a:p>
          <a:p>
            <a:r>
              <a:rPr lang="en-US" dirty="0"/>
              <a:t>* Exhale, exhale, exhale.</a:t>
            </a:r>
          </a:p>
          <a:p>
            <a:r>
              <a:rPr lang="en-US" dirty="0"/>
              <a:t>* Find a rhythmical sequence to your declarations and breath - you are affirming with the totality of your engaged emotion and consciousness.</a:t>
            </a:r>
            <a:endParaRPr lang="en-CA" dirty="0"/>
          </a:p>
        </p:txBody>
      </p:sp>
      <p:pic>
        <p:nvPicPr>
          <p:cNvPr id="5" name="Picture 4">
            <a:extLst>
              <a:ext uri="{FF2B5EF4-FFF2-40B4-BE49-F238E27FC236}">
                <a16:creationId xmlns:a16="http://schemas.microsoft.com/office/drawing/2014/main" id="{51EC8B3F-A521-AA65-9E85-FEE0A5903A2E}"/>
              </a:ext>
            </a:extLst>
          </p:cNvPr>
          <p:cNvPicPr>
            <a:picLocks noChangeAspect="1"/>
          </p:cNvPicPr>
          <p:nvPr/>
        </p:nvPicPr>
        <p:blipFill>
          <a:blip r:embed="rId2"/>
          <a:stretch>
            <a:fillRect/>
          </a:stretch>
        </p:blipFill>
        <p:spPr>
          <a:xfrm>
            <a:off x="6672170" y="2294024"/>
            <a:ext cx="4483510" cy="3389243"/>
          </a:xfrm>
          <a:prstGeom prst="rect">
            <a:avLst/>
          </a:prstGeom>
        </p:spPr>
      </p:pic>
    </p:spTree>
    <p:extLst>
      <p:ext uri="{BB962C8B-B14F-4D97-AF65-F5344CB8AC3E}">
        <p14:creationId xmlns:p14="http://schemas.microsoft.com/office/powerpoint/2010/main" val="34698508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DB4194-AA61-0183-EB14-105B58FC7850}"/>
              </a:ext>
            </a:extLst>
          </p:cNvPr>
          <p:cNvPicPr>
            <a:picLocks noChangeAspect="1"/>
          </p:cNvPicPr>
          <p:nvPr/>
        </p:nvPicPr>
        <p:blipFill>
          <a:blip r:embed="rId2"/>
          <a:srcRect l="16910" r="15908" b="-2"/>
          <a:stretch>
            <a:fillRect/>
          </a:stretch>
        </p:blipFill>
        <p:spPr>
          <a:xfrm>
            <a:off x="5458984" y="812799"/>
            <a:ext cx="5928344" cy="5294757"/>
          </a:xfrm>
          <a:prstGeom prst="rect">
            <a:avLst/>
          </a:prstGeom>
          <a:noFill/>
        </p:spPr>
      </p:pic>
      <p:sp>
        <p:nvSpPr>
          <p:cNvPr id="13" name="Text Placeholder 3">
            <a:extLst>
              <a:ext uri="{FF2B5EF4-FFF2-40B4-BE49-F238E27FC236}">
                <a16:creationId xmlns:a16="http://schemas.microsoft.com/office/drawing/2014/main" id="{428CCD3F-6338-E4FA-0F22-3B5B5CA6D184}"/>
              </a:ext>
            </a:extLst>
          </p:cNvPr>
          <p:cNvSpPr>
            <a:spLocks noGrp="1"/>
          </p:cNvSpPr>
          <p:nvPr>
            <p:ph type="body" sz="half" idx="2"/>
          </p:nvPr>
        </p:nvSpPr>
        <p:spPr>
          <a:xfrm>
            <a:off x="643465" y="3043050"/>
            <a:ext cx="3517567" cy="3064505"/>
          </a:xfrm>
        </p:spPr>
        <p:txBody>
          <a:bodyPr/>
          <a:lstStyle/>
          <a:p>
            <a:r>
              <a:rPr lang="en-US" dirty="0"/>
              <a:t>Massage isn’t just about relaxation—it’s about relief, healing, and giving your body (and mind) permission to rest for a moment. Sometimes, that one hour can make all the difference in how someone feels for days… even weeks.</a:t>
            </a:r>
          </a:p>
        </p:txBody>
      </p:sp>
    </p:spTree>
    <p:extLst>
      <p:ext uri="{BB962C8B-B14F-4D97-AF65-F5344CB8AC3E}">
        <p14:creationId xmlns:p14="http://schemas.microsoft.com/office/powerpoint/2010/main" val="747317439"/>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93</TotalTime>
  <Words>2378</Words>
  <Application>Microsoft Office PowerPoint</Application>
  <PresentationFormat>Widescreen</PresentationFormat>
  <Paragraphs>116</Paragraphs>
  <Slides>42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Bookman Old Style</vt:lpstr>
      <vt:lpstr>Calibri</vt:lpstr>
      <vt:lpstr>Franklin Gothic Book</vt:lpstr>
      <vt:lpstr>Custom</vt:lpstr>
      <vt:lpstr>Massage Techniques 5C</vt:lpstr>
      <vt:lpstr>Muscles in the Hand</vt:lpstr>
      <vt:lpstr>PowerPoint Presentation</vt:lpstr>
      <vt:lpstr>PowerPoint Presentation</vt:lpstr>
      <vt:lpstr>Adductor Pollicis </vt:lpstr>
      <vt:lpstr>PowerPoint Presentation</vt:lpstr>
      <vt:lpstr>Flexor Pollicis Brevis</vt:lpstr>
      <vt:lpstr>PowerPoint Presentation</vt:lpstr>
      <vt:lpstr>Abductor Pollicis Brevis</vt:lpstr>
      <vt:lpstr>PowerPoint Presentation</vt:lpstr>
      <vt:lpstr>Opponens Pollicis </vt:lpstr>
      <vt:lpstr>PowerPoint Presentation</vt:lpstr>
      <vt:lpstr>PowerPoint Presentation</vt:lpstr>
      <vt:lpstr>PowerPoint Presentation</vt:lpstr>
      <vt:lpstr>PowerPoint Presentation</vt:lpstr>
      <vt:lpstr>PowerPoint Presentation</vt:lpstr>
      <vt:lpstr>Interosseus Muscles of the Hand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Lumbrical Muscles of the Hand</vt:lpstr>
      <vt:lpstr>PowerPoint Presentation</vt:lpstr>
      <vt:lpstr>Flexor Digiti Minimi Brevis</vt:lpstr>
      <vt:lpstr>PowerPoint Presentation</vt:lpstr>
      <vt:lpstr>Abductor Digiti Minimi</vt:lpstr>
      <vt:lpstr>PowerPoint Presentation</vt:lpstr>
      <vt:lpstr>PowerPoint Presentation</vt:lpstr>
      <vt:lpstr>PowerPoint Presentation</vt:lpstr>
      <vt:lpstr>8 Steps To Pain-Free Hands   With “Hands-On Self-Massage”</vt:lpstr>
      <vt:lpstr>2. Open the thumb and index finger of the massaging hand and hug your wrist. </vt:lpstr>
      <vt:lpstr>3. Place one hand in the palm of your other hand and place the thumb of the bottom hand on the palm of the top hand. </vt:lpstr>
      <vt:lpstr>4. Using the same short stroke gesture, rub the bones in your hands. </vt:lpstr>
      <vt:lpstr>5. Rub the spaces between the bones of your hand. </vt:lpstr>
      <vt:lpstr>6. One by one, squeeze the sides of your fingers and slowly rub from where they meet the palm of your hand all the way to the tip of each finger. </vt:lpstr>
      <vt:lpstr>7. Rub and squeeze each finger, slowly massaging the inner and outer parts of your fingers, starting where the fingers meet the palm of the hand and working your way to the fingertips. </vt:lpstr>
      <vt:lpstr>8. Wrap your index and middle fingers around a finger on your other hand, pulling from your palm to the fingertips.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2026-04-01T02:09:31Z</dcterms:created>
  <dcterms:modified xsi:type="dcterms:W3CDTF">2026-04-04T21:21:40Z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