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11" r:id="rId6"/>
    <p:sldId id="312" r:id="rId7"/>
    <p:sldId id="330" r:id="rId8"/>
    <p:sldId id="313" r:id="rId9"/>
    <p:sldId id="314" r:id="rId10"/>
    <p:sldId id="315" r:id="rId11"/>
    <p:sldId id="316" r:id="rId12"/>
    <p:sldId id="331" r:id="rId13"/>
    <p:sldId id="317" r:id="rId14"/>
    <p:sldId id="318" r:id="rId15"/>
    <p:sldId id="319" r:id="rId16"/>
    <p:sldId id="320" r:id="rId17"/>
    <p:sldId id="322" r:id="rId18"/>
    <p:sldId id="324" r:id="rId19"/>
    <p:sldId id="325" r:id="rId20"/>
    <p:sldId id="326" r:id="rId21"/>
    <p:sldId id="327" r:id="rId22"/>
    <p:sldId id="329" r:id="rId23"/>
    <p:sldId id="328" r:id="rId24"/>
    <p:sldId id="332" r:id="rId25"/>
    <p:sldId id="333" r:id="rId26"/>
    <p:sldId id="334" r:id="rId27"/>
    <p:sldId id="335" r:id="rId28"/>
    <p:sldId id="336" r:id="rId29"/>
    <p:sldId id="337" r:id="rId30"/>
    <p:sldId id="341" r:id="rId31"/>
    <p:sldId id="338" r:id="rId32"/>
    <p:sldId id="339" r:id="rId33"/>
    <p:sldId id="34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100" d="100"/>
          <a:sy n="100" d="100"/>
        </p:scale>
        <p:origin x="96"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modSld">
      <pc:chgData name="hamid ghazvini" userId="1bbb9b6cc34e1cfb" providerId="LiveId" clId="{559E99A4-7663-4329-AD66-B723B2FE766D}" dt="2026-04-11T01:17:48.299" v="18" actId="1076"/>
      <pc:docMkLst>
        <pc:docMk/>
      </pc:docMkLst>
      <pc:sldChg chg="addSp delSp modSp mod">
        <pc:chgData name="hamid ghazvini" userId="1bbb9b6cc34e1cfb" providerId="LiveId" clId="{559E99A4-7663-4329-AD66-B723B2FE766D}" dt="2026-04-11T01:12:12.938" v="2" actId="26606"/>
        <pc:sldMkLst>
          <pc:docMk/>
          <pc:sldMk cId="3912747309" sldId="268"/>
        </pc:sldMkLst>
        <pc:spChg chg="mod">
          <ac:chgData name="hamid ghazvini" userId="1bbb9b6cc34e1cfb" providerId="LiveId" clId="{559E99A4-7663-4329-AD66-B723B2FE766D}" dt="2026-04-11T01:12:12.938" v="2" actId="26606"/>
          <ac:spMkLst>
            <pc:docMk/>
            <pc:sldMk cId="3912747309" sldId="268"/>
            <ac:spMk id="4" creationId="{F9B9CF4E-C2B0-E31D-963A-B027E63FDFA6}"/>
          </ac:spMkLst>
        </pc:spChg>
        <pc:spChg chg="del">
          <ac:chgData name="hamid ghazvini" userId="1bbb9b6cc34e1cfb" providerId="LiveId" clId="{559E99A4-7663-4329-AD66-B723B2FE766D}" dt="2026-04-11T01:12:12.938" v="2" actId="26606"/>
          <ac:spMkLst>
            <pc:docMk/>
            <pc:sldMk cId="3912747309" sldId="268"/>
            <ac:spMk id="11" creationId="{6482F060-A4AF-4E0B-B364-7C6BA4AE9C03}"/>
          </ac:spMkLst>
        </pc:spChg>
        <pc:spChg chg="add">
          <ac:chgData name="hamid ghazvini" userId="1bbb9b6cc34e1cfb" providerId="LiveId" clId="{559E99A4-7663-4329-AD66-B723B2FE766D}" dt="2026-04-11T01:12:12.938" v="2" actId="26606"/>
          <ac:spMkLst>
            <pc:docMk/>
            <pc:sldMk cId="3912747309" sldId="268"/>
            <ac:spMk id="18" creationId="{6482F060-A4AF-4E0B-B364-7C6BA4AE9C03}"/>
          </ac:spMkLst>
        </pc:spChg>
        <pc:picChg chg="add mod">
          <ac:chgData name="hamid ghazvini" userId="1bbb9b6cc34e1cfb" providerId="LiveId" clId="{559E99A4-7663-4329-AD66-B723B2FE766D}" dt="2026-04-11T01:12:12.938" v="2" actId="26606"/>
          <ac:picMkLst>
            <pc:docMk/>
            <pc:sldMk cId="3912747309" sldId="268"/>
            <ac:picMk id="5" creationId="{882F469D-CD62-67EF-D96F-EF9A73C1C581}"/>
          </ac:picMkLst>
        </pc:picChg>
        <pc:picChg chg="del">
          <ac:chgData name="hamid ghazvini" userId="1bbb9b6cc34e1cfb" providerId="LiveId" clId="{559E99A4-7663-4329-AD66-B723B2FE766D}" dt="2026-04-11T01:11:03.691" v="0" actId="21"/>
          <ac:picMkLst>
            <pc:docMk/>
            <pc:sldMk cId="3912747309" sldId="268"/>
            <ac:picMk id="6" creationId="{308AC96E-AA33-4309-B51D-072F59E6EC0B}"/>
          </ac:picMkLst>
        </pc:picChg>
        <pc:cxnChg chg="del">
          <ac:chgData name="hamid ghazvini" userId="1bbb9b6cc34e1cfb" providerId="LiveId" clId="{559E99A4-7663-4329-AD66-B723B2FE766D}" dt="2026-04-11T01:12:12.938" v="2" actId="26606"/>
          <ac:cxnSpMkLst>
            <pc:docMk/>
            <pc:sldMk cId="3912747309" sldId="268"/>
            <ac:cxnSpMk id="13" creationId="{B9EB6DAA-2F0C-43D5-A577-15D5D2C4E3F5}"/>
          </ac:cxnSpMkLst>
        </pc:cxnChg>
        <pc:cxnChg chg="add">
          <ac:chgData name="hamid ghazvini" userId="1bbb9b6cc34e1cfb" providerId="LiveId" clId="{559E99A4-7663-4329-AD66-B723B2FE766D}" dt="2026-04-11T01:12:12.938" v="2" actId="26606"/>
          <ac:cxnSpMkLst>
            <pc:docMk/>
            <pc:sldMk cId="3912747309" sldId="268"/>
            <ac:cxnSpMk id="20" creationId="{B9EB6DAA-2F0C-43D5-A577-15D5D2C4E3F5}"/>
          </ac:cxnSpMkLst>
        </pc:cxnChg>
      </pc:sldChg>
      <pc:sldChg chg="modSp mod">
        <pc:chgData name="hamid ghazvini" userId="1bbb9b6cc34e1cfb" providerId="LiveId" clId="{559E99A4-7663-4329-AD66-B723B2FE766D}" dt="2026-04-11T01:13:39.233" v="6" actId="20577"/>
        <pc:sldMkLst>
          <pc:docMk/>
          <pc:sldMk cId="2159969576" sldId="311"/>
        </pc:sldMkLst>
        <pc:spChg chg="mod">
          <ac:chgData name="hamid ghazvini" userId="1bbb9b6cc34e1cfb" providerId="LiveId" clId="{559E99A4-7663-4329-AD66-B723B2FE766D}" dt="2026-04-11T01:13:39.233" v="6" actId="20577"/>
          <ac:spMkLst>
            <pc:docMk/>
            <pc:sldMk cId="2159969576" sldId="311"/>
            <ac:spMk id="3" creationId="{3525C5AC-7362-9909-DE18-1E87F030A5F8}"/>
          </ac:spMkLst>
        </pc:spChg>
      </pc:sldChg>
      <pc:sldChg chg="addSp modSp mod">
        <pc:chgData name="hamid ghazvini" userId="1bbb9b6cc34e1cfb" providerId="LiveId" clId="{559E99A4-7663-4329-AD66-B723B2FE766D}" dt="2026-04-11T01:16:16.012" v="13" actId="1076"/>
        <pc:sldMkLst>
          <pc:docMk/>
          <pc:sldMk cId="3398118604" sldId="313"/>
        </pc:sldMkLst>
        <pc:spChg chg="mod">
          <ac:chgData name="hamid ghazvini" userId="1bbb9b6cc34e1cfb" providerId="LiveId" clId="{559E99A4-7663-4329-AD66-B723B2FE766D}" dt="2026-04-11T01:15:16.204" v="8" actId="27636"/>
          <ac:spMkLst>
            <pc:docMk/>
            <pc:sldMk cId="3398118604" sldId="313"/>
            <ac:spMk id="3" creationId="{FFC76408-7133-2261-CE00-4F4503320D85}"/>
          </ac:spMkLst>
        </pc:spChg>
        <pc:picChg chg="add mod">
          <ac:chgData name="hamid ghazvini" userId="1bbb9b6cc34e1cfb" providerId="LiveId" clId="{559E99A4-7663-4329-AD66-B723B2FE766D}" dt="2026-04-11T01:16:16.012" v="13" actId="1076"/>
          <ac:picMkLst>
            <pc:docMk/>
            <pc:sldMk cId="3398118604" sldId="313"/>
            <ac:picMk id="4" creationId="{2A3D1D84-9B4F-E00F-2F5F-47CB2E2E869E}"/>
          </ac:picMkLst>
        </pc:picChg>
      </pc:sldChg>
      <pc:sldChg chg="addSp modSp mod">
        <pc:chgData name="hamid ghazvini" userId="1bbb9b6cc34e1cfb" providerId="LiveId" clId="{559E99A4-7663-4329-AD66-B723B2FE766D}" dt="2026-04-11T01:17:48.299" v="18" actId="1076"/>
        <pc:sldMkLst>
          <pc:docMk/>
          <pc:sldMk cId="2065117238" sldId="314"/>
        </pc:sldMkLst>
        <pc:spChg chg="mod">
          <ac:chgData name="hamid ghazvini" userId="1bbb9b6cc34e1cfb" providerId="LiveId" clId="{559E99A4-7663-4329-AD66-B723B2FE766D}" dt="2026-04-11T01:16:27.963" v="15" actId="27636"/>
          <ac:spMkLst>
            <pc:docMk/>
            <pc:sldMk cId="2065117238" sldId="314"/>
            <ac:spMk id="3" creationId="{DD0F9A6F-424F-B5D2-673D-FC312DD17467}"/>
          </ac:spMkLst>
        </pc:spChg>
        <pc:picChg chg="add mod">
          <ac:chgData name="hamid ghazvini" userId="1bbb9b6cc34e1cfb" providerId="LiveId" clId="{559E99A4-7663-4329-AD66-B723B2FE766D}" dt="2026-04-11T01:17:48.299" v="18" actId="1076"/>
          <ac:picMkLst>
            <pc:docMk/>
            <pc:sldMk cId="2065117238" sldId="314"/>
            <ac:picMk id="4" creationId="{0DC16FC7-A34A-7818-51D5-C1FFD46B45B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4/10/2026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4/10/2026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4/10/2026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4/10/2026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4/10/2026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4/10/2026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4/10/2026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4/10/2026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4/10/2026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4/10/2026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484814" y="640080"/>
            <a:ext cx="3659246" cy="2850319"/>
          </a:xfrm>
        </p:spPr>
        <p:txBody>
          <a:bodyPr>
            <a:normAutofit/>
          </a:bodyPr>
          <a:lstStyle/>
          <a:p>
            <a:r>
              <a:rPr lang="en-US" sz="5400" dirty="0">
                <a:solidFill>
                  <a:srgbClr val="FFFFFF"/>
                </a:solidFill>
              </a:rPr>
              <a:t>Iliotibial Band Syndrome</a:t>
            </a:r>
          </a:p>
        </p:txBody>
      </p:sp>
      <p:sp>
        <p:nvSpPr>
          <p:cNvPr id="4" name="Subtitle 3">
            <a:extLst>
              <a:ext uri="{FF2B5EF4-FFF2-40B4-BE49-F238E27FC236}">
                <a16:creationId xmlns:a16="http://schemas.microsoft.com/office/drawing/2014/main" id="{F9B9CF4E-C2B0-E31D-963A-B027E63FDFA6}"/>
              </a:ext>
            </a:extLst>
          </p:cNvPr>
          <p:cNvSpPr>
            <a:spLocks noGrp="1"/>
          </p:cNvSpPr>
          <p:nvPr>
            <p:ph type="subTitle" idx="1"/>
          </p:nvPr>
        </p:nvSpPr>
        <p:spPr>
          <a:xfrm>
            <a:off x="484814" y="3812134"/>
            <a:ext cx="3659246" cy="2349823"/>
          </a:xfrm>
        </p:spPr>
        <p:txBody>
          <a:bodyPr>
            <a:normAutofit/>
          </a:bodyPr>
          <a:lstStyle/>
          <a:p>
            <a:pPr>
              <a:lnSpc>
                <a:spcPct val="100000"/>
              </a:lnSpc>
            </a:pPr>
            <a:r>
              <a:rPr lang="en-CA" sz="1400">
                <a:solidFill>
                  <a:srgbClr val="FFFFFF"/>
                </a:solidFill>
              </a:rPr>
              <a:t>An inflammatory</a:t>
            </a:r>
          </a:p>
          <a:p>
            <a:pPr>
              <a:lnSpc>
                <a:spcPct val="100000"/>
              </a:lnSpc>
            </a:pPr>
            <a:r>
              <a:rPr lang="en-CA" sz="1400">
                <a:solidFill>
                  <a:srgbClr val="FFFFFF"/>
                </a:solidFill>
              </a:rPr>
              <a:t>condition resulting</a:t>
            </a:r>
          </a:p>
          <a:p>
            <a:pPr>
              <a:lnSpc>
                <a:spcPct val="100000"/>
              </a:lnSpc>
            </a:pPr>
            <a:r>
              <a:rPr lang="en-CA" sz="1400">
                <a:solidFill>
                  <a:srgbClr val="FFFFFF"/>
                </a:solidFill>
              </a:rPr>
              <a:t>from repeated distal</a:t>
            </a:r>
          </a:p>
          <a:p>
            <a:pPr>
              <a:lnSpc>
                <a:spcPct val="100000"/>
              </a:lnSpc>
            </a:pPr>
            <a:r>
              <a:rPr lang="en-CA" sz="1400">
                <a:solidFill>
                  <a:srgbClr val="FFFFFF"/>
                </a:solidFill>
              </a:rPr>
              <a:t>iliotibial band friction over</a:t>
            </a:r>
          </a:p>
          <a:p>
            <a:pPr>
              <a:lnSpc>
                <a:spcPct val="100000"/>
              </a:lnSpc>
            </a:pPr>
            <a:r>
              <a:rPr lang="en-CA" sz="1400">
                <a:solidFill>
                  <a:srgbClr val="FFFFFF"/>
                </a:solidFill>
              </a:rPr>
              <a:t>the lateral femoral condyle</a:t>
            </a:r>
          </a:p>
          <a:p>
            <a:pPr>
              <a:lnSpc>
                <a:spcPct val="100000"/>
              </a:lnSpc>
            </a:pPr>
            <a:r>
              <a:rPr lang="en-CA" sz="1400">
                <a:solidFill>
                  <a:srgbClr val="FFFFFF"/>
                </a:solidFill>
              </a:rPr>
              <a:t>of the knee.</a:t>
            </a:r>
          </a:p>
        </p:txBody>
      </p:sp>
      <p:cxnSp>
        <p:nvCxnSpPr>
          <p:cNvPr id="20" name="Straight Connector 19">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82F469D-CD62-67EF-D96F-EF9A73C1C581}"/>
              </a:ext>
            </a:extLst>
          </p:cNvPr>
          <p:cNvPicPr>
            <a:picLocks noChangeAspect="1"/>
          </p:cNvPicPr>
          <p:nvPr/>
        </p:nvPicPr>
        <p:blipFill>
          <a:blip r:embed="rId3"/>
          <a:srcRect t="5783" r="-1" b="3465"/>
          <a:stretch>
            <a:fillRect/>
          </a:stretch>
        </p:blipFill>
        <p:spPr>
          <a:xfrm>
            <a:off x="4635095" y="10"/>
            <a:ext cx="7556889" cy="6857990"/>
          </a:xfrm>
          <a:prstGeom prst="rect">
            <a:avLst/>
          </a:prstGeom>
        </p:spPr>
      </p:pic>
    </p:spTree>
    <p:extLst>
      <p:ext uri="{BB962C8B-B14F-4D97-AF65-F5344CB8AC3E}">
        <p14:creationId xmlns:p14="http://schemas.microsoft.com/office/powerpoint/2010/main" val="391274730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5149-B8D6-CBA2-5B76-82D461CDB175}"/>
              </a:ext>
            </a:extLst>
          </p:cNvPr>
          <p:cNvSpPr>
            <a:spLocks noGrp="1"/>
          </p:cNvSpPr>
          <p:nvPr>
            <p:ph type="title"/>
          </p:nvPr>
        </p:nvSpPr>
        <p:spPr/>
        <p:txBody>
          <a:bodyPr>
            <a:normAutofit/>
          </a:bodyPr>
          <a:lstStyle/>
          <a:p>
            <a:r>
              <a:rPr lang="en-CA" sz="2800" dirty="0">
                <a:solidFill>
                  <a:srgbClr val="7030A0"/>
                </a:solidFill>
              </a:rPr>
              <a:t>GENERAL INFORMATION</a:t>
            </a:r>
          </a:p>
        </p:txBody>
      </p:sp>
      <p:sp>
        <p:nvSpPr>
          <p:cNvPr id="3" name="Content Placeholder 2">
            <a:extLst>
              <a:ext uri="{FF2B5EF4-FFF2-40B4-BE49-F238E27FC236}">
                <a16:creationId xmlns:a16="http://schemas.microsoft.com/office/drawing/2014/main" id="{3525C5AC-7362-9909-DE18-1E87F030A5F8}"/>
              </a:ext>
            </a:extLst>
          </p:cNvPr>
          <p:cNvSpPr>
            <a:spLocks noGrp="1"/>
          </p:cNvSpPr>
          <p:nvPr>
            <p:ph idx="1"/>
          </p:nvPr>
        </p:nvSpPr>
        <p:spPr/>
        <p:txBody>
          <a:bodyPr>
            <a:noAutofit/>
          </a:bodyPr>
          <a:lstStyle/>
          <a:p>
            <a:r>
              <a:rPr lang="en-US" dirty="0"/>
              <a:t>• Primary cause: knee overuse during running or cycling</a:t>
            </a:r>
          </a:p>
          <a:p>
            <a:r>
              <a:rPr lang="en-US" dirty="0"/>
              <a:t>• Secondary causes: prolonged lower extremity immobility and/or prolonged sitting; habitual unilateral, lower extremity weight-bearing stance</a:t>
            </a:r>
          </a:p>
          <a:p>
            <a:r>
              <a:rPr lang="en-US" dirty="0"/>
              <a:t>• Contributing factors: running on hard or banked surfaces, inefficient or improper running techniques, worn-out or improperly fitting shoes, foot pronation, cycling long distances with improperly adjusted bicycle seat </a:t>
            </a:r>
            <a:r>
              <a:rPr lang="en-CA" dirty="0"/>
              <a:t>• Gradual onset</a:t>
            </a:r>
          </a:p>
          <a:p>
            <a:r>
              <a:rPr lang="en-US" dirty="0"/>
              <a:t>• Prevalent in active and casual athletes, ages 15–50</a:t>
            </a:r>
          </a:p>
          <a:p>
            <a:r>
              <a:rPr lang="en-CA" dirty="0"/>
              <a:t>• Presentation usually unilateral</a:t>
            </a:r>
          </a:p>
          <a:p>
            <a:r>
              <a:rPr lang="en-US" dirty="0"/>
              <a:t>• Second most common running-related sports injury</a:t>
            </a:r>
            <a:endParaRPr lang="en-CA" dirty="0"/>
          </a:p>
        </p:txBody>
      </p:sp>
    </p:spTree>
    <p:extLst>
      <p:ext uri="{BB962C8B-B14F-4D97-AF65-F5344CB8AC3E}">
        <p14:creationId xmlns:p14="http://schemas.microsoft.com/office/powerpoint/2010/main" val="2159969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8B81-82D2-DFB1-5807-98EA6296A75F}"/>
              </a:ext>
            </a:extLst>
          </p:cNvPr>
          <p:cNvSpPr>
            <a:spLocks noGrp="1"/>
          </p:cNvSpPr>
          <p:nvPr>
            <p:ph type="title"/>
          </p:nvPr>
        </p:nvSpPr>
        <p:spPr/>
        <p:txBody>
          <a:bodyPr>
            <a:normAutofit/>
          </a:bodyPr>
          <a:lstStyle/>
          <a:p>
            <a:r>
              <a:rPr lang="en-CA" sz="2800" dirty="0">
                <a:solidFill>
                  <a:srgbClr val="7030A0"/>
                </a:solidFill>
              </a:rPr>
              <a:t>PATHOPHYSIOLOGY</a:t>
            </a:r>
          </a:p>
        </p:txBody>
      </p:sp>
      <p:sp>
        <p:nvSpPr>
          <p:cNvPr id="3" name="Content Placeholder 2">
            <a:extLst>
              <a:ext uri="{FF2B5EF4-FFF2-40B4-BE49-F238E27FC236}">
                <a16:creationId xmlns:a16="http://schemas.microsoft.com/office/drawing/2014/main" id="{593539E1-0CE9-0912-BEB9-75EB7D6FB476}"/>
              </a:ext>
            </a:extLst>
          </p:cNvPr>
          <p:cNvSpPr>
            <a:spLocks noGrp="1"/>
          </p:cNvSpPr>
          <p:nvPr>
            <p:ph idx="1"/>
          </p:nvPr>
        </p:nvSpPr>
        <p:spPr/>
        <p:txBody>
          <a:bodyPr>
            <a:normAutofit/>
          </a:bodyPr>
          <a:lstStyle/>
          <a:p>
            <a:r>
              <a:rPr lang="en-US" dirty="0"/>
              <a:t>The iliotibial (IT) band is located in almost a straight line from the anterior superior iliac spine (ASIS) to the lateral aspect of the tibial condyle. Originating at the tensor fascia </a:t>
            </a:r>
            <a:r>
              <a:rPr lang="en-US" dirty="0" err="1"/>
              <a:t>lata</a:t>
            </a:r>
            <a:r>
              <a:rPr lang="en-US" dirty="0"/>
              <a:t> and ending in a ligament-like structure, this dense fascial band crosses and helps stabilize the knee joint. This stringy, strong, mobile band also assists the lower extremity during inward and outward hip rotation, and extension and flexion of the knee. The only fi rm bony attachments exist at the proximal ASIS and the distal tibial condyle. The two, very distant, bony attachments allow this long structure to move freely, while continuously adjusting anteriorly and posteriorly during </a:t>
            </a:r>
            <a:r>
              <a:rPr lang="en-CA" dirty="0"/>
              <a:t>normal gait.</a:t>
            </a:r>
          </a:p>
        </p:txBody>
      </p:sp>
    </p:spTree>
    <p:extLst>
      <p:ext uri="{BB962C8B-B14F-4D97-AF65-F5344CB8AC3E}">
        <p14:creationId xmlns:p14="http://schemas.microsoft.com/office/powerpoint/2010/main" val="4273276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7" name="Rectangle 26">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2F6DA1D-8F60-FADE-F1FB-00833985F4B7}"/>
              </a:ext>
            </a:extLst>
          </p:cNvPr>
          <p:cNvPicPr>
            <a:picLocks noChangeAspect="1"/>
          </p:cNvPicPr>
          <p:nvPr/>
        </p:nvPicPr>
        <p:blipFill>
          <a:blip r:embed="rId2"/>
          <a:stretch>
            <a:fillRect/>
          </a:stretch>
        </p:blipFill>
        <p:spPr>
          <a:xfrm>
            <a:off x="4484868" y="905933"/>
            <a:ext cx="3254267" cy="5039728"/>
          </a:xfrm>
          <a:prstGeom prst="rect">
            <a:avLst/>
          </a:prstGeom>
        </p:spPr>
      </p:pic>
    </p:spTree>
    <p:extLst>
      <p:ext uri="{BB962C8B-B14F-4D97-AF65-F5344CB8AC3E}">
        <p14:creationId xmlns:p14="http://schemas.microsoft.com/office/powerpoint/2010/main" val="1246692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76408-7133-2261-CE00-4F4503320D85}"/>
              </a:ext>
            </a:extLst>
          </p:cNvPr>
          <p:cNvSpPr>
            <a:spLocks noGrp="1"/>
          </p:cNvSpPr>
          <p:nvPr>
            <p:ph idx="1"/>
          </p:nvPr>
        </p:nvSpPr>
        <p:spPr>
          <a:xfrm>
            <a:off x="1097280" y="2108201"/>
            <a:ext cx="4998720" cy="3760891"/>
          </a:xfrm>
        </p:spPr>
        <p:txBody>
          <a:bodyPr>
            <a:normAutofit lnSpcReduction="10000"/>
          </a:bodyPr>
          <a:lstStyle/>
          <a:p>
            <a:r>
              <a:rPr lang="en-US" dirty="0"/>
              <a:t>ITBS develops when irregular knee movement causes repeated unusual friction over the embedded bursa lateral to the knee joint. As mild inflammation develops, pain ensues, subtle abnormal gait or leg use follows, and the entire IT band becomes shortened and hypertonic, producing a cycle of pain and stiffness. Although ITBS is clinically an inflammatory condition, the classic symptoms of heat, redness, and swelling are usually absent, and only localized pain is used as a diagnostic </a:t>
            </a:r>
            <a:r>
              <a:rPr lang="en-CA" dirty="0"/>
              <a:t>indicator.</a:t>
            </a:r>
          </a:p>
        </p:txBody>
      </p:sp>
      <p:pic>
        <p:nvPicPr>
          <p:cNvPr id="4" name="Picture 3">
            <a:extLst>
              <a:ext uri="{FF2B5EF4-FFF2-40B4-BE49-F238E27FC236}">
                <a16:creationId xmlns:a16="http://schemas.microsoft.com/office/drawing/2014/main" id="{2A3D1D84-9B4F-E00F-2F5F-47CB2E2E869E}"/>
              </a:ext>
            </a:extLst>
          </p:cNvPr>
          <p:cNvPicPr>
            <a:picLocks noChangeAspect="1"/>
          </p:cNvPicPr>
          <p:nvPr/>
        </p:nvPicPr>
        <p:blipFill>
          <a:blip r:embed="rId2"/>
          <a:stretch>
            <a:fillRect/>
          </a:stretch>
        </p:blipFill>
        <p:spPr>
          <a:xfrm>
            <a:off x="6467475" y="2136362"/>
            <a:ext cx="4998721" cy="2585276"/>
          </a:xfrm>
          <a:prstGeom prst="rect">
            <a:avLst/>
          </a:prstGeom>
        </p:spPr>
      </p:pic>
    </p:spTree>
    <p:extLst>
      <p:ext uri="{BB962C8B-B14F-4D97-AF65-F5344CB8AC3E}">
        <p14:creationId xmlns:p14="http://schemas.microsoft.com/office/powerpoint/2010/main" val="339811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0F9A6F-424F-B5D2-673D-FC312DD17467}"/>
              </a:ext>
            </a:extLst>
          </p:cNvPr>
          <p:cNvSpPr>
            <a:spLocks noGrp="1"/>
          </p:cNvSpPr>
          <p:nvPr>
            <p:ph idx="1"/>
          </p:nvPr>
        </p:nvSpPr>
        <p:spPr>
          <a:xfrm>
            <a:off x="1097280" y="2108201"/>
            <a:ext cx="5455920" cy="3760891"/>
          </a:xfrm>
        </p:spPr>
        <p:txBody>
          <a:bodyPr>
            <a:normAutofit lnSpcReduction="10000"/>
          </a:bodyPr>
          <a:lstStyle/>
          <a:p>
            <a:r>
              <a:rPr lang="en-US" dirty="0"/>
              <a:t>Diagnosis is confirmed based on clinical symptoms, the patient’s complaints and history, palpation indicating a hypertonic IT band, reproducible localized pain, and occasionally the presence of an abnormal, stiffened gait. The patient can clearly identify point tenderness at the lateral knee and often complains of radiating pain up the lateral thigh. Leg and hip strength testing may indicate weakness in knee flexors and extensors and/or hip abductors. Knee pain experienced at rest, with no history of repetitive use or trauma, is </a:t>
            </a:r>
            <a:r>
              <a:rPr lang="en-US" i="1" dirty="0"/>
              <a:t>not </a:t>
            </a:r>
            <a:r>
              <a:rPr lang="en-US" dirty="0"/>
              <a:t>indicative of ITBS.</a:t>
            </a:r>
            <a:endParaRPr lang="en-CA" dirty="0"/>
          </a:p>
        </p:txBody>
      </p:sp>
      <p:pic>
        <p:nvPicPr>
          <p:cNvPr id="4" name="Picture 3">
            <a:extLst>
              <a:ext uri="{FF2B5EF4-FFF2-40B4-BE49-F238E27FC236}">
                <a16:creationId xmlns:a16="http://schemas.microsoft.com/office/drawing/2014/main" id="{0DC16FC7-A34A-7818-51D5-C1FFD46B45B1}"/>
              </a:ext>
            </a:extLst>
          </p:cNvPr>
          <p:cNvPicPr>
            <a:picLocks noChangeAspect="1"/>
          </p:cNvPicPr>
          <p:nvPr/>
        </p:nvPicPr>
        <p:blipFill>
          <a:blip r:embed="rId2"/>
          <a:stretch>
            <a:fillRect/>
          </a:stretch>
        </p:blipFill>
        <p:spPr>
          <a:xfrm>
            <a:off x="7124293" y="1248334"/>
            <a:ext cx="4143782" cy="4361331"/>
          </a:xfrm>
          <a:prstGeom prst="rect">
            <a:avLst/>
          </a:prstGeom>
        </p:spPr>
      </p:pic>
    </p:spTree>
    <p:extLst>
      <p:ext uri="{BB962C8B-B14F-4D97-AF65-F5344CB8AC3E}">
        <p14:creationId xmlns:p14="http://schemas.microsoft.com/office/powerpoint/2010/main" val="2065117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8E419-35BE-91CC-CA07-0AD861B00131}"/>
              </a:ext>
            </a:extLst>
          </p:cNvPr>
          <p:cNvSpPr>
            <a:spLocks noGrp="1"/>
          </p:cNvSpPr>
          <p:nvPr>
            <p:ph type="title"/>
          </p:nvPr>
        </p:nvSpPr>
        <p:spPr/>
        <p:txBody>
          <a:bodyPr>
            <a:normAutofit/>
          </a:bodyPr>
          <a:lstStyle/>
          <a:p>
            <a:r>
              <a:rPr lang="en-CA" sz="2800" dirty="0">
                <a:solidFill>
                  <a:srgbClr val="7030A0"/>
                </a:solidFill>
              </a:rPr>
              <a:t>OVERALL SIGNS AND SYMPTOMS</a:t>
            </a:r>
          </a:p>
        </p:txBody>
      </p:sp>
      <p:sp>
        <p:nvSpPr>
          <p:cNvPr id="3" name="Content Placeholder 2">
            <a:extLst>
              <a:ext uri="{FF2B5EF4-FFF2-40B4-BE49-F238E27FC236}">
                <a16:creationId xmlns:a16="http://schemas.microsoft.com/office/drawing/2014/main" id="{35CF3707-F476-345C-C304-8204E99A7909}"/>
              </a:ext>
            </a:extLst>
          </p:cNvPr>
          <p:cNvSpPr>
            <a:spLocks noGrp="1"/>
          </p:cNvSpPr>
          <p:nvPr>
            <p:ph idx="1"/>
          </p:nvPr>
        </p:nvSpPr>
        <p:spPr/>
        <p:txBody>
          <a:bodyPr/>
          <a:lstStyle/>
          <a:p>
            <a:r>
              <a:rPr lang="en-CA" i="1" dirty="0"/>
              <a:t>Develops early in syndrome:</a:t>
            </a:r>
          </a:p>
          <a:p>
            <a:r>
              <a:rPr lang="en-US" dirty="0"/>
              <a:t>• Local aching or burning at the lateral aspect of the knee </a:t>
            </a:r>
            <a:r>
              <a:rPr lang="en-US" i="1" dirty="0"/>
              <a:t>during activity</a:t>
            </a:r>
            <a:r>
              <a:rPr lang="en-US" dirty="0"/>
              <a:t>; resolves, but sometimes worsens, with activity</a:t>
            </a:r>
          </a:p>
          <a:p>
            <a:r>
              <a:rPr lang="en-US" dirty="0"/>
              <a:t>• Radiating pain up the lateral aspect of the thigh </a:t>
            </a:r>
            <a:r>
              <a:rPr lang="en-US" i="1" dirty="0"/>
              <a:t>during activity</a:t>
            </a:r>
            <a:r>
              <a:rPr lang="en-US" dirty="0"/>
              <a:t>; resolves, but </a:t>
            </a:r>
            <a:r>
              <a:rPr lang="en-CA" dirty="0"/>
              <a:t>sometimes worsens, with activity</a:t>
            </a:r>
          </a:p>
          <a:p>
            <a:r>
              <a:rPr lang="en-US" dirty="0"/>
              <a:t>• Pain when ascending or descending the stairs or running downhill</a:t>
            </a:r>
          </a:p>
          <a:p>
            <a:r>
              <a:rPr lang="en-CA" dirty="0"/>
              <a:t>• IT band hypertonicity</a:t>
            </a:r>
          </a:p>
        </p:txBody>
      </p:sp>
    </p:spTree>
    <p:extLst>
      <p:ext uri="{BB962C8B-B14F-4D97-AF65-F5344CB8AC3E}">
        <p14:creationId xmlns:p14="http://schemas.microsoft.com/office/powerpoint/2010/main" val="103129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110871-668F-D7FA-637F-129201FEC890}"/>
              </a:ext>
            </a:extLst>
          </p:cNvPr>
          <p:cNvSpPr>
            <a:spLocks noGrp="1"/>
          </p:cNvSpPr>
          <p:nvPr>
            <p:ph idx="1"/>
          </p:nvPr>
        </p:nvSpPr>
        <p:spPr/>
        <p:txBody>
          <a:bodyPr>
            <a:normAutofit/>
          </a:bodyPr>
          <a:lstStyle/>
          <a:p>
            <a:r>
              <a:rPr lang="en-CA" i="1" dirty="0"/>
              <a:t>Develops later in syndrome:</a:t>
            </a:r>
          </a:p>
          <a:p>
            <a:r>
              <a:rPr lang="en-US" dirty="0"/>
              <a:t>• Feeling a “snap” or hearing a “pop” while walking, running, or cycling</a:t>
            </a:r>
          </a:p>
          <a:p>
            <a:r>
              <a:rPr lang="en-US" dirty="0"/>
              <a:t>• Pain during non training walking</a:t>
            </a:r>
          </a:p>
          <a:p>
            <a:r>
              <a:rPr lang="en-US" dirty="0"/>
              <a:t>• IT band hypertonicity and thickening</a:t>
            </a:r>
          </a:p>
          <a:p>
            <a:r>
              <a:rPr lang="en-CA" dirty="0"/>
              <a:t>• Anterior pelvic tilt; </a:t>
            </a:r>
            <a:r>
              <a:rPr lang="en-CA" dirty="0" err="1"/>
              <a:t>hyperlordosis</a:t>
            </a:r>
            <a:endParaRPr lang="en-CA" dirty="0"/>
          </a:p>
          <a:p>
            <a:endParaRPr lang="en-CA" i="1" dirty="0"/>
          </a:p>
        </p:txBody>
      </p:sp>
    </p:spTree>
    <p:extLst>
      <p:ext uri="{BB962C8B-B14F-4D97-AF65-F5344CB8AC3E}">
        <p14:creationId xmlns:p14="http://schemas.microsoft.com/office/powerpoint/2010/main" val="1448239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12458-5ACE-4717-1231-D1CF3E88F046}"/>
              </a:ext>
            </a:extLst>
          </p:cNvPr>
          <p:cNvSpPr>
            <a:spLocks noGrp="1"/>
          </p:cNvSpPr>
          <p:nvPr>
            <p:ph idx="1"/>
          </p:nvPr>
        </p:nvSpPr>
        <p:spPr/>
        <p:txBody>
          <a:bodyPr/>
          <a:lstStyle/>
          <a:p>
            <a:r>
              <a:rPr lang="en-CA" i="1" dirty="0"/>
              <a:t>Develops if untreated:</a:t>
            </a:r>
          </a:p>
          <a:p>
            <a:r>
              <a:rPr lang="en-CA" dirty="0"/>
              <a:t>• Pain at rest</a:t>
            </a:r>
          </a:p>
          <a:p>
            <a:r>
              <a:rPr lang="en-CA" dirty="0"/>
              <a:t>• Stiff-legged gait</a:t>
            </a:r>
          </a:p>
          <a:p>
            <a:r>
              <a:rPr lang="en-CA" dirty="0"/>
              <a:t>• Extreme IT band hypertonicity</a:t>
            </a:r>
          </a:p>
          <a:p>
            <a:r>
              <a:rPr lang="en-US" dirty="0"/>
              <a:t>• Adhesions along the IT band</a:t>
            </a:r>
            <a:endParaRPr lang="en-CA" dirty="0"/>
          </a:p>
        </p:txBody>
      </p:sp>
    </p:spTree>
    <p:extLst>
      <p:ext uri="{BB962C8B-B14F-4D97-AF65-F5344CB8AC3E}">
        <p14:creationId xmlns:p14="http://schemas.microsoft.com/office/powerpoint/2010/main" val="364596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6E45-EBDE-EB53-6E14-C47BAEE8AD79}"/>
              </a:ext>
            </a:extLst>
          </p:cNvPr>
          <p:cNvSpPr>
            <a:spLocks noGrp="1"/>
          </p:cNvSpPr>
          <p:nvPr>
            <p:ph type="title"/>
          </p:nvPr>
        </p:nvSpPr>
        <p:spPr/>
        <p:txBody>
          <a:bodyPr>
            <a:normAutofit/>
          </a:bodyPr>
          <a:lstStyle/>
          <a:p>
            <a:r>
              <a:rPr lang="en-US" sz="2800" dirty="0">
                <a:solidFill>
                  <a:srgbClr val="7030A0"/>
                </a:solidFill>
              </a:rPr>
              <a:t>SIGNS AND SYMPTOMS MASSAGE THERAPY CAN ADDRESS</a:t>
            </a:r>
            <a:endParaRPr lang="en-CA" sz="2800" dirty="0">
              <a:solidFill>
                <a:srgbClr val="7030A0"/>
              </a:solidFill>
            </a:endParaRPr>
          </a:p>
        </p:txBody>
      </p:sp>
      <p:sp>
        <p:nvSpPr>
          <p:cNvPr id="3" name="Content Placeholder 2">
            <a:extLst>
              <a:ext uri="{FF2B5EF4-FFF2-40B4-BE49-F238E27FC236}">
                <a16:creationId xmlns:a16="http://schemas.microsoft.com/office/drawing/2014/main" id="{ECA6B4E6-22C8-2AB7-BACF-0E0F03728D50}"/>
              </a:ext>
            </a:extLst>
          </p:cNvPr>
          <p:cNvSpPr>
            <a:spLocks noGrp="1"/>
          </p:cNvSpPr>
          <p:nvPr>
            <p:ph idx="1"/>
          </p:nvPr>
        </p:nvSpPr>
        <p:spPr/>
        <p:txBody>
          <a:bodyPr>
            <a:normAutofit/>
          </a:bodyPr>
          <a:lstStyle/>
          <a:p>
            <a:r>
              <a:rPr lang="en-US" dirty="0"/>
              <a:t>Since the IT band is an easily accessible soft tissue structure with clearly defined bony origins and insertions, ITBS is effectively addressed with massage therapy </a:t>
            </a:r>
            <a:r>
              <a:rPr lang="en-CA" dirty="0"/>
              <a:t>techniques.</a:t>
            </a:r>
          </a:p>
          <a:p>
            <a:r>
              <a:rPr lang="en-US" dirty="0"/>
              <a:t>• Hypertonicity is addressed with deep, aggressive manual techniques combined </a:t>
            </a:r>
            <a:r>
              <a:rPr lang="en-CA" dirty="0"/>
              <a:t>with heat applications.</a:t>
            </a:r>
          </a:p>
          <a:p>
            <a:r>
              <a:rPr lang="en-US" dirty="0"/>
              <a:t>• The shortened IT band is stretched using both on-the-table and homework </a:t>
            </a:r>
            <a:r>
              <a:rPr lang="en-CA" dirty="0"/>
              <a:t>exercises.</a:t>
            </a:r>
          </a:p>
          <a:p>
            <a:r>
              <a:rPr lang="en-US" dirty="0"/>
              <a:t>• The low-level knee joint inflammation is addressed with tissue flushing tech</a:t>
            </a:r>
            <a:r>
              <a:rPr lang="en-CA" dirty="0" err="1"/>
              <a:t>niques</a:t>
            </a:r>
            <a:r>
              <a:rPr lang="en-CA" dirty="0"/>
              <a:t>.</a:t>
            </a:r>
          </a:p>
        </p:txBody>
      </p:sp>
    </p:spTree>
    <p:extLst>
      <p:ext uri="{BB962C8B-B14F-4D97-AF65-F5344CB8AC3E}">
        <p14:creationId xmlns:p14="http://schemas.microsoft.com/office/powerpoint/2010/main" val="6256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86DFA-9DAC-39E6-B5F6-A4175445E1C2}"/>
              </a:ext>
            </a:extLst>
          </p:cNvPr>
          <p:cNvSpPr>
            <a:spLocks noGrp="1"/>
          </p:cNvSpPr>
          <p:nvPr>
            <p:ph type="title"/>
          </p:nvPr>
        </p:nvSpPr>
        <p:spPr/>
        <p:txBody>
          <a:bodyPr>
            <a:normAutofit/>
          </a:bodyPr>
          <a:lstStyle/>
          <a:p>
            <a:r>
              <a:rPr lang="en-CA" sz="2800" dirty="0">
                <a:solidFill>
                  <a:srgbClr val="7030A0"/>
                </a:solidFill>
              </a:rPr>
              <a:t>TREATMENT OPTIONS</a:t>
            </a:r>
          </a:p>
        </p:txBody>
      </p:sp>
      <p:sp>
        <p:nvSpPr>
          <p:cNvPr id="3" name="Content Placeholder 2">
            <a:extLst>
              <a:ext uri="{FF2B5EF4-FFF2-40B4-BE49-F238E27FC236}">
                <a16:creationId xmlns:a16="http://schemas.microsoft.com/office/drawing/2014/main" id="{87AD6DDA-808F-6F97-1015-B05C8CB9AA48}"/>
              </a:ext>
            </a:extLst>
          </p:cNvPr>
          <p:cNvSpPr>
            <a:spLocks noGrp="1"/>
          </p:cNvSpPr>
          <p:nvPr>
            <p:ph idx="1"/>
          </p:nvPr>
        </p:nvSpPr>
        <p:spPr/>
        <p:txBody>
          <a:bodyPr>
            <a:normAutofit/>
          </a:bodyPr>
          <a:lstStyle/>
          <a:p>
            <a:r>
              <a:rPr lang="en-US" dirty="0"/>
              <a:t>ITBS usually disappears if the person reduces, stops, or corrects the offending activity. If symptoms persist, treatment is conservative. Manual therapies, including massage, heat application, and stretching are effective. Physical therapy techniques help strengthen the patient’s lower extremities if he wants to maintain and continue his exercise regimen. Non-weight-bearing cross-training techniques, such as swimming using only the upper body and arms, are suggested for the dedicated athlete who wishes to maintain his cardiovascular routine while his lower extremities heal. Although conservative, treatment must be continuous—even after activity correction and pain relief—if the patient wants to remain symptom-free.</a:t>
            </a:r>
            <a:endParaRPr lang="en-CA" dirty="0"/>
          </a:p>
        </p:txBody>
      </p:sp>
    </p:spTree>
    <p:extLst>
      <p:ext uri="{BB962C8B-B14F-4D97-AF65-F5344CB8AC3E}">
        <p14:creationId xmlns:p14="http://schemas.microsoft.com/office/powerpoint/2010/main" val="1296031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68172B-FB57-33DD-98E9-3A29F6039F14}"/>
              </a:ext>
            </a:extLst>
          </p:cNvPr>
          <p:cNvSpPr>
            <a:spLocks noGrp="1"/>
          </p:cNvSpPr>
          <p:nvPr>
            <p:ph idx="1"/>
          </p:nvPr>
        </p:nvSpPr>
        <p:spPr/>
        <p:txBody>
          <a:bodyPr/>
          <a:lstStyle/>
          <a:p>
            <a:r>
              <a:rPr lang="en-US" dirty="0"/>
              <a:t>Inflammation is easily controlled with the use of ice, rest, and nonsteroidal </a:t>
            </a:r>
            <a:r>
              <a:rPr lang="en-US" dirty="0" err="1"/>
              <a:t>antiinfl</a:t>
            </a:r>
            <a:r>
              <a:rPr lang="en-US" dirty="0"/>
              <a:t> </a:t>
            </a:r>
            <a:r>
              <a:rPr lang="en-US" dirty="0" err="1"/>
              <a:t>ammatory</a:t>
            </a:r>
            <a:r>
              <a:rPr lang="en-US" dirty="0"/>
              <a:t> drugs (NSAIDs). Heat is used for chronic, dull, aching discomfort. Ice is applied for local </a:t>
            </a:r>
            <a:r>
              <a:rPr lang="en-US" dirty="0" err="1"/>
              <a:t>fl</a:t>
            </a:r>
            <a:r>
              <a:rPr lang="en-US" dirty="0"/>
              <a:t> are-ups and more intensive pain. Local corticosteroid injections are used only when the ITBS does not respond to more conservative techniques. </a:t>
            </a:r>
            <a:r>
              <a:rPr lang="en-CA" dirty="0"/>
              <a:t>Surgery is rarely necessary.</a:t>
            </a:r>
          </a:p>
          <a:p>
            <a:r>
              <a:rPr lang="en-CA" dirty="0"/>
              <a:t>Common Medications</a:t>
            </a:r>
          </a:p>
          <a:p>
            <a:r>
              <a:rPr lang="en-US" dirty="0"/>
              <a:t>• NSAIDs, such as ibuprofen (Motrin, Advil)</a:t>
            </a:r>
            <a:endParaRPr lang="en-CA" dirty="0"/>
          </a:p>
        </p:txBody>
      </p:sp>
    </p:spTree>
    <p:extLst>
      <p:ext uri="{BB962C8B-B14F-4D97-AF65-F5344CB8AC3E}">
        <p14:creationId xmlns:p14="http://schemas.microsoft.com/office/powerpoint/2010/main" val="157111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FF8F-6D08-F755-DAA8-06577F72F840}"/>
              </a:ext>
            </a:extLst>
          </p:cNvPr>
          <p:cNvSpPr>
            <a:spLocks noGrp="1"/>
          </p:cNvSpPr>
          <p:nvPr>
            <p:ph type="title"/>
          </p:nvPr>
        </p:nvSpPr>
        <p:spPr/>
        <p:txBody>
          <a:bodyPr>
            <a:normAutofit/>
          </a:bodyPr>
          <a:lstStyle/>
          <a:p>
            <a:r>
              <a:rPr lang="en-CA" sz="2800" dirty="0">
                <a:solidFill>
                  <a:srgbClr val="7030A0"/>
                </a:solidFill>
              </a:rPr>
              <a:t>MASSAGE THERAPIST ASSESSMENT</a:t>
            </a:r>
          </a:p>
        </p:txBody>
      </p:sp>
      <p:sp>
        <p:nvSpPr>
          <p:cNvPr id="3" name="Content Placeholder 2">
            <a:extLst>
              <a:ext uri="{FF2B5EF4-FFF2-40B4-BE49-F238E27FC236}">
                <a16:creationId xmlns:a16="http://schemas.microsoft.com/office/drawing/2014/main" id="{1674DF53-1F67-A55F-627E-FA5128C6CDAA}"/>
              </a:ext>
            </a:extLst>
          </p:cNvPr>
          <p:cNvSpPr>
            <a:spLocks noGrp="1"/>
          </p:cNvSpPr>
          <p:nvPr>
            <p:ph idx="1"/>
          </p:nvPr>
        </p:nvSpPr>
        <p:spPr/>
        <p:txBody>
          <a:bodyPr/>
          <a:lstStyle/>
          <a:p>
            <a:r>
              <a:rPr lang="en-US" dirty="0"/>
              <a:t>A “weekend warrior” or consistent runner or cyclist may or may not have visited a physician’s office before seeking massage therapy for ITBS. Assessment, not diagnosis, is straightforward based on the client’s history and simple palpation </a:t>
            </a:r>
            <a:r>
              <a:rPr lang="en-CA" dirty="0"/>
              <a:t>techniques.</a:t>
            </a:r>
          </a:p>
          <a:p>
            <a:r>
              <a:rPr lang="en-US" dirty="0"/>
              <a:t>The therapist should ask the client about his athletic habits, including questions about the condition of his running shoes, whether the track he runs on is slanted, and in which direction he consistently runs. He can describe the duration of his bicycle rides and whether his bicycle seat has been professionally fitted for his cycling habits and leg length. The therapist should also have him remove his shoes and observe whether the inside edges are more worn than the outside edges (indicating overpronation).</a:t>
            </a:r>
            <a:endParaRPr lang="en-CA" dirty="0"/>
          </a:p>
          <a:p>
            <a:endParaRPr lang="en-CA" dirty="0"/>
          </a:p>
          <a:p>
            <a:endParaRPr lang="en-CA" dirty="0"/>
          </a:p>
        </p:txBody>
      </p:sp>
    </p:spTree>
    <p:extLst>
      <p:ext uri="{BB962C8B-B14F-4D97-AF65-F5344CB8AC3E}">
        <p14:creationId xmlns:p14="http://schemas.microsoft.com/office/powerpoint/2010/main" val="1087545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81D223-4A8C-2656-1F99-0BD098D8F8D4}"/>
              </a:ext>
            </a:extLst>
          </p:cNvPr>
          <p:cNvSpPr>
            <a:spLocks noGrp="1"/>
          </p:cNvSpPr>
          <p:nvPr>
            <p:ph idx="1"/>
          </p:nvPr>
        </p:nvSpPr>
        <p:spPr/>
        <p:txBody>
          <a:bodyPr/>
          <a:lstStyle/>
          <a:p>
            <a:r>
              <a:rPr lang="en-US" dirty="0"/>
              <a:t>With the client standing in front of the therapist, she asks permission to palpate the </a:t>
            </a:r>
            <a:r>
              <a:rPr lang="en-US" i="1" dirty="0"/>
              <a:t>bilateral </a:t>
            </a:r>
            <a:r>
              <a:rPr lang="en-US" dirty="0"/>
              <a:t>IT bands from the ASIS all the way down to the lateral sides of the knees. She notes hypertonicity and tenderness on the affected side. Reproducible lateral knee pain should be evident upon deep palpation and when the client is asked to walk swiftly or run across the office. (A normal walking gait may not reproduce the pain.) The therapist can ask if he has heard a popping or snapping sound while running or cycling. The therapist observes the client from a sideways position and </a:t>
            </a:r>
            <a:r>
              <a:rPr lang="en-CA" dirty="0"/>
              <a:t>looks for hyper lordosis (swayback). </a:t>
            </a:r>
            <a:r>
              <a:rPr lang="en-US" dirty="0"/>
              <a:t>Finally, the therapist inquires about self-care measures, other health care professionals the client has visited, and medication intake.</a:t>
            </a:r>
            <a:endParaRPr lang="en-CA" dirty="0"/>
          </a:p>
          <a:p>
            <a:endParaRPr lang="en-CA" dirty="0"/>
          </a:p>
        </p:txBody>
      </p:sp>
    </p:spTree>
    <p:extLst>
      <p:ext uri="{BB962C8B-B14F-4D97-AF65-F5344CB8AC3E}">
        <p14:creationId xmlns:p14="http://schemas.microsoft.com/office/powerpoint/2010/main" val="962553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90CC-EB45-5CA1-D7CE-4EEE73E597E7}"/>
              </a:ext>
            </a:extLst>
          </p:cNvPr>
          <p:cNvSpPr>
            <a:spLocks noGrp="1"/>
          </p:cNvSpPr>
          <p:nvPr>
            <p:ph type="title"/>
          </p:nvPr>
        </p:nvSpPr>
        <p:spPr/>
        <p:txBody>
          <a:bodyPr>
            <a:normAutofit/>
          </a:bodyPr>
          <a:lstStyle/>
          <a:p>
            <a:r>
              <a:rPr lang="en-CA" sz="2800" dirty="0">
                <a:solidFill>
                  <a:srgbClr val="7030A0"/>
                </a:solidFill>
              </a:rPr>
              <a:t>THERAPEUTIC GOALS</a:t>
            </a:r>
          </a:p>
        </p:txBody>
      </p:sp>
      <p:sp>
        <p:nvSpPr>
          <p:cNvPr id="3" name="Content Placeholder 2">
            <a:extLst>
              <a:ext uri="{FF2B5EF4-FFF2-40B4-BE49-F238E27FC236}">
                <a16:creationId xmlns:a16="http://schemas.microsoft.com/office/drawing/2014/main" id="{D26C8A35-1108-C294-0187-5862C4A88A1F}"/>
              </a:ext>
            </a:extLst>
          </p:cNvPr>
          <p:cNvSpPr>
            <a:spLocks noGrp="1"/>
          </p:cNvSpPr>
          <p:nvPr>
            <p:ph idx="1"/>
          </p:nvPr>
        </p:nvSpPr>
        <p:spPr/>
        <p:txBody>
          <a:bodyPr/>
          <a:lstStyle/>
          <a:p>
            <a:r>
              <a:rPr lang="en-US" dirty="0"/>
              <a:t>There are two primary massage therapy goals for clients with ITBS: decreasing hypertonicity</a:t>
            </a:r>
          </a:p>
          <a:p>
            <a:r>
              <a:rPr lang="en-US" dirty="0"/>
              <a:t>and increasing IT band flexibility. In addition, teaching home stretching</a:t>
            </a:r>
          </a:p>
          <a:p>
            <a:r>
              <a:rPr lang="en-US" dirty="0"/>
              <a:t>exercises and encouraging clients to return to a regular exercise regimen as soon as</a:t>
            </a:r>
          </a:p>
          <a:p>
            <a:r>
              <a:rPr lang="en-CA" dirty="0"/>
              <a:t>possible are essential.</a:t>
            </a:r>
          </a:p>
        </p:txBody>
      </p:sp>
    </p:spTree>
    <p:extLst>
      <p:ext uri="{BB962C8B-B14F-4D97-AF65-F5344CB8AC3E}">
        <p14:creationId xmlns:p14="http://schemas.microsoft.com/office/powerpoint/2010/main" val="1440540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4BA51-6C06-FBAE-BD97-C3699193BDFA}"/>
              </a:ext>
            </a:extLst>
          </p:cNvPr>
          <p:cNvSpPr>
            <a:spLocks noGrp="1"/>
          </p:cNvSpPr>
          <p:nvPr>
            <p:ph type="title"/>
          </p:nvPr>
        </p:nvSpPr>
        <p:spPr/>
        <p:txBody>
          <a:bodyPr>
            <a:normAutofit/>
          </a:bodyPr>
          <a:lstStyle/>
          <a:p>
            <a:r>
              <a:rPr lang="en-CA" sz="2800" dirty="0">
                <a:solidFill>
                  <a:srgbClr val="7030A0"/>
                </a:solidFill>
              </a:rPr>
              <a:t>MASSAGE SESSION FREQUENCY</a:t>
            </a:r>
          </a:p>
        </p:txBody>
      </p:sp>
      <p:sp>
        <p:nvSpPr>
          <p:cNvPr id="3" name="Content Placeholder 2">
            <a:extLst>
              <a:ext uri="{FF2B5EF4-FFF2-40B4-BE49-F238E27FC236}">
                <a16:creationId xmlns:a16="http://schemas.microsoft.com/office/drawing/2014/main" id="{E54A8F9E-A054-B216-1CAD-D4306FD7C580}"/>
              </a:ext>
            </a:extLst>
          </p:cNvPr>
          <p:cNvSpPr>
            <a:spLocks noGrp="1"/>
          </p:cNvSpPr>
          <p:nvPr>
            <p:ph idx="1"/>
          </p:nvPr>
        </p:nvSpPr>
        <p:spPr/>
        <p:txBody>
          <a:bodyPr/>
          <a:lstStyle/>
          <a:p>
            <a:r>
              <a:rPr lang="en-US" dirty="0"/>
              <a:t>• 60-minute sessions once a week, until pain and hypertonicity completely resolve</a:t>
            </a:r>
          </a:p>
          <a:p>
            <a:r>
              <a:rPr lang="en-US" dirty="0"/>
              <a:t>• 60-minute sessions once a month, for maintenance</a:t>
            </a:r>
            <a:endParaRPr lang="en-CA" dirty="0"/>
          </a:p>
        </p:txBody>
      </p:sp>
    </p:spTree>
    <p:extLst>
      <p:ext uri="{BB962C8B-B14F-4D97-AF65-F5344CB8AC3E}">
        <p14:creationId xmlns:p14="http://schemas.microsoft.com/office/powerpoint/2010/main" val="3764149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2138B-050D-B6D3-218D-8E1F93918B7F}"/>
              </a:ext>
            </a:extLst>
          </p:cNvPr>
          <p:cNvSpPr>
            <a:spLocks noGrp="1"/>
          </p:cNvSpPr>
          <p:nvPr>
            <p:ph type="title"/>
          </p:nvPr>
        </p:nvSpPr>
        <p:spPr/>
        <p:txBody>
          <a:bodyPr>
            <a:normAutofit/>
          </a:bodyPr>
          <a:lstStyle/>
          <a:p>
            <a:r>
              <a:rPr lang="en-CA" sz="2800" dirty="0">
                <a:solidFill>
                  <a:srgbClr val="7030A0"/>
                </a:solidFill>
              </a:rPr>
              <a:t>MASSAGE PROTOCOL</a:t>
            </a:r>
          </a:p>
        </p:txBody>
      </p:sp>
      <p:sp>
        <p:nvSpPr>
          <p:cNvPr id="3" name="Content Placeholder 2">
            <a:extLst>
              <a:ext uri="{FF2B5EF4-FFF2-40B4-BE49-F238E27FC236}">
                <a16:creationId xmlns:a16="http://schemas.microsoft.com/office/drawing/2014/main" id="{72EF7A62-0C8E-2FA8-C757-199E49988F31}"/>
              </a:ext>
            </a:extLst>
          </p:cNvPr>
          <p:cNvSpPr>
            <a:spLocks noGrp="1"/>
          </p:cNvSpPr>
          <p:nvPr>
            <p:ph idx="1"/>
          </p:nvPr>
        </p:nvSpPr>
        <p:spPr/>
        <p:txBody>
          <a:bodyPr>
            <a:normAutofit/>
          </a:bodyPr>
          <a:lstStyle/>
          <a:p>
            <a:r>
              <a:rPr lang="en-US" dirty="0"/>
              <a:t>Helping a client who has ITBS is a classic work for the massage therapist. You can use many of the simplest, highly effective techniques you learned in massage school to </a:t>
            </a:r>
            <a:r>
              <a:rPr lang="en-CA" dirty="0"/>
              <a:t>achieve significant results. </a:t>
            </a:r>
            <a:r>
              <a:rPr lang="en-US" dirty="0"/>
              <a:t>The approach must be aggressive and deep to be effective. However, “no pain, no gain” is </a:t>
            </a:r>
            <a:r>
              <a:rPr lang="en-US" i="1" dirty="0"/>
              <a:t>not </a:t>
            </a:r>
            <a:r>
              <a:rPr lang="en-US" dirty="0"/>
              <a:t>a massage therapist’s mantra. Effective, deep techniques are best </a:t>
            </a:r>
            <a:r>
              <a:rPr lang="en-CA" dirty="0"/>
              <a:t>accomplished this way:</a:t>
            </a:r>
          </a:p>
          <a:p>
            <a:r>
              <a:rPr lang="en-US" b="1" dirty="0"/>
              <a:t>1. </a:t>
            </a:r>
            <a:r>
              <a:rPr lang="en-US" dirty="0"/>
              <a:t>Begin with warming techniques (jostling, vibrating, and shaking the tissue).</a:t>
            </a:r>
          </a:p>
          <a:p>
            <a:r>
              <a:rPr lang="en-US" b="1" dirty="0"/>
              <a:t>2. </a:t>
            </a:r>
            <a:r>
              <a:rPr lang="en-US" dirty="0"/>
              <a:t>Stay keenly aware of the client’s response.</a:t>
            </a:r>
          </a:p>
          <a:p>
            <a:r>
              <a:rPr lang="en-US" b="1" dirty="0"/>
              <a:t>3. </a:t>
            </a:r>
            <a:r>
              <a:rPr lang="en-US" dirty="0"/>
              <a:t>Follow the tissue with hands intelligently aware of anatomy.</a:t>
            </a:r>
          </a:p>
          <a:p>
            <a:r>
              <a:rPr lang="en-US" b="1" dirty="0"/>
              <a:t>4. </a:t>
            </a:r>
            <a:r>
              <a:rPr lang="en-US" dirty="0"/>
              <a:t>Work sufficiently deeply that you feel as if you have the entire IT band at </a:t>
            </a:r>
            <a:r>
              <a:rPr lang="en-CA" dirty="0"/>
              <a:t>your disposal.</a:t>
            </a:r>
          </a:p>
        </p:txBody>
      </p:sp>
    </p:spTree>
    <p:extLst>
      <p:ext uri="{BB962C8B-B14F-4D97-AF65-F5344CB8AC3E}">
        <p14:creationId xmlns:p14="http://schemas.microsoft.com/office/powerpoint/2010/main" val="1716313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6BC106-34ED-1D91-C320-24426296F85D}"/>
              </a:ext>
            </a:extLst>
          </p:cNvPr>
          <p:cNvSpPr>
            <a:spLocks noGrp="1"/>
          </p:cNvSpPr>
          <p:nvPr>
            <p:ph idx="1"/>
          </p:nvPr>
        </p:nvSpPr>
        <p:spPr/>
        <p:txBody>
          <a:bodyPr>
            <a:normAutofit/>
          </a:bodyPr>
          <a:lstStyle/>
          <a:p>
            <a:pPr marL="0" indent="0">
              <a:buNone/>
            </a:pPr>
            <a:endParaRPr lang="en-CA" dirty="0"/>
          </a:p>
          <a:p>
            <a:r>
              <a:rPr lang="en-US" dirty="0"/>
              <a:t>Before beginning the session, your communication with the client should clarify that he </a:t>
            </a:r>
            <a:r>
              <a:rPr lang="en-US" i="1" dirty="0"/>
              <a:t>may experience some discomfort, but that you will never work to the point of causing pain</a:t>
            </a:r>
            <a:r>
              <a:rPr lang="en-US" dirty="0"/>
              <a:t>. Light, superficial massage for ITBS is ineffective.</a:t>
            </a:r>
            <a:endParaRPr lang="en-CA" dirty="0"/>
          </a:p>
        </p:txBody>
      </p:sp>
    </p:spTree>
    <p:extLst>
      <p:ext uri="{BB962C8B-B14F-4D97-AF65-F5344CB8AC3E}">
        <p14:creationId xmlns:p14="http://schemas.microsoft.com/office/powerpoint/2010/main" val="407226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4981-C3DC-E4E3-CC02-8CEBBF21D157}"/>
              </a:ext>
            </a:extLst>
          </p:cNvPr>
          <p:cNvSpPr>
            <a:spLocks noGrp="1"/>
          </p:cNvSpPr>
          <p:nvPr>
            <p:ph idx="1"/>
          </p:nvPr>
        </p:nvSpPr>
        <p:spPr/>
        <p:txBody>
          <a:bodyPr>
            <a:normAutofit/>
          </a:bodyPr>
          <a:lstStyle/>
          <a:p>
            <a:r>
              <a:rPr lang="en-CA" sz="2400" dirty="0">
                <a:solidFill>
                  <a:srgbClr val="7030A0"/>
                </a:solidFill>
              </a:rPr>
              <a:t>Getting Started</a:t>
            </a:r>
          </a:p>
          <a:p>
            <a:r>
              <a:rPr lang="en-US" dirty="0"/>
              <a:t>If the client has a dull, aching pain, use hot packs. If he complains of a sharp, nagging pain, use ice packs. Review the table and homework stretches you will perform and assign for ITBS, so that you’re comfortable and confident before you begin. Have adequate pillows to provide for a prolonged, comfortable side-lying position. Regardless of his level of athleticism, remember to praise your client for his efforts and encourage him to continue exercising.</a:t>
            </a:r>
            <a:endParaRPr lang="en-CA" sz="2400" dirty="0">
              <a:solidFill>
                <a:srgbClr val="7030A0"/>
              </a:solidFill>
            </a:endParaRPr>
          </a:p>
        </p:txBody>
      </p:sp>
    </p:spTree>
    <p:extLst>
      <p:ext uri="{BB962C8B-B14F-4D97-AF65-F5344CB8AC3E}">
        <p14:creationId xmlns:p14="http://schemas.microsoft.com/office/powerpoint/2010/main" val="48972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0D4A840-50C8-70A9-06FB-D7667325C014}"/>
              </a:ext>
            </a:extLst>
          </p:cNvPr>
          <p:cNvPicPr>
            <a:picLocks noChangeAspect="1"/>
          </p:cNvPicPr>
          <p:nvPr/>
        </p:nvPicPr>
        <p:blipFill>
          <a:blip r:embed="rId2"/>
          <a:stretch>
            <a:fillRect/>
          </a:stretch>
        </p:blipFill>
        <p:spPr>
          <a:xfrm>
            <a:off x="2208115" y="905933"/>
            <a:ext cx="7807774" cy="5039728"/>
          </a:xfrm>
          <a:prstGeom prst="rect">
            <a:avLst/>
          </a:prstGeom>
        </p:spPr>
      </p:pic>
    </p:spTree>
    <p:extLst>
      <p:ext uri="{BB962C8B-B14F-4D97-AF65-F5344CB8AC3E}">
        <p14:creationId xmlns:p14="http://schemas.microsoft.com/office/powerpoint/2010/main" val="3686059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666E7E6-7632-53FE-6CA4-55158F11F466}"/>
              </a:ext>
            </a:extLst>
          </p:cNvPr>
          <p:cNvPicPr>
            <a:picLocks noChangeAspect="1"/>
          </p:cNvPicPr>
          <p:nvPr/>
        </p:nvPicPr>
        <p:blipFill>
          <a:blip r:embed="rId2"/>
          <a:stretch>
            <a:fillRect/>
          </a:stretch>
        </p:blipFill>
        <p:spPr>
          <a:xfrm>
            <a:off x="1632243" y="905933"/>
            <a:ext cx="8959517" cy="5039728"/>
          </a:xfrm>
          <a:prstGeom prst="rect">
            <a:avLst/>
          </a:prstGeom>
        </p:spPr>
      </p:pic>
    </p:spTree>
    <p:extLst>
      <p:ext uri="{BB962C8B-B14F-4D97-AF65-F5344CB8AC3E}">
        <p14:creationId xmlns:p14="http://schemas.microsoft.com/office/powerpoint/2010/main" val="2930483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40F17BC-9C1A-C0D0-43F4-CE7F11FEDD49}"/>
              </a:ext>
            </a:extLst>
          </p:cNvPr>
          <p:cNvPicPr>
            <a:picLocks noChangeAspect="1"/>
          </p:cNvPicPr>
          <p:nvPr/>
        </p:nvPicPr>
        <p:blipFill>
          <a:blip r:embed="rId2"/>
          <a:stretch>
            <a:fillRect/>
          </a:stretch>
        </p:blipFill>
        <p:spPr>
          <a:xfrm>
            <a:off x="2523323" y="905933"/>
            <a:ext cx="7177357" cy="5039728"/>
          </a:xfrm>
          <a:prstGeom prst="rect">
            <a:avLst/>
          </a:prstGeom>
        </p:spPr>
      </p:pic>
    </p:spTree>
    <p:extLst>
      <p:ext uri="{BB962C8B-B14F-4D97-AF65-F5344CB8AC3E}">
        <p14:creationId xmlns:p14="http://schemas.microsoft.com/office/powerpoint/2010/main" val="845294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CF6D946-07A6-2863-67AF-FDAA63CDA330}"/>
              </a:ext>
            </a:extLst>
          </p:cNvPr>
          <p:cNvPicPr>
            <a:picLocks noChangeAspect="1"/>
          </p:cNvPicPr>
          <p:nvPr/>
        </p:nvPicPr>
        <p:blipFill>
          <a:blip r:embed="rId2"/>
          <a:stretch>
            <a:fillRect/>
          </a:stretch>
        </p:blipFill>
        <p:spPr>
          <a:xfrm>
            <a:off x="1714646" y="905933"/>
            <a:ext cx="8794712" cy="5039728"/>
          </a:xfrm>
          <a:prstGeom prst="rect">
            <a:avLst/>
          </a:prstGeom>
        </p:spPr>
      </p:pic>
    </p:spTree>
    <p:extLst>
      <p:ext uri="{BB962C8B-B14F-4D97-AF65-F5344CB8AC3E}">
        <p14:creationId xmlns:p14="http://schemas.microsoft.com/office/powerpoint/2010/main" val="1837926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580036-E8C8-7212-299E-E5E98E8927A1}"/>
              </a:ext>
            </a:extLst>
          </p:cNvPr>
          <p:cNvPicPr>
            <a:picLocks noChangeAspect="1"/>
          </p:cNvPicPr>
          <p:nvPr/>
        </p:nvPicPr>
        <p:blipFill>
          <a:blip r:embed="rId2"/>
          <a:stretch>
            <a:fillRect/>
          </a:stretch>
        </p:blipFill>
        <p:spPr>
          <a:xfrm>
            <a:off x="1892436" y="905933"/>
            <a:ext cx="8439131" cy="5039728"/>
          </a:xfrm>
          <a:prstGeom prst="rect">
            <a:avLst/>
          </a:prstGeom>
        </p:spPr>
      </p:pic>
    </p:spTree>
    <p:extLst>
      <p:ext uri="{BB962C8B-B14F-4D97-AF65-F5344CB8AC3E}">
        <p14:creationId xmlns:p14="http://schemas.microsoft.com/office/powerpoint/2010/main" val="2174068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01228A2-8086-D428-DD7C-2C59878433F2}"/>
              </a:ext>
            </a:extLst>
          </p:cNvPr>
          <p:cNvPicPr>
            <a:picLocks noChangeAspect="1"/>
          </p:cNvPicPr>
          <p:nvPr/>
        </p:nvPicPr>
        <p:blipFill>
          <a:blip r:embed="rId2"/>
          <a:stretch>
            <a:fillRect/>
          </a:stretch>
        </p:blipFill>
        <p:spPr>
          <a:xfrm>
            <a:off x="2168781" y="905933"/>
            <a:ext cx="7886441" cy="5039728"/>
          </a:xfrm>
          <a:prstGeom prst="rect">
            <a:avLst/>
          </a:prstGeom>
        </p:spPr>
      </p:pic>
    </p:spTree>
    <p:extLst>
      <p:ext uri="{BB962C8B-B14F-4D97-AF65-F5344CB8AC3E}">
        <p14:creationId xmlns:p14="http://schemas.microsoft.com/office/powerpoint/2010/main" val="878869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FEA9552-3E74-6901-3B57-E8F2FB770B5E}"/>
              </a:ext>
            </a:extLst>
          </p:cNvPr>
          <p:cNvPicPr>
            <a:picLocks noChangeAspect="1"/>
          </p:cNvPicPr>
          <p:nvPr/>
        </p:nvPicPr>
        <p:blipFill>
          <a:blip r:embed="rId2"/>
          <a:stretch>
            <a:fillRect/>
          </a:stretch>
        </p:blipFill>
        <p:spPr>
          <a:xfrm>
            <a:off x="943356" y="1929446"/>
            <a:ext cx="10337292" cy="2992702"/>
          </a:xfrm>
          <a:prstGeom prst="rect">
            <a:avLst/>
          </a:prstGeom>
        </p:spPr>
      </p:pic>
    </p:spTree>
    <p:extLst>
      <p:ext uri="{BB962C8B-B14F-4D97-AF65-F5344CB8AC3E}">
        <p14:creationId xmlns:p14="http://schemas.microsoft.com/office/powerpoint/2010/main" val="955126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22B26A-B560-5006-9607-95932D8AAE91}"/>
              </a:ext>
            </a:extLst>
          </p:cNvPr>
          <p:cNvSpPr>
            <a:spLocks noGrp="1"/>
          </p:cNvSpPr>
          <p:nvPr>
            <p:ph idx="1"/>
          </p:nvPr>
        </p:nvSpPr>
        <p:spPr/>
        <p:txBody>
          <a:bodyPr/>
          <a:lstStyle/>
          <a:p>
            <a:r>
              <a:rPr lang="en-US" dirty="0"/>
              <a:t>Massage therapy must be accompanied by consistent, daily self-care if your client </a:t>
            </a:r>
            <a:r>
              <a:rPr lang="en-US" dirty="0" err="1"/>
              <a:t>isto</a:t>
            </a:r>
            <a:r>
              <a:rPr lang="en-US" dirty="0"/>
              <a:t> remain pain-free and return to his exercise program or athletic regimen. Applying moist hot packs when he experiences a deep, dull pain and ice when he experiences sharper pain are two active measures he can take toward self-care. Although you cannot suggest taking medication, you can counsel your client to call his family physician for over-the-counter (OTC) pain medication suggestions. Most important, however, are the following daily exercises, which will stretch his IT band and surrounding muscles.</a:t>
            </a:r>
            <a:endParaRPr lang="en-CA" dirty="0"/>
          </a:p>
        </p:txBody>
      </p:sp>
    </p:spTree>
    <p:extLst>
      <p:ext uri="{BB962C8B-B14F-4D97-AF65-F5344CB8AC3E}">
        <p14:creationId xmlns:p14="http://schemas.microsoft.com/office/powerpoint/2010/main" val="1782626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6" name="Rectangle 15">
            <a:extLst>
              <a:ext uri="{FF2B5EF4-FFF2-40B4-BE49-F238E27FC236}">
                <a16:creationId xmlns:a16="http://schemas.microsoft.com/office/drawing/2014/main" id="{5014DE1B-FD50-40B1-A8A5-304666E7C6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B41FE9-4F8F-4675-8668-D3330B371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147C28D-6D2E-560F-9038-6ED05C589D60}"/>
              </a:ext>
            </a:extLst>
          </p:cNvPr>
          <p:cNvPicPr>
            <a:picLocks noChangeAspect="1"/>
          </p:cNvPicPr>
          <p:nvPr/>
        </p:nvPicPr>
        <p:blipFill>
          <a:blip r:embed="rId2"/>
          <a:stretch>
            <a:fillRect/>
          </a:stretch>
        </p:blipFill>
        <p:spPr>
          <a:xfrm>
            <a:off x="2053045" y="801793"/>
            <a:ext cx="2627788" cy="5273056"/>
          </a:xfrm>
          <a:prstGeom prst="rect">
            <a:avLst/>
          </a:prstGeom>
        </p:spPr>
      </p:pic>
      <p:cxnSp>
        <p:nvCxnSpPr>
          <p:cNvPr id="20" name="Straight Connector 19">
            <a:extLst>
              <a:ext uri="{FF2B5EF4-FFF2-40B4-BE49-F238E27FC236}">
                <a16:creationId xmlns:a16="http://schemas.microsoft.com/office/drawing/2014/main" id="{E230929C-760C-4746-B0AE-0D09A78A88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038225"/>
            <a:ext cx="0" cy="47625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4C0D8C9-E0B8-D60F-41DE-1CC4658833D9}"/>
              </a:ext>
            </a:extLst>
          </p:cNvPr>
          <p:cNvPicPr>
            <a:picLocks noChangeAspect="1"/>
          </p:cNvPicPr>
          <p:nvPr/>
        </p:nvPicPr>
        <p:blipFill>
          <a:blip r:embed="rId3"/>
          <a:stretch>
            <a:fillRect/>
          </a:stretch>
        </p:blipFill>
        <p:spPr>
          <a:xfrm>
            <a:off x="7126018" y="801793"/>
            <a:ext cx="3398083" cy="5273056"/>
          </a:xfrm>
          <a:prstGeom prst="rect">
            <a:avLst/>
          </a:prstGeom>
        </p:spPr>
      </p:pic>
    </p:spTree>
    <p:extLst>
      <p:ext uri="{BB962C8B-B14F-4D97-AF65-F5344CB8AC3E}">
        <p14:creationId xmlns:p14="http://schemas.microsoft.com/office/powerpoint/2010/main" val="3048779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6" name="Rectangle 15">
            <a:extLst>
              <a:ext uri="{FF2B5EF4-FFF2-40B4-BE49-F238E27FC236}">
                <a16:creationId xmlns:a16="http://schemas.microsoft.com/office/drawing/2014/main" id="{5014DE1B-FD50-40B1-A8A5-304666E7C6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B41FE9-4F8F-4675-8668-D3330B371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283DAC6-D4CF-FFA3-FB68-FF56C8140F5D}"/>
              </a:ext>
            </a:extLst>
          </p:cNvPr>
          <p:cNvPicPr>
            <a:picLocks noChangeAspect="1"/>
          </p:cNvPicPr>
          <p:nvPr/>
        </p:nvPicPr>
        <p:blipFill>
          <a:blip r:embed="rId2"/>
          <a:stretch>
            <a:fillRect/>
          </a:stretch>
        </p:blipFill>
        <p:spPr>
          <a:xfrm>
            <a:off x="1740333" y="801793"/>
            <a:ext cx="3253211" cy="5273056"/>
          </a:xfrm>
          <a:prstGeom prst="rect">
            <a:avLst/>
          </a:prstGeom>
        </p:spPr>
      </p:pic>
      <p:cxnSp>
        <p:nvCxnSpPr>
          <p:cNvPr id="20" name="Straight Connector 19">
            <a:extLst>
              <a:ext uri="{FF2B5EF4-FFF2-40B4-BE49-F238E27FC236}">
                <a16:creationId xmlns:a16="http://schemas.microsoft.com/office/drawing/2014/main" id="{E230929C-760C-4746-B0AE-0D09A78A88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038225"/>
            <a:ext cx="0" cy="47625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erson lying on the floor&#10;&#10;AI-generated content may be incorrect.">
            <a:extLst>
              <a:ext uri="{FF2B5EF4-FFF2-40B4-BE49-F238E27FC236}">
                <a16:creationId xmlns:a16="http://schemas.microsoft.com/office/drawing/2014/main" id="{A5F11726-3BF3-A245-0365-3E34145302BA}"/>
              </a:ext>
            </a:extLst>
          </p:cNvPr>
          <p:cNvPicPr>
            <a:picLocks noChangeAspect="1"/>
          </p:cNvPicPr>
          <p:nvPr/>
        </p:nvPicPr>
        <p:blipFill>
          <a:blip r:embed="rId3"/>
          <a:stretch>
            <a:fillRect/>
          </a:stretch>
        </p:blipFill>
        <p:spPr>
          <a:xfrm>
            <a:off x="6555267" y="801793"/>
            <a:ext cx="4539585" cy="5273056"/>
          </a:xfrm>
          <a:prstGeom prst="rect">
            <a:avLst/>
          </a:prstGeom>
        </p:spPr>
      </p:pic>
    </p:spTree>
    <p:extLst>
      <p:ext uri="{BB962C8B-B14F-4D97-AF65-F5344CB8AC3E}">
        <p14:creationId xmlns:p14="http://schemas.microsoft.com/office/powerpoint/2010/main" val="3787041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3" name="Rectangle 12">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C46FC7C-944A-CDB0-43A2-502B87675D52}"/>
              </a:ext>
            </a:extLst>
          </p:cNvPr>
          <p:cNvPicPr>
            <a:picLocks noChangeAspect="1"/>
          </p:cNvPicPr>
          <p:nvPr/>
        </p:nvPicPr>
        <p:blipFill>
          <a:blip r:embed="rId2"/>
          <a:stretch>
            <a:fillRect/>
          </a:stretch>
        </p:blipFill>
        <p:spPr>
          <a:xfrm>
            <a:off x="3592138" y="905933"/>
            <a:ext cx="5039728" cy="5039728"/>
          </a:xfrm>
          <a:prstGeom prst="rect">
            <a:avLst/>
          </a:prstGeom>
        </p:spPr>
      </p:pic>
    </p:spTree>
    <p:extLst>
      <p:ext uri="{BB962C8B-B14F-4D97-AF65-F5344CB8AC3E}">
        <p14:creationId xmlns:p14="http://schemas.microsoft.com/office/powerpoint/2010/main" val="3399364537"/>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{007D425F-952B-47C1-8BBB-24353877C591}TF427093bb-7ddc-497b-80f4-fe945bcee621ff7241c0_win32-add2936a5c77</Template>
  <TotalTime>84</TotalTime>
  <Words>1540</Words>
  <Application>Microsoft Office PowerPoint</Application>
  <PresentationFormat>Widescreen</PresentationFormat>
  <Paragraphs>67</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Bookman Old Style</vt:lpstr>
      <vt:lpstr>Calibri</vt:lpstr>
      <vt:lpstr>Franklin Gothic Book</vt:lpstr>
      <vt:lpstr>1_RetrospectVTI</vt:lpstr>
      <vt:lpstr>Iliotibial Band Syndrome</vt:lpstr>
      <vt:lpstr>GENERAL INFORMATION</vt:lpstr>
      <vt:lpstr>PATHOPHYSIOLOGY</vt:lpstr>
      <vt:lpstr>PowerPoint Presentation</vt:lpstr>
      <vt:lpstr>PowerPoint Presentation</vt:lpstr>
      <vt:lpstr>PowerPoint Presentation</vt:lpstr>
      <vt:lpstr>OVERALL SIGNS AND SYMPTOMS</vt:lpstr>
      <vt:lpstr>PowerPoint Presentation</vt:lpstr>
      <vt:lpstr>PowerPoint Presentation</vt:lpstr>
      <vt:lpstr>SIGNS AND SYMPTOMS MASSAGE THERAPY CAN ADDRESS</vt:lpstr>
      <vt:lpstr>TREATMENT OPTIONS</vt:lpstr>
      <vt:lpstr>PowerPoint Presentation</vt:lpstr>
      <vt:lpstr>MASSAGE THERAPIST ASSESSMENT</vt:lpstr>
      <vt:lpstr>PowerPoint Presentation</vt:lpstr>
      <vt:lpstr>THERAPEUTIC GOALS</vt:lpstr>
      <vt:lpstr>MASSAGE SESSION FREQUENCY</vt:lpstr>
      <vt:lpstr>MASSAGE PROTOCOL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2025-08-03T11:59:36Z</dcterms:created>
  <dcterms:modified xsi:type="dcterms:W3CDTF">2026-04-11T01:17:57Z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