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90" r:id="rId4"/>
    <p:sldId id="257" r:id="rId5"/>
    <p:sldId id="265" r:id="rId6"/>
    <p:sldId id="258" r:id="rId7"/>
    <p:sldId id="266" r:id="rId8"/>
    <p:sldId id="259" r:id="rId9"/>
    <p:sldId id="260" r:id="rId10"/>
    <p:sldId id="261" r:id="rId11"/>
    <p:sldId id="267" r:id="rId12"/>
    <p:sldId id="268" r:id="rId13"/>
    <p:sldId id="269" r:id="rId14"/>
    <p:sldId id="270" r:id="rId15"/>
    <p:sldId id="264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71" r:id="rId25"/>
    <p:sldId id="280" r:id="rId26"/>
    <p:sldId id="285" r:id="rId27"/>
    <p:sldId id="286" r:id="rId28"/>
    <p:sldId id="283" r:id="rId29"/>
    <p:sldId id="287" r:id="rId30"/>
    <p:sldId id="28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8" d="100"/>
          <a:sy n="58" d="100"/>
        </p:scale>
        <p:origin x="96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A017D-8B3D-56AF-C8A2-2664B97B9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7398B2-C9CD-19CA-8F5A-1623E1E56C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83332-7B8D-3A7A-6F04-D7257E06F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4098-62B0-4079-85B9-2EBE9553D4A5}" type="datetimeFigureOut">
              <a:rPr lang="en-CA" smtClean="0"/>
              <a:t>2026-03-23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5BB60-7B78-B656-7A3F-F2FA64EE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E70A4-78DA-3459-7CE8-2B841B6CA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F7C6-82D3-4E79-9F72-9F18B58E68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320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651F4-7862-BBB6-2105-EAE44F157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E6C3E-99DB-02B1-1468-113DBD039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59D77-00F9-A3CA-B66C-DA2CF8D1D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4098-62B0-4079-85B9-2EBE9553D4A5}" type="datetimeFigureOut">
              <a:rPr lang="en-CA" smtClean="0"/>
              <a:t>2026-03-23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8D0AD-3075-19AD-069E-0C3853A95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07175-8762-8B35-1FAA-3E2A0C6D1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F7C6-82D3-4E79-9F72-9F18B58E68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3845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0B75A-9A5A-E865-E001-D4599EEF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425BC-69E6-46B6-B562-7496528BA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3F015-9FFC-C6EF-6EF4-D02041AE7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4098-62B0-4079-85B9-2EBE9553D4A5}" type="datetimeFigureOut">
              <a:rPr lang="en-CA" smtClean="0"/>
              <a:t>2026-03-23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7B6B-185B-549E-A62F-B36AAA9BD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E9542-CE45-BE30-DE8C-D68029A5C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F7C6-82D3-4E79-9F72-9F18B58E68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833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C8508-28B2-7902-0EBF-D43740BEB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55176-EBA4-4890-930F-28D7349C2C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92764C-A523-2C8A-0A61-6AF4FA9F5A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F9B6C-7358-924A-318E-507A84A28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4098-62B0-4079-85B9-2EBE9553D4A5}" type="datetimeFigureOut">
              <a:rPr lang="en-CA" smtClean="0"/>
              <a:t>2026-03-23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8FAA7-8B52-C67B-8506-9685F4AC7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D028B-1A35-F404-30E0-93758452A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F7C6-82D3-4E79-9F72-9F18B58E68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539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7C4E1-16F5-84D1-3B5F-65D1D9A3C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926F6-C012-43D8-476F-C8F5D8366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B838AD-F274-88E6-25CE-F285E9847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73D76B-E090-63C0-8458-A7B11EC4C4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2FA62-98CF-1610-E620-F895F233ED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C5A6DB-5DFB-7DD7-6C5C-27A7D1E13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4098-62B0-4079-85B9-2EBE9553D4A5}" type="datetimeFigureOut">
              <a:rPr lang="en-CA" smtClean="0"/>
              <a:t>2026-03-23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74EA7A-79AC-B6ED-33CE-2FC13BFB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2A3F9F-3394-0126-F429-C9760AB4A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F7C6-82D3-4E79-9F72-9F18B58E68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2386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73293-9DA5-CDCA-8C9A-5893C43A3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20A306-8838-50A3-EE87-757EBA9DF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4098-62B0-4079-85B9-2EBE9553D4A5}" type="datetimeFigureOut">
              <a:rPr lang="en-CA" smtClean="0"/>
              <a:t>2026-03-23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BEA384-51AF-3655-1110-7331A6EAF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537889-D2E4-8BFD-AEF9-503B3C6FA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F7C6-82D3-4E79-9F72-9F18B58E68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9568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06119-6AFF-63EC-E3FD-4D00BA642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4098-62B0-4079-85B9-2EBE9553D4A5}" type="datetimeFigureOut">
              <a:rPr lang="en-CA" smtClean="0"/>
              <a:t>2026-03-23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8D61D3-FEE2-3DBE-B54F-E13E17ACD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5253F-1FD8-23B3-74D9-BCD6981A0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F7C6-82D3-4E79-9F72-9F18B58E68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4588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6289-994B-04DA-AA8E-8E6649233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4C3F2-52FC-CCDB-DC39-3BBE7A555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BF634-CDA7-E8B3-56A8-D861E53A64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84617-3349-3CB6-C478-28709D3DC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4098-62B0-4079-85B9-2EBE9553D4A5}" type="datetimeFigureOut">
              <a:rPr lang="en-CA" smtClean="0"/>
              <a:t>2026-03-23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2BED45-54BF-8D4F-2769-8A5A58AC7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5F4378-E65D-738E-8716-7FCD8BAAB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F7C6-82D3-4E79-9F72-9F18B58E68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5126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8D049-F128-A7D4-2E1E-10871B37E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E5FECD-516D-AA08-3ADA-51E748B38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3A21C-9AE4-79A0-BA1B-F0FFAC624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11FB1D-21A3-8E89-6BEB-6C58A7CE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4098-62B0-4079-85B9-2EBE9553D4A5}" type="datetimeFigureOut">
              <a:rPr lang="en-CA" smtClean="0"/>
              <a:t>2026-03-23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141E5A-057A-1353-5AAC-4B2789743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CC643-E92B-6060-E0D1-80996F688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F7C6-82D3-4E79-9F72-9F18B58E68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06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7C4DA-3708-4316-7988-61F9A5EC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B630D6-38A8-8E5E-6E20-ED62997C68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70C03-278B-53B6-3A9C-907C015E0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4098-62B0-4079-85B9-2EBE9553D4A5}" type="datetimeFigureOut">
              <a:rPr lang="en-CA" smtClean="0"/>
              <a:t>2026-03-23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5436E-769B-C2A5-AEAB-762F1E793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77AD0-279F-5C67-42B5-D6C53E28C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F7C6-82D3-4E79-9F72-9F18B58E68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789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298BAE-FF55-017E-F45C-F586AC97E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D42031-6466-9E18-4B72-34A1F93B8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D10937-B09E-209F-3C9B-0659532F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4098-62B0-4079-85B9-2EBE9553D4A5}" type="datetimeFigureOut">
              <a:rPr lang="en-CA" smtClean="0"/>
              <a:t>2026-03-23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79E79-2EC3-D360-EDD1-07A855C01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E1157-E98E-336B-EF78-4B61A3FFF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F7C6-82D3-4E79-9F72-9F18B58E68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821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B54F47-1039-384B-BBCD-1790081F6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2EB926-0359-C1CE-F7AE-2254A49A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252A8B-92EC-534F-6C71-6F7E7C7961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BB4098-62B0-4079-85B9-2EBE9553D4A5}" type="datetimeFigureOut">
              <a:rPr lang="en-CA" smtClean="0"/>
              <a:t>2026-03-23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15F4F-76A3-9F43-9C58-388E377B85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E5C17-4313-D11E-FD80-2AE950ED6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5EF7C6-82D3-4E79-9F72-9F18B58E68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0835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75CFBB-0330-C8A4-E3AE-11A31D2687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CA" sz="4800">
                <a:solidFill>
                  <a:srgbClr val="FFFFFF"/>
                </a:solidFill>
              </a:rPr>
              <a:t>Carpal Tunnel syndrome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9FEF95-ED9F-3330-23E6-908AD2DF64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CA" dirty="0"/>
              <a:t>                                                                                      Dr Manju Setia </a:t>
            </a:r>
            <a:r>
              <a:rPr lang="en-CA" dirty="0" err="1"/>
              <a:t>Khowal</a:t>
            </a:r>
            <a:endParaRPr lang="en-CA" dirty="0"/>
          </a:p>
          <a:p>
            <a:pPr algn="l"/>
            <a:r>
              <a:rPr lang="en-CA" dirty="0"/>
              <a:t>                                                                                                                      RMT, BAMS</a:t>
            </a:r>
          </a:p>
        </p:txBody>
      </p:sp>
    </p:spTree>
    <p:extLst>
      <p:ext uri="{BB962C8B-B14F-4D97-AF65-F5344CB8AC3E}">
        <p14:creationId xmlns:p14="http://schemas.microsoft.com/office/powerpoint/2010/main" val="3662852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654A4-7841-D201-042F-6E7EC7660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Carpal Tunnel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5B5DC-D083-78D5-DA07-8781741D5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5923"/>
            <a:ext cx="10515600" cy="492104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sz="3800" dirty="0"/>
          </a:p>
          <a:p>
            <a:pPr marL="0" indent="0">
              <a:buNone/>
            </a:pPr>
            <a:r>
              <a:rPr lang="en-US" sz="3800" dirty="0"/>
              <a:t>The carpal tunnel is located </a:t>
            </a:r>
            <a:r>
              <a:rPr lang="en-US" sz="3800" b="1" dirty="0"/>
              <a:t>at the wrist just distal </a:t>
            </a:r>
            <a:r>
              <a:rPr lang="en-US" sz="3800" dirty="0"/>
              <a:t>to the wrist creases. It is a </a:t>
            </a:r>
            <a:r>
              <a:rPr lang="en-US" sz="3800" dirty="0" err="1"/>
              <a:t>fibrosseous</a:t>
            </a:r>
            <a:r>
              <a:rPr lang="en-US" sz="3800" dirty="0"/>
              <a:t> canal, with the floor formed by the carpal bones and the roof formed by the flexor retinaculum, also referred to as the </a:t>
            </a:r>
            <a:r>
              <a:rPr lang="en-US" sz="3800" b="1" dirty="0"/>
              <a:t>transverse carpal ligament.</a:t>
            </a:r>
          </a:p>
          <a:p>
            <a:r>
              <a:rPr lang="en-US" sz="3800" dirty="0"/>
              <a:t>This ligament is a dense </a:t>
            </a:r>
            <a:r>
              <a:rPr lang="en-US" sz="3800" b="1" dirty="0"/>
              <a:t>fibrous band</a:t>
            </a:r>
            <a:r>
              <a:rPr lang="en-US" sz="3800" dirty="0"/>
              <a:t>, approximately 1 to 2 </a:t>
            </a:r>
            <a:r>
              <a:rPr lang="en-US" sz="3800" dirty="0" err="1"/>
              <a:t>millimetres</a:t>
            </a:r>
            <a:r>
              <a:rPr lang="en-US" sz="3800" dirty="0"/>
              <a:t> thick.</a:t>
            </a:r>
          </a:p>
          <a:p>
            <a:r>
              <a:rPr lang="en-US" sz="3800" dirty="0"/>
              <a:t>It attaches to the pisiform and the hook of the hamate bone on the </a:t>
            </a:r>
            <a:r>
              <a:rPr lang="en-US" sz="3800" b="1" dirty="0"/>
              <a:t>ulnar side </a:t>
            </a:r>
            <a:r>
              <a:rPr lang="en-US" sz="3800" dirty="0"/>
              <a:t>of the wrist;</a:t>
            </a:r>
          </a:p>
          <a:p>
            <a:r>
              <a:rPr lang="en-US" sz="3800" dirty="0"/>
              <a:t>on the </a:t>
            </a:r>
            <a:r>
              <a:rPr lang="en-US" sz="3800" b="1" dirty="0"/>
              <a:t>radial side</a:t>
            </a:r>
            <a:r>
              <a:rPr lang="en-US" sz="3800" dirty="0"/>
              <a:t>, it attaches to the scaphoid tubercle and the trapezium.</a:t>
            </a:r>
          </a:p>
          <a:p>
            <a:r>
              <a:rPr lang="en-US" sz="3800" dirty="0"/>
              <a:t>The median nerve becomes increasingly </a:t>
            </a:r>
            <a:r>
              <a:rPr lang="en-US" sz="3800" b="1" dirty="0"/>
              <a:t>superficial </a:t>
            </a:r>
            <a:r>
              <a:rPr lang="en-US" sz="3800" dirty="0"/>
              <a:t>as it approaches the carpal tunnel.</a:t>
            </a:r>
          </a:p>
          <a:p>
            <a:r>
              <a:rPr lang="en-US" sz="3800" dirty="0"/>
              <a:t>Before passing through the tunnel, it gives off a nerve branch called the </a:t>
            </a:r>
            <a:r>
              <a:rPr lang="en-US" sz="3800" b="1" dirty="0"/>
              <a:t>palmar cutaneous branch.</a:t>
            </a:r>
            <a:r>
              <a:rPr lang="en-US" sz="3800" dirty="0"/>
              <a:t> This branch generally travels superior to, </a:t>
            </a:r>
            <a:r>
              <a:rPr lang="en-US" sz="3800" i="1" dirty="0"/>
              <a:t>not </a:t>
            </a:r>
            <a:r>
              <a:rPr lang="en-US" sz="3800" dirty="0"/>
              <a:t>through, the carpal tunnel </a:t>
            </a:r>
            <a:endParaRPr lang="en-US" sz="3800" i="1" dirty="0"/>
          </a:p>
          <a:p>
            <a:r>
              <a:rPr lang="en-US" sz="3800" dirty="0"/>
              <a:t>This is significant because the palmar cutaneous nerve supplies the </a:t>
            </a:r>
            <a:r>
              <a:rPr lang="en-US" sz="3800" b="1" dirty="0"/>
              <a:t>skin over the thenar </a:t>
            </a:r>
            <a:r>
              <a:rPr lang="en-US" sz="3800" dirty="0"/>
              <a:t>eminence. In turn, if the median nerve is compressed in the tunnel, the sensation to the </a:t>
            </a:r>
            <a:r>
              <a:rPr lang="en-US" sz="3800" b="1" dirty="0"/>
              <a:t>thenar area is </a:t>
            </a:r>
            <a:r>
              <a:rPr lang="en-US" sz="3800" b="1" i="1" dirty="0"/>
              <a:t>not </a:t>
            </a:r>
            <a:r>
              <a:rPr lang="en-US" sz="3800" b="1" dirty="0"/>
              <a:t>affected.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655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38FEC-FBB7-0AE7-5DD9-90B374FCE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C080B-ED58-2B93-DAC8-0ADC95064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Structures that travel through the carpal tunnel </a:t>
            </a:r>
            <a:r>
              <a:rPr lang="en-US" i="1" dirty="0"/>
              <a:t>(Figure 69.1) </a:t>
            </a:r>
            <a:r>
              <a:rPr lang="en-US" dirty="0"/>
              <a:t>are:</a:t>
            </a:r>
          </a:p>
          <a:p>
            <a:r>
              <a:rPr lang="en-CA" dirty="0"/>
              <a:t>The median nerve;</a:t>
            </a:r>
          </a:p>
          <a:p>
            <a:r>
              <a:rPr lang="en-US" dirty="0"/>
              <a:t>The </a:t>
            </a:r>
            <a:r>
              <a:rPr lang="en-US" b="1" dirty="0"/>
              <a:t>four </a:t>
            </a:r>
            <a:r>
              <a:rPr lang="en-US" dirty="0"/>
              <a:t>tendons of the flexor digitorum superficialis;</a:t>
            </a:r>
          </a:p>
          <a:p>
            <a:r>
              <a:rPr lang="en-US" dirty="0"/>
              <a:t> The </a:t>
            </a:r>
            <a:r>
              <a:rPr lang="en-US" b="1" dirty="0"/>
              <a:t>four</a:t>
            </a:r>
            <a:r>
              <a:rPr lang="en-US" dirty="0"/>
              <a:t> tendons of the flexor digitorum </a:t>
            </a:r>
            <a:r>
              <a:rPr lang="en-US" dirty="0" err="1"/>
              <a:t>profundus</a:t>
            </a:r>
            <a:r>
              <a:rPr lang="en-US" dirty="0"/>
              <a:t>;</a:t>
            </a:r>
          </a:p>
          <a:p>
            <a:r>
              <a:rPr lang="en-US" dirty="0"/>
              <a:t>The </a:t>
            </a:r>
            <a:r>
              <a:rPr lang="en-US" b="1" dirty="0"/>
              <a:t>tendon</a:t>
            </a:r>
            <a:r>
              <a:rPr lang="en-US" dirty="0"/>
              <a:t> of the flexor pollicis longus.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19560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DD12F-8A6C-6C24-0705-D9083395F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A5AB3-1236-1046-96AA-3E832FE41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Definition</a:t>
            </a:r>
          </a:p>
          <a:p>
            <a:r>
              <a:rPr lang="en-US" dirty="0"/>
              <a:t>Carpal Tunnel Syndrome (CTS) = compression of the </a:t>
            </a:r>
            <a:r>
              <a:rPr lang="en-US" b="1" dirty="0"/>
              <a:t>median nerve</a:t>
            </a:r>
            <a:r>
              <a:rPr lang="en-US" dirty="0"/>
              <a:t> at the wrist</a:t>
            </a:r>
          </a:p>
          <a:p>
            <a:r>
              <a:rPr lang="en-US" dirty="0"/>
              <a:t>Occurs within the </a:t>
            </a:r>
            <a:r>
              <a:rPr lang="en-US" b="1" dirty="0"/>
              <a:t>carpal tunnel</a:t>
            </a:r>
            <a:endParaRPr lang="en-US" dirty="0"/>
          </a:p>
          <a:p>
            <a:r>
              <a:rPr lang="en-US" dirty="0"/>
              <a:t>Leads to:</a:t>
            </a:r>
          </a:p>
          <a:p>
            <a:pPr lvl="1"/>
            <a:r>
              <a:rPr lang="en-US" dirty="0"/>
              <a:t>Numbness</a:t>
            </a:r>
          </a:p>
          <a:p>
            <a:pPr lvl="1"/>
            <a:r>
              <a:rPr lang="en-US" dirty="0"/>
              <a:t>Tingling in </a:t>
            </a:r>
            <a:r>
              <a:rPr lang="en-US" b="1" dirty="0"/>
              <a:t>lateral 3½ digits</a:t>
            </a:r>
            <a:r>
              <a:rPr lang="en-US" dirty="0"/>
              <a:t> </a:t>
            </a:r>
          </a:p>
          <a:p>
            <a:r>
              <a:rPr lang="en-US" dirty="0"/>
              <a:t>Most common </a:t>
            </a:r>
            <a:r>
              <a:rPr lang="en-US" b="1" dirty="0"/>
              <a:t>entrapment neuropathy of the arm</a:t>
            </a:r>
            <a:r>
              <a:rPr lang="en-US" dirty="0"/>
              <a:t>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90490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177" name="Freeform: Shape 717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183" name="Freeform: Shape 718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185" name="Isosceles Triangle 718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170" name="Picture 2" descr="Carpal Tunnel Syndrome: Symptoms, Causes &amp; Treatment">
            <a:extLst>
              <a:ext uri="{FF2B5EF4-FFF2-40B4-BE49-F238E27FC236}">
                <a16:creationId xmlns:a16="http://schemas.microsoft.com/office/drawing/2014/main" id="{4E55BA08-33E7-E33F-FC94-8E92BBBE98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8650" y="643467"/>
            <a:ext cx="8026357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7" name="Isosceles Triangle 718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2164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A27F0-C5FC-210C-E8AE-F87EBBC6D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4210A-30FA-E009-7A65-55FD47784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Incidence &amp; Risk Factors</a:t>
            </a:r>
          </a:p>
          <a:p>
            <a:r>
              <a:rPr lang="en-US" dirty="0"/>
              <a:t>Seen in ~1% of population </a:t>
            </a:r>
          </a:p>
          <a:p>
            <a:r>
              <a:rPr lang="en-US" dirty="0"/>
              <a:t>Higher risk in:</a:t>
            </a:r>
          </a:p>
          <a:p>
            <a:pPr lvl="1"/>
            <a:r>
              <a:rPr lang="en-US" dirty="0"/>
              <a:t>Repetitive wrist activities</a:t>
            </a:r>
          </a:p>
          <a:p>
            <a:pPr lvl="1"/>
            <a:r>
              <a:rPr lang="en-US" dirty="0"/>
              <a:t>Keyboard workers, butchers, assembly workers </a:t>
            </a:r>
          </a:p>
          <a:p>
            <a:r>
              <a:rPr lang="en-US" dirty="0"/>
              <a:t>Often:</a:t>
            </a:r>
          </a:p>
          <a:p>
            <a:pPr lvl="1"/>
            <a:r>
              <a:rPr lang="en-US" dirty="0"/>
              <a:t>Unilateral (dominant hand)</a:t>
            </a:r>
          </a:p>
          <a:p>
            <a:pPr lvl="1"/>
            <a:r>
              <a:rPr lang="en-US" dirty="0"/>
              <a:t>Can be bilateral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05327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2EC47-A6D1-E744-8FB5-B14D12F7A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6316A-6EA0-8314-2E15-71816B3458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Causes</a:t>
            </a:r>
          </a:p>
          <a:p>
            <a:r>
              <a:rPr lang="en-CA" dirty="0"/>
              <a:t>Repetitive strain / overuse (most common) </a:t>
            </a:r>
          </a:p>
          <a:p>
            <a:r>
              <a:rPr lang="en-CA" dirty="0"/>
              <a:t>Edema (pregnancy, hormonal changes) </a:t>
            </a:r>
          </a:p>
          <a:p>
            <a:r>
              <a:rPr lang="en-CA" dirty="0"/>
              <a:t>Rheumatoid arthritis </a:t>
            </a:r>
          </a:p>
          <a:p>
            <a:r>
              <a:rPr lang="en-CA" dirty="0"/>
              <a:t>Space-occupying lesions / bony changes </a:t>
            </a:r>
          </a:p>
          <a:p>
            <a:r>
              <a:rPr lang="en-CA" dirty="0"/>
              <a:t>Occupational factors (keyboard, tools)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28437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7997E-B722-F07D-63E6-139861C28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Causes</a:t>
            </a:r>
            <a:br>
              <a:rPr lang="en-CA" b="1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9B92B-0364-1FF6-D1B8-5A4B53E37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CA" b="1" dirty="0"/>
              <a:t>Chronic Causes</a:t>
            </a:r>
          </a:p>
          <a:p>
            <a:r>
              <a:rPr lang="en-CA" dirty="0"/>
              <a:t>Repetitive wrist flexion/extension → edema → fibrosis</a:t>
            </a:r>
          </a:p>
          <a:p>
            <a:r>
              <a:rPr lang="en-CA" dirty="0"/>
              <a:t>Thickening of flexor retinaculum</a:t>
            </a:r>
          </a:p>
          <a:p>
            <a:r>
              <a:rPr lang="en-CA" dirty="0"/>
              <a:t>Systemic conditions:</a:t>
            </a:r>
          </a:p>
          <a:p>
            <a:pPr lvl="1"/>
            <a:r>
              <a:rPr lang="en-CA" dirty="0"/>
              <a:t>Diabetes</a:t>
            </a:r>
          </a:p>
          <a:p>
            <a:pPr lvl="1"/>
            <a:r>
              <a:rPr lang="en-CA" dirty="0"/>
              <a:t>Rheumatoid arthritis</a:t>
            </a:r>
          </a:p>
          <a:p>
            <a:pPr lvl="1"/>
            <a:r>
              <a:rPr lang="en-CA" dirty="0"/>
              <a:t>Pregnancy </a:t>
            </a:r>
          </a:p>
          <a:p>
            <a:pPr marL="0" indent="0">
              <a:buNone/>
            </a:pPr>
            <a:r>
              <a:rPr lang="en-CA" b="1" dirty="0"/>
              <a:t>Space-occupying causes</a:t>
            </a:r>
          </a:p>
          <a:p>
            <a:r>
              <a:rPr lang="en-CA" dirty="0"/>
              <a:t>Ganglion, cyst, lipoma</a:t>
            </a:r>
          </a:p>
          <a:p>
            <a:r>
              <a:rPr lang="en-CA" dirty="0"/>
              <a:t>Bony changes or fractures </a:t>
            </a:r>
          </a:p>
          <a:p>
            <a:pPr marL="0" indent="0">
              <a:buNone/>
            </a:pPr>
            <a:r>
              <a:rPr lang="en-CA" b="1" dirty="0"/>
              <a:t>Acute Causes</a:t>
            </a:r>
          </a:p>
          <a:p>
            <a:r>
              <a:rPr lang="en-CA" dirty="0"/>
              <a:t>Trauma (fracture/dislocation)</a:t>
            </a:r>
          </a:p>
          <a:p>
            <a:r>
              <a:rPr lang="en-CA" dirty="0"/>
              <a:t>Infection</a:t>
            </a:r>
          </a:p>
          <a:p>
            <a:r>
              <a:rPr lang="en-CA" dirty="0">
                <a:highlight>
                  <a:srgbClr val="FFFF00"/>
                </a:highlight>
              </a:rPr>
              <a:t>Hematoma </a:t>
            </a:r>
            <a:endParaRPr lang="en-CA" b="1" dirty="0">
              <a:highlight>
                <a:srgbClr val="FFFF00"/>
              </a:highlight>
            </a:endParaRPr>
          </a:p>
          <a:p>
            <a:endParaRPr lang="en-CA" b="1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58456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3D300-8E39-028E-9399-943BF1623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Contributing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80A7C-E2B0-61F2-F6DC-61D462F0E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Vitamin B6 deficiency </a:t>
            </a:r>
          </a:p>
          <a:p>
            <a:r>
              <a:rPr lang="en-CA" dirty="0"/>
              <a:t>Familial tendency (small tunnel) </a:t>
            </a:r>
          </a:p>
          <a:p>
            <a:r>
              <a:rPr lang="en-CA" dirty="0"/>
              <a:t>Double crush syndrome (proximal + distal compression)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12282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250E-419F-7967-085F-C7A3D45F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Symptoms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310D60D-E810-7671-E989-6F3103BCD3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352" y="1533328"/>
            <a:ext cx="9757272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dirty="0"/>
              <a:t>Sensory Symptoms: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800" dirty="0"/>
              <a:t>Numbness &amp; tingling in median nerve distribution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800" dirty="0"/>
              <a:t>Nocturnal dysesthesia (key feature)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800" dirty="0" err="1"/>
              <a:t>Pain:Wrist</a:t>
            </a:r>
            <a:r>
              <a:rPr lang="en-US" altLang="en-US" sz="2800" dirty="0"/>
              <a:t> → forearm → elbow → sometimes shoulder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800" dirty="0"/>
              <a:t>Limited wrist movement due to pain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800" dirty="0"/>
              <a:t>Thenar muscle wasting (late stage)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b="1" u="sng" dirty="0"/>
              <a:t>Client relief by: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800" dirty="0"/>
              <a:t>Shaking hand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800" dirty="0"/>
              <a:t>Massage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800" dirty="0"/>
              <a:t>Water immersion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839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AF0EA-D0D2-8931-1396-7D3251F37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6CF0D-7781-16A1-8837-21EB50740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b="1" dirty="0"/>
              <a:t>Functional Issues</a:t>
            </a:r>
          </a:p>
          <a:p>
            <a:r>
              <a:rPr lang="en-CA" dirty="0"/>
              <a:t>Weak grip </a:t>
            </a:r>
          </a:p>
          <a:p>
            <a:r>
              <a:rPr lang="en-CA" dirty="0"/>
              <a:t>Difficulty with fine motor tasks (e.g., buttoning) </a:t>
            </a:r>
          </a:p>
          <a:p>
            <a:r>
              <a:rPr lang="en-CA" b="1" dirty="0"/>
              <a:t>Tissue &amp; Structural Changes</a:t>
            </a:r>
          </a:p>
          <a:p>
            <a:r>
              <a:rPr lang="en-CA" dirty="0"/>
              <a:t>Swelling (edema) </a:t>
            </a:r>
          </a:p>
          <a:p>
            <a:r>
              <a:rPr lang="en-CA" dirty="0"/>
              <a:t>Hypertonic forearm flexors </a:t>
            </a:r>
          </a:p>
          <a:p>
            <a:r>
              <a:rPr lang="en-CA" dirty="0"/>
              <a:t>Trigger points (forearm, </a:t>
            </a:r>
            <a:r>
              <a:rPr lang="en-CA" dirty="0" err="1"/>
              <a:t>scalenes</a:t>
            </a:r>
            <a:r>
              <a:rPr lang="en-CA" dirty="0"/>
              <a:t>, subscapularis) </a:t>
            </a:r>
          </a:p>
          <a:p>
            <a:r>
              <a:rPr lang="en-CA" dirty="0"/>
              <a:t>Adhesions at flexor retinaculum </a:t>
            </a:r>
          </a:p>
          <a:p>
            <a:r>
              <a:rPr lang="en-CA" b="1" dirty="0"/>
              <a:t>Thenar atrophy (late stage)</a:t>
            </a:r>
            <a:r>
              <a:rPr lang="en-CA" dirty="0"/>
              <a:t>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1816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EF1EE-ADBC-CFAE-F4F0-12AEEF6DB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Assessment: Palpation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6FCD8-46F5-EAFB-06A3-31690D8C6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53331"/>
            <a:ext cx="10711543" cy="504949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CA" b="1" dirty="0"/>
          </a:p>
          <a:p>
            <a:r>
              <a:rPr lang="en-CA" sz="9600" dirty="0"/>
              <a:t>Tenderness over carpal tunnel and median nerve </a:t>
            </a:r>
          </a:p>
          <a:p>
            <a:r>
              <a:rPr lang="en-CA" sz="9600" dirty="0"/>
              <a:t>Boggy tissue at wrist </a:t>
            </a:r>
          </a:p>
          <a:p>
            <a:r>
              <a:rPr lang="en-CA" sz="9600" dirty="0"/>
              <a:t>Dense forearm muscles (metabolic waste) </a:t>
            </a:r>
          </a:p>
          <a:p>
            <a:r>
              <a:rPr lang="en-CA" sz="9600" dirty="0"/>
              <a:t>Hypertonicity + fascial restrictions </a:t>
            </a:r>
          </a:p>
          <a:p>
            <a:r>
              <a:rPr lang="en-CA" sz="9600" dirty="0"/>
              <a:t>Thenar atrophy (chronic cases) </a:t>
            </a:r>
          </a:p>
          <a:p>
            <a:r>
              <a:rPr lang="en-US" sz="9600" dirty="0"/>
              <a:t>Range of Motion (ROM)</a:t>
            </a:r>
          </a:p>
          <a:p>
            <a:r>
              <a:rPr lang="en-US" sz="9600" dirty="0"/>
              <a:t>↓ Wrist flexion and extension </a:t>
            </a:r>
          </a:p>
          <a:p>
            <a:r>
              <a:rPr lang="en-US" sz="9600" dirty="0"/>
              <a:t>Possible ↓ ulnar deviation </a:t>
            </a:r>
          </a:p>
          <a:p>
            <a:r>
              <a:rPr lang="en-US" sz="9600" dirty="0"/>
              <a:t>End feel: often empty</a:t>
            </a:r>
          </a:p>
          <a:p>
            <a:pPr marL="0" indent="0">
              <a:buNone/>
            </a:pPr>
            <a:r>
              <a:rPr lang="en-US" sz="9600" b="1" dirty="0"/>
              <a:t>Empty end feel </a:t>
            </a:r>
            <a:r>
              <a:rPr lang="en-US" sz="9600" dirty="0"/>
              <a:t>is a type of end feel felt during passive movement testing.</a:t>
            </a:r>
          </a:p>
          <a:p>
            <a:pPr marL="0" indent="0">
              <a:buNone/>
            </a:pPr>
            <a:r>
              <a:rPr lang="en-US" sz="9600" dirty="0"/>
              <a:t>An empty end feel occurs when: Movement is stopped before the normal range ,There is no true mechanical resistance .The motion is limited mainly due to pain or patient guarding, not tissue restriction </a:t>
            </a:r>
          </a:p>
          <a:p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11681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59325-08E7-B228-8801-B6395A441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57097-809B-41D8-BE4A-1AEDAF7F0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B. Range of Motion (ROM)</a:t>
            </a:r>
          </a:p>
          <a:p>
            <a:r>
              <a:rPr lang="en-US" dirty="0"/>
              <a:t>↓ Wrist flexion and extension </a:t>
            </a:r>
          </a:p>
          <a:p>
            <a:r>
              <a:rPr lang="en-US" dirty="0"/>
              <a:t>Possible ↓ ulnar deviation </a:t>
            </a:r>
          </a:p>
          <a:p>
            <a:r>
              <a:rPr lang="en-US" dirty="0"/>
              <a:t>End feel: often </a:t>
            </a:r>
            <a:r>
              <a:rPr lang="en-US" b="1" dirty="0"/>
              <a:t>empty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b="1" dirty="0"/>
              <a:t>C. Strength Testing</a:t>
            </a:r>
          </a:p>
          <a:p>
            <a:r>
              <a:rPr lang="en-US" dirty="0"/>
              <a:t>Weakness in </a:t>
            </a:r>
            <a:r>
              <a:rPr lang="en-US" b="1" dirty="0"/>
              <a:t>abductor pollicis brevis</a:t>
            </a:r>
            <a:r>
              <a:rPr lang="en-US" dirty="0"/>
              <a:t> (chronic CTS) </a:t>
            </a:r>
          </a:p>
          <a:p>
            <a:pPr marL="0" indent="0">
              <a:buNone/>
            </a:pPr>
            <a:r>
              <a:rPr lang="en-CA" b="1" dirty="0"/>
              <a:t>Special Tests:</a:t>
            </a:r>
          </a:p>
          <a:p>
            <a:r>
              <a:rPr lang="en-CA" b="1" dirty="0"/>
              <a:t>Phalen’s Test</a:t>
            </a:r>
            <a:r>
              <a:rPr lang="en-CA" dirty="0"/>
              <a:t> – positive </a:t>
            </a:r>
          </a:p>
          <a:p>
            <a:r>
              <a:rPr lang="en-CA" b="1" dirty="0"/>
              <a:t>Reverse Phalen’s</a:t>
            </a:r>
            <a:r>
              <a:rPr lang="en-CA" dirty="0"/>
              <a:t> – positive </a:t>
            </a:r>
          </a:p>
          <a:p>
            <a:r>
              <a:rPr lang="en-CA" b="1" dirty="0"/>
              <a:t>Tinel’s Sign</a:t>
            </a:r>
            <a:r>
              <a:rPr lang="en-CA" dirty="0"/>
              <a:t> – tingling in median nerve </a:t>
            </a:r>
          </a:p>
          <a:p>
            <a:r>
              <a:rPr lang="en-CA" b="1" dirty="0" err="1">
                <a:highlight>
                  <a:srgbClr val="FFFF00"/>
                </a:highlight>
              </a:rPr>
              <a:t>Cyriax</a:t>
            </a:r>
            <a:r>
              <a:rPr lang="en-CA" b="1" dirty="0">
                <a:highlight>
                  <a:srgbClr val="FFFF00"/>
                </a:highlight>
              </a:rPr>
              <a:t> test</a:t>
            </a:r>
            <a:r>
              <a:rPr lang="en-CA" dirty="0">
                <a:highlight>
                  <a:srgbClr val="FFFF00"/>
                </a:highlight>
              </a:rPr>
              <a:t> – positive </a:t>
            </a:r>
          </a:p>
          <a:p>
            <a:r>
              <a:rPr lang="en-CA" b="1" dirty="0">
                <a:highlight>
                  <a:srgbClr val="FFFF00"/>
                </a:highlight>
              </a:rPr>
              <a:t>Tourniquet test</a:t>
            </a:r>
            <a:r>
              <a:rPr lang="en-CA" dirty="0">
                <a:highlight>
                  <a:srgbClr val="FFFF00"/>
                </a:highlight>
              </a:rPr>
              <a:t> – less reliable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24403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0BE91-0F8C-7FD3-6EBB-288C3BD29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6DEB9-3708-1001-4CF9-7F6CCFC75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>
                <a:highlight>
                  <a:srgbClr val="FFFF00"/>
                </a:highlight>
              </a:rPr>
              <a:t>Differential Diagnosis</a:t>
            </a:r>
          </a:p>
          <a:p>
            <a:r>
              <a:rPr lang="en-CA" b="1" dirty="0"/>
              <a:t>C6–C7 radiculopathy</a:t>
            </a:r>
            <a:r>
              <a:rPr lang="en-CA" dirty="0"/>
              <a:t> </a:t>
            </a:r>
          </a:p>
          <a:p>
            <a:pPr lvl="1"/>
            <a:r>
              <a:rPr lang="en-CA" dirty="0"/>
              <a:t>Neck pain present </a:t>
            </a:r>
          </a:p>
          <a:p>
            <a:pPr lvl="1"/>
            <a:r>
              <a:rPr lang="en-CA" dirty="0"/>
              <a:t>Reflex changes </a:t>
            </a:r>
          </a:p>
          <a:p>
            <a:r>
              <a:rPr lang="en-CA" b="1" dirty="0"/>
              <a:t>Thoracic outlet syndrome</a:t>
            </a:r>
            <a:r>
              <a:rPr lang="en-CA" dirty="0"/>
              <a:t> </a:t>
            </a:r>
          </a:p>
          <a:p>
            <a:pPr lvl="1"/>
            <a:r>
              <a:rPr lang="en-CA" dirty="0"/>
              <a:t>Medial forearm + medial digits symptoms </a:t>
            </a:r>
          </a:p>
          <a:p>
            <a:r>
              <a:rPr lang="en-CA" b="1" dirty="0"/>
              <a:t>Pronator teres syndrome</a:t>
            </a:r>
            <a:r>
              <a:rPr lang="en-CA" dirty="0"/>
              <a:t> </a:t>
            </a:r>
          </a:p>
          <a:p>
            <a:pPr lvl="1"/>
            <a:r>
              <a:rPr lang="en-CA" dirty="0"/>
              <a:t>Pain with elbow movement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7685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EE132-7466-FACE-2A0C-0DE10CEC2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Medical Treatment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81F5044-35BC-59BD-68B6-038147FE70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14470" y="1592427"/>
            <a:ext cx="7780848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Wrist splint (neutral position, especially at night)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Anti-inflammatories / diuretics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Steroid injections (temporary relief)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Vitamin B6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Surgery (moderate–severe cases):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Flexor retinaculum release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50–65% success rate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415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218D2-16ED-BD56-9BD0-A4BF2AD60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7BE78-AA17-864B-F6B1-DBEF51153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Treatment Goals</a:t>
            </a:r>
          </a:p>
          <a:p>
            <a:r>
              <a:rPr lang="en-US" dirty="0"/>
              <a:t>Reduce: </a:t>
            </a:r>
          </a:p>
          <a:p>
            <a:pPr lvl="1"/>
            <a:r>
              <a:rPr lang="en-US" dirty="0"/>
              <a:t>Edema </a:t>
            </a:r>
          </a:p>
          <a:p>
            <a:pPr lvl="1"/>
            <a:r>
              <a:rPr lang="en-US" dirty="0"/>
              <a:t>Fascial restrictions </a:t>
            </a:r>
          </a:p>
          <a:p>
            <a:pPr lvl="1"/>
            <a:r>
              <a:rPr lang="en-US" dirty="0"/>
              <a:t>Hypertonicity </a:t>
            </a:r>
          </a:p>
          <a:p>
            <a:pPr lvl="1"/>
            <a:r>
              <a:rPr lang="en-US" dirty="0"/>
              <a:t>Trigger points </a:t>
            </a:r>
          </a:p>
          <a:p>
            <a:pPr lvl="1"/>
            <a:r>
              <a:rPr lang="en-US" dirty="0"/>
              <a:t>Stress </a:t>
            </a:r>
          </a:p>
          <a:p>
            <a:r>
              <a:rPr lang="en-US" dirty="0"/>
              <a:t>Decrease: </a:t>
            </a:r>
          </a:p>
          <a:p>
            <a:pPr lvl="1"/>
            <a:r>
              <a:rPr lang="en-US" dirty="0"/>
              <a:t>Sympathetic nervous system activity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28989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543E0-9164-136E-A71A-DE8569E24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77365-84EB-E8C9-E4D7-31067C1BD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Hydrotherapy</a:t>
            </a:r>
          </a:p>
          <a:p>
            <a:r>
              <a:rPr lang="en-US" dirty="0"/>
              <a:t>Acute: </a:t>
            </a:r>
            <a:r>
              <a:rPr lang="en-US" b="1" dirty="0"/>
              <a:t>cold applications</a:t>
            </a:r>
            <a:r>
              <a:rPr lang="en-US" dirty="0"/>
              <a:t> </a:t>
            </a:r>
          </a:p>
          <a:p>
            <a:r>
              <a:rPr lang="en-US" dirty="0"/>
              <a:t>Chronic: </a:t>
            </a:r>
            <a:r>
              <a:rPr lang="en-US" b="1" dirty="0"/>
              <a:t>contrast bath</a:t>
            </a:r>
            <a:r>
              <a:rPr lang="en-US" dirty="0"/>
              <a:t> </a:t>
            </a:r>
          </a:p>
          <a:p>
            <a:r>
              <a:rPr lang="en-US" dirty="0"/>
              <a:t>Heat: </a:t>
            </a:r>
          </a:p>
          <a:p>
            <a:pPr lvl="1"/>
            <a:r>
              <a:rPr lang="en-US" dirty="0"/>
              <a:t>Before deep work </a:t>
            </a:r>
          </a:p>
          <a:p>
            <a:pPr lvl="1"/>
            <a:r>
              <a:rPr lang="en-US" dirty="0"/>
              <a:t>After trigger point therapy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00010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7F81A-FD43-6247-77C8-69ED27F00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B7226-F7AA-5ACE-8615-9CC3CEC83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b="1" dirty="0"/>
              <a:t>Massage Techniques</a:t>
            </a:r>
          </a:p>
          <a:p>
            <a:r>
              <a:rPr lang="en-CA" b="1" dirty="0"/>
              <a:t>Proximal Work</a:t>
            </a:r>
          </a:p>
          <a:p>
            <a:r>
              <a:rPr lang="en-CA" dirty="0"/>
              <a:t>Neck, shoulder, axillary drainage </a:t>
            </a:r>
          </a:p>
          <a:p>
            <a:r>
              <a:rPr lang="en-CA" dirty="0"/>
              <a:t>Treat </a:t>
            </a:r>
            <a:r>
              <a:rPr lang="en-CA" dirty="0" err="1"/>
              <a:t>scalenes</a:t>
            </a:r>
            <a:r>
              <a:rPr lang="en-CA" dirty="0"/>
              <a:t>, subscapularis trigger points </a:t>
            </a:r>
          </a:p>
          <a:p>
            <a:r>
              <a:rPr lang="en-CA" b="1" dirty="0"/>
              <a:t>Local Wrist &amp; Forearm</a:t>
            </a:r>
          </a:p>
          <a:p>
            <a:r>
              <a:rPr lang="en-CA" dirty="0"/>
              <a:t>Effleurage (lymphatic drainage) </a:t>
            </a:r>
          </a:p>
          <a:p>
            <a:r>
              <a:rPr lang="en-CA" dirty="0"/>
              <a:t>Petrissage (forearm muscles) </a:t>
            </a:r>
          </a:p>
          <a:p>
            <a:r>
              <a:rPr lang="en-CA" dirty="0"/>
              <a:t>Thumb kneading (flexor retinaculum) </a:t>
            </a:r>
          </a:p>
          <a:p>
            <a:r>
              <a:rPr lang="en-CA" dirty="0"/>
              <a:t>Frictions (adhesions – if indicated) </a:t>
            </a:r>
          </a:p>
          <a:p>
            <a:pPr marL="0" indent="0">
              <a:buNone/>
            </a:pPr>
            <a:r>
              <a:rPr lang="en-CA" b="1" dirty="0"/>
              <a:t> Avoid direct compression of median nerve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924765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46261-EB07-2CF2-343D-DFA97A01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F2E26-C42F-591E-B7CD-E65B7FC72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Hand Treatment</a:t>
            </a:r>
          </a:p>
          <a:p>
            <a:r>
              <a:rPr lang="en-CA" dirty="0"/>
              <a:t>Fascial spreading (palm) </a:t>
            </a:r>
          </a:p>
          <a:p>
            <a:r>
              <a:rPr lang="en-CA" dirty="0"/>
              <a:t>Gentle petrissage </a:t>
            </a:r>
          </a:p>
          <a:p>
            <a:r>
              <a:rPr lang="en-CA" dirty="0"/>
              <a:t>Thenar muscle work (if healthy) </a:t>
            </a:r>
          </a:p>
          <a:p>
            <a:pPr marL="0" indent="0">
              <a:buNone/>
            </a:pPr>
            <a:r>
              <a:rPr lang="en-CA" b="1" dirty="0"/>
              <a:t>Joint Techniques</a:t>
            </a:r>
          </a:p>
          <a:p>
            <a:r>
              <a:rPr lang="en-CA" dirty="0"/>
              <a:t>Joint play (elbow, wrist, metacarpals) </a:t>
            </a:r>
          </a:p>
          <a:p>
            <a:r>
              <a:rPr lang="en-CA" dirty="0"/>
              <a:t>Passive ROM </a:t>
            </a:r>
          </a:p>
          <a:p>
            <a:r>
              <a:rPr lang="en-CA" dirty="0"/>
              <a:t>Rhythmic movements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72577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3625D-AC16-40FD-8AB6-3C4B8612F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3F901-784D-8507-7072-5A57A8510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Acute vs Chronic</a:t>
            </a:r>
          </a:p>
          <a:p>
            <a:r>
              <a:rPr lang="en-US" b="1" dirty="0"/>
              <a:t>Acute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No local work </a:t>
            </a:r>
          </a:p>
          <a:p>
            <a:pPr lvl="1"/>
            <a:r>
              <a:rPr lang="en-US" dirty="0"/>
              <a:t>Focus proximal + cold therapy </a:t>
            </a:r>
          </a:p>
          <a:p>
            <a:r>
              <a:rPr lang="en-US" b="1" dirty="0"/>
              <a:t>Chronic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Combine relaxation + specific techniques </a:t>
            </a:r>
          </a:p>
          <a:p>
            <a:pPr lvl="1"/>
            <a:r>
              <a:rPr lang="en-US" dirty="0"/>
              <a:t>Pain may temporarily increase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12930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346EA-598A-F867-AC17-774D5EDBF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570A7-2110-A555-4847-711323F19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Self-Care Plan</a:t>
            </a:r>
          </a:p>
          <a:p>
            <a:r>
              <a:rPr lang="en-US" b="1" dirty="0"/>
              <a:t>A. Postural Education</a:t>
            </a:r>
          </a:p>
          <a:p>
            <a:r>
              <a:rPr lang="en-US" dirty="0"/>
              <a:t>Neutral wrist position </a:t>
            </a:r>
          </a:p>
          <a:p>
            <a:r>
              <a:rPr lang="en-US" dirty="0"/>
              <a:t>Proper workstation ergonomics </a:t>
            </a:r>
          </a:p>
          <a:p>
            <a:r>
              <a:rPr lang="en-US" dirty="0"/>
              <a:t>Avoid repetitive strain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86315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0A37F-9D87-3C8F-AE20-C42E17D19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321BA-350F-8753-862E-3F1FA1838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Hydrotherapy</a:t>
            </a:r>
          </a:p>
          <a:p>
            <a:r>
              <a:rPr lang="en-US" dirty="0"/>
              <a:t>Ice during activity </a:t>
            </a:r>
          </a:p>
          <a:p>
            <a:r>
              <a:rPr lang="en-US" dirty="0"/>
              <a:t>Contrast baths (10°C difference)</a:t>
            </a:r>
          </a:p>
          <a:p>
            <a:r>
              <a:rPr lang="en-US" b="1" dirty="0"/>
              <a:t>Stretching</a:t>
            </a:r>
          </a:p>
          <a:p>
            <a:r>
              <a:rPr lang="en-US" dirty="0"/>
              <a:t>Forearm flexors &amp; extensors </a:t>
            </a:r>
          </a:p>
          <a:p>
            <a:r>
              <a:rPr lang="en-US" dirty="0"/>
              <a:t>Hold 10–20 seconds </a:t>
            </a:r>
          </a:p>
          <a:p>
            <a:r>
              <a:rPr lang="en-US" dirty="0"/>
              <a:t>Pain-free</a:t>
            </a:r>
          </a:p>
          <a:p>
            <a:r>
              <a:rPr lang="en-US" b="1" dirty="0"/>
              <a:t>Strengthening</a:t>
            </a:r>
          </a:p>
          <a:p>
            <a:r>
              <a:rPr lang="en-US" dirty="0"/>
              <a:t>Thenar muscles </a:t>
            </a:r>
          </a:p>
          <a:p>
            <a:r>
              <a:rPr lang="en-US" dirty="0"/>
              <a:t>Gradual progression </a:t>
            </a:r>
          </a:p>
          <a:p>
            <a:r>
              <a:rPr lang="en-US" dirty="0"/>
              <a:t>Daily exercises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13737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BCBEF-78C0-1A3F-3D73-01D04A427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B87CA-B74D-DB49-8B2B-45A6380E1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Key Clinical Points</a:t>
            </a:r>
          </a:p>
          <a:p>
            <a:r>
              <a:rPr lang="en-US" dirty="0"/>
              <a:t>Nocturnal symptoms = hallmark sign </a:t>
            </a:r>
          </a:p>
          <a:p>
            <a:r>
              <a:rPr lang="en-US" dirty="0"/>
              <a:t>Thenar atrophy = late stage </a:t>
            </a:r>
          </a:p>
          <a:p>
            <a:r>
              <a:rPr lang="en-US" dirty="0"/>
              <a:t>Always rule out </a:t>
            </a:r>
            <a:r>
              <a:rPr lang="en-US" b="1" dirty="0"/>
              <a:t>cervical + TOS causes</a:t>
            </a:r>
            <a:r>
              <a:rPr lang="en-US" dirty="0"/>
              <a:t> </a:t>
            </a:r>
          </a:p>
          <a:p>
            <a:r>
              <a:rPr lang="en-US" dirty="0"/>
              <a:t>Massage = </a:t>
            </a:r>
            <a:r>
              <a:rPr lang="en-US" b="1" dirty="0"/>
              <a:t>symptomatic + functional relief</a:t>
            </a:r>
            <a:r>
              <a:rPr lang="en-US" dirty="0"/>
              <a:t>, not structural cure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38494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44951-808D-31E1-0F09-CE2D3BF2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ED204-E942-D569-4BD3-F4FD38958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/>
              <a:t>Contraindications</a:t>
            </a:r>
          </a:p>
          <a:p>
            <a:r>
              <a:rPr lang="en-CA" dirty="0"/>
              <a:t>No frictions if: </a:t>
            </a:r>
          </a:p>
          <a:p>
            <a:pPr lvl="1"/>
            <a:r>
              <a:rPr lang="en-CA" dirty="0"/>
              <a:t>Rheumatoid arthritis </a:t>
            </a:r>
          </a:p>
          <a:p>
            <a:pPr lvl="1"/>
            <a:r>
              <a:rPr lang="en-CA" dirty="0"/>
              <a:t>Edema present </a:t>
            </a:r>
          </a:p>
          <a:p>
            <a:pPr lvl="1"/>
            <a:r>
              <a:rPr lang="en-CA" dirty="0"/>
              <a:t>Diabetes with poor tissue health </a:t>
            </a:r>
          </a:p>
          <a:p>
            <a:pPr lvl="1"/>
            <a:r>
              <a:rPr lang="en-CA" dirty="0"/>
              <a:t>Anti-inflammatory use </a:t>
            </a:r>
          </a:p>
          <a:p>
            <a:r>
              <a:rPr lang="en-CA" dirty="0"/>
              <a:t>Avoid: </a:t>
            </a:r>
          </a:p>
          <a:p>
            <a:pPr lvl="1"/>
            <a:r>
              <a:rPr lang="en-CA" dirty="0"/>
              <a:t>Vigorous joint play (instability, pregnancy) </a:t>
            </a:r>
          </a:p>
          <a:p>
            <a:pPr lvl="1"/>
            <a:r>
              <a:rPr lang="en-CA" dirty="0"/>
              <a:t>Local massage after corticosteroid injection (10 days)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3096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DDD7A-A104-D343-70AF-71DBDF862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4961"/>
          </a:xfrm>
        </p:spPr>
        <p:txBody>
          <a:bodyPr>
            <a:normAutofit fontScale="90000"/>
          </a:bodyPr>
          <a:lstStyle/>
          <a:p>
            <a:r>
              <a:rPr lang="en-CA" dirty="0"/>
              <a:t>Difference: Pronator Teres Syndrome vs Carpal Tunnel Syndrome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3EE96D8-A88C-1375-C7A6-8133CA4FE4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4445290"/>
              </p:ext>
            </p:extLst>
          </p:nvPr>
        </p:nvGraphicFramePr>
        <p:xfrm>
          <a:off x="838200" y="1328058"/>
          <a:ext cx="10515600" cy="5521042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423721216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57357779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291157108"/>
                    </a:ext>
                  </a:extLst>
                </a:gridCol>
              </a:tblGrid>
              <a:tr h="3333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/>
                        <a:t>Feature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/>
                        <a:t>Pronator Teres Syndrome (PTS)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/>
                        <a:t>Carpal Tunnel Syndrome (CTS)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1308354"/>
                  </a:ext>
                </a:extLst>
              </a:tr>
              <a:tr h="66213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/>
                        <a:t>Site of Compression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dirty="0"/>
                        <a:t>Median nerve compressed at </a:t>
                      </a:r>
                      <a:r>
                        <a:rPr lang="en-CA" sz="1600" b="1" dirty="0"/>
                        <a:t>pronator teres (proximal forearm)</a:t>
                      </a:r>
                      <a:r>
                        <a:rPr lang="en-CA" sz="1600" dirty="0"/>
                        <a:t> 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/>
                        <a:t>Median nerve compressed in </a:t>
                      </a:r>
                      <a:r>
                        <a:rPr lang="en-CA" sz="1600" b="1"/>
                        <a:t>carpal tunnel (wrist)</a:t>
                      </a:r>
                      <a:r>
                        <a:rPr lang="en-CA" sz="1600"/>
                        <a:t> 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4961489"/>
                  </a:ext>
                </a:extLst>
              </a:tr>
              <a:tr h="6005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/>
                        <a:t>Onset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/>
                        <a:t>Gradual, insidious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Often gradual, may worsen with repetitive use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796094"/>
                  </a:ext>
                </a:extLst>
              </a:tr>
              <a:tr h="3333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 dirty="0"/>
                        <a:t>Pain Location</a:t>
                      </a:r>
                      <a:endParaRPr lang="en-CA" sz="1600" dirty="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 dirty="0"/>
                        <a:t>Anterior forearm pain</a:t>
                      </a:r>
                      <a:endParaRPr lang="en-CA" sz="1600" dirty="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/>
                        <a:t>Wrist and hand pain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6788712"/>
                  </a:ext>
                </a:extLst>
              </a:tr>
              <a:tr h="6005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/>
                        <a:t>Pain Trigger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↑ with </a:t>
                      </a:r>
                      <a:r>
                        <a:rPr lang="en-US" sz="1600" b="1"/>
                        <a:t>repetitive elbow movement</a:t>
                      </a:r>
                      <a:r>
                        <a:rPr lang="en-US" sz="1600"/>
                        <a:t> (pronation) 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↑ with </a:t>
                      </a:r>
                      <a:r>
                        <a:rPr lang="en-US" sz="1600" b="1"/>
                        <a:t>wrist activity / repetitive hand use</a:t>
                      </a:r>
                      <a:endParaRPr lang="en-US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755559"/>
                  </a:ext>
                </a:extLst>
              </a:tr>
              <a:tr h="3333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/>
                        <a:t>Nocturnal Symptoms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/>
                        <a:t>❌ </a:t>
                      </a:r>
                      <a:r>
                        <a:rPr lang="en-CA" sz="1600" b="1"/>
                        <a:t>Absent</a:t>
                      </a:r>
                      <a:r>
                        <a:rPr lang="en-CA" sz="1600"/>
                        <a:t> 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/>
                        <a:t>✅ </a:t>
                      </a:r>
                      <a:r>
                        <a:rPr lang="en-CA" sz="1600" b="1"/>
                        <a:t>Present (classic sign)</a:t>
                      </a:r>
                      <a:r>
                        <a:rPr lang="en-CA" sz="1600"/>
                        <a:t> 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2982972"/>
                  </a:ext>
                </a:extLst>
              </a:tr>
              <a:tr h="4634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/>
                        <a:t>Sensory Symptoms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Numbness in </a:t>
                      </a:r>
                      <a:r>
                        <a:rPr lang="en-US" sz="1600" b="1"/>
                        <a:t>thumb &amp; index finger</a:t>
                      </a:r>
                      <a:endParaRPr lang="en-US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Numbness in </a:t>
                      </a:r>
                      <a:r>
                        <a:rPr lang="en-US" sz="1600" b="1"/>
                        <a:t>lateral 3½ digits</a:t>
                      </a:r>
                      <a:endParaRPr lang="en-US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82224"/>
                  </a:ext>
                </a:extLst>
              </a:tr>
              <a:tr h="3333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/>
                        <a:t>Thenar Atrophy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/>
                        <a:t>Mild or less common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/>
                        <a:t>Common in </a:t>
                      </a:r>
                      <a:r>
                        <a:rPr lang="en-CA" sz="1600" b="1"/>
                        <a:t>chronic CTS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7461324"/>
                  </a:ext>
                </a:extLst>
              </a:tr>
              <a:tr h="6005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/>
                        <a:t>Weakness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/>
                        <a:t>Thenar weakness possible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Thenar weakness (abductor pollicis brevis)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886222"/>
                  </a:ext>
                </a:extLst>
              </a:tr>
              <a:tr h="4634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/>
                        <a:t>Tenderness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At </a:t>
                      </a:r>
                      <a:r>
                        <a:rPr lang="en-US" sz="1600" b="1"/>
                        <a:t>proximal forearm (pronator teres)</a:t>
                      </a:r>
                      <a:r>
                        <a:rPr lang="en-US" sz="1600"/>
                        <a:t> 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/>
                        <a:t>At </a:t>
                      </a:r>
                      <a:r>
                        <a:rPr lang="en-CA" sz="1600" b="1"/>
                        <a:t>carpal tunnel (wrist)</a:t>
                      </a:r>
                      <a:r>
                        <a:rPr lang="en-CA" sz="1600"/>
                        <a:t> 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130777"/>
                  </a:ext>
                </a:extLst>
              </a:tr>
              <a:tr h="3333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/>
                        <a:t>Special Tests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/>
                        <a:t>Pain with </a:t>
                      </a:r>
                      <a:r>
                        <a:rPr lang="en-CA" sz="1600" b="1"/>
                        <a:t>resisted pronation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/>
                        <a:t>Positive </a:t>
                      </a:r>
                      <a:r>
                        <a:rPr lang="en-CA" sz="1600" b="1"/>
                        <a:t>Phalen’s, Tinel’s</a:t>
                      </a:r>
                      <a:r>
                        <a:rPr lang="en-CA" sz="1600"/>
                        <a:t> 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536891"/>
                  </a:ext>
                </a:extLst>
              </a:tr>
              <a:tr h="4634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 b="1"/>
                        <a:t>Effect of Wrist Position</a:t>
                      </a:r>
                      <a:endParaRPr lang="en-CA" sz="160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1600"/>
                        <a:t>Not significant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Symptoms worsen with </a:t>
                      </a:r>
                      <a:r>
                        <a:rPr lang="en-US" sz="1600" b="1" dirty="0"/>
                        <a:t>wrist flexion</a:t>
                      </a:r>
                      <a:endParaRPr lang="en-US" sz="1600" dirty="0"/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83543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4CA3AB9F-0369-1E81-AABD-7B260D0EA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8594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E789BF-8B1A-4F2B-6693-06DC8A9DF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CA" sz="5400" dirty="0"/>
              <a:t>Phalen’s Test : CTS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05314-4931-A219-75CE-EE3996ACF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US" sz="1900" b="1"/>
              <a:t>Procedure</a:t>
            </a:r>
          </a:p>
          <a:p>
            <a:r>
              <a:rPr lang="en-US" sz="1900"/>
              <a:t>Ask the patient to </a:t>
            </a:r>
            <a:r>
              <a:rPr lang="en-US" sz="1900" b="1"/>
              <a:t>flex both wrists maximally</a:t>
            </a:r>
            <a:r>
              <a:rPr lang="en-US" sz="1900"/>
              <a:t> (pushing the dorsal surfaces of the hands together). </a:t>
            </a:r>
          </a:p>
          <a:p>
            <a:r>
              <a:rPr lang="en-US" sz="1900"/>
              <a:t>Maintain this position for </a:t>
            </a:r>
            <a:r>
              <a:rPr lang="en-US" sz="1900" b="1"/>
              <a:t>30–60 seconds</a:t>
            </a:r>
            <a:r>
              <a:rPr lang="en-US" sz="1900"/>
              <a:t>. </a:t>
            </a:r>
          </a:p>
          <a:p>
            <a:r>
              <a:rPr lang="en-US" sz="1900"/>
              <a:t>Observe and ask the patient if they experience </a:t>
            </a:r>
            <a:r>
              <a:rPr lang="en-US" sz="1900" b="1"/>
              <a:t>tingling, numbness, or pain</a:t>
            </a:r>
            <a:r>
              <a:rPr lang="en-US" sz="1900"/>
              <a:t> in the median nerve area. </a:t>
            </a:r>
          </a:p>
          <a:p>
            <a:br>
              <a:rPr lang="en-US" sz="1900"/>
            </a:br>
            <a:endParaRPr lang="en-US" sz="1900"/>
          </a:p>
          <a:p>
            <a:r>
              <a:rPr lang="en-US" sz="1900" b="1"/>
              <a:t>Interpretation</a:t>
            </a:r>
          </a:p>
          <a:p>
            <a:r>
              <a:rPr lang="en-US" sz="1900" b="1"/>
              <a:t>Positive Test:</a:t>
            </a:r>
            <a:r>
              <a:rPr lang="en-US" sz="1900"/>
              <a:t> Tingling, numbness, or pain in the median nerve distribution. </a:t>
            </a:r>
          </a:p>
          <a:p>
            <a:r>
              <a:rPr lang="en-US" sz="1900" b="1"/>
              <a:t>Negative Test:</a:t>
            </a:r>
            <a:r>
              <a:rPr lang="en-US" sz="1900"/>
              <a:t> No symptoms reproduced. </a:t>
            </a:r>
          </a:p>
          <a:p>
            <a:endParaRPr lang="en-CA" sz="1900"/>
          </a:p>
        </p:txBody>
      </p:sp>
      <p:pic>
        <p:nvPicPr>
          <p:cNvPr id="5" name="Picture 2" descr="Phalen Test Diagnose Wrist Flexion Bend Stock Vector (Royalty Free)  2156777817 | Shutterstock">
            <a:extLst>
              <a:ext uri="{FF2B5EF4-FFF2-40B4-BE49-F238E27FC236}">
                <a16:creationId xmlns:a16="http://schemas.microsoft.com/office/drawing/2014/main" id="{E896DBA3-5C0F-5655-7E85-93358D1E5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5" r="5392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4347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72AB2D-82BD-B48C-1F0C-B2A621B3C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CA" sz="5400" dirty="0"/>
              <a:t>Reverse Phalen/Prayer </a:t>
            </a:r>
            <a:r>
              <a:rPr lang="en-CA" sz="5400" dirty="0" err="1"/>
              <a:t>Test:CTS</a:t>
            </a:r>
            <a:endParaRPr lang="en-CA" sz="5400" dirty="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3A26D-7718-7004-7549-03FF058B5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6742707" cy="4529856"/>
          </a:xfrm>
        </p:spPr>
        <p:txBody>
          <a:bodyPr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sz="2600" b="1" dirty="0"/>
              <a:t>Purpose</a:t>
            </a:r>
          </a:p>
          <a:p>
            <a:r>
              <a:rPr lang="en-US" sz="2600" dirty="0"/>
              <a:t>To </a:t>
            </a:r>
            <a:r>
              <a:rPr lang="en-US" sz="2600" b="1" dirty="0"/>
              <a:t>assess median nerve compression</a:t>
            </a:r>
            <a:r>
              <a:rPr lang="en-US" sz="2600" dirty="0"/>
              <a:t> at the wrist. </a:t>
            </a:r>
          </a:p>
          <a:p>
            <a:r>
              <a:rPr lang="en-US" sz="2600" dirty="0"/>
              <a:t>It is essentially the </a:t>
            </a:r>
            <a:r>
              <a:rPr lang="en-US" sz="2600" b="1" dirty="0"/>
              <a:t>opposite of the standard Phalen’s Test</a:t>
            </a:r>
            <a:r>
              <a:rPr lang="en-US" sz="2600" dirty="0"/>
              <a:t>. </a:t>
            </a:r>
          </a:p>
          <a:p>
            <a:pPr marL="0" indent="0">
              <a:buNone/>
            </a:pPr>
            <a:br>
              <a:rPr lang="en-US" sz="2600" dirty="0"/>
            </a:br>
            <a:r>
              <a:rPr lang="en-US" sz="2600" b="1" dirty="0"/>
              <a:t>Procedure</a:t>
            </a:r>
          </a:p>
          <a:p>
            <a:r>
              <a:rPr lang="en-US" sz="2600" dirty="0"/>
              <a:t>Ask the patient to </a:t>
            </a:r>
            <a:r>
              <a:rPr lang="en-US" sz="2600" b="1" dirty="0"/>
              <a:t>extend both wrists fully</a:t>
            </a:r>
            <a:r>
              <a:rPr lang="en-US" sz="2600" dirty="0"/>
              <a:t>, with the </a:t>
            </a:r>
            <a:r>
              <a:rPr lang="en-US" sz="2600" b="1" dirty="0"/>
              <a:t>palms facing downward</a:t>
            </a:r>
            <a:r>
              <a:rPr lang="en-US" sz="2600" dirty="0"/>
              <a:t> (like a prayer position turned downward). </a:t>
            </a:r>
          </a:p>
          <a:p>
            <a:r>
              <a:rPr lang="en-US" sz="2600" dirty="0"/>
              <a:t>Maintain this position for </a:t>
            </a:r>
            <a:r>
              <a:rPr lang="en-US" sz="2600" b="1" dirty="0"/>
              <a:t>30–60 seconds</a:t>
            </a:r>
            <a:r>
              <a:rPr lang="en-US" sz="2600" dirty="0"/>
              <a:t>. </a:t>
            </a:r>
          </a:p>
          <a:p>
            <a:r>
              <a:rPr lang="en-US" sz="2600" dirty="0"/>
              <a:t>Observe for </a:t>
            </a:r>
            <a:r>
              <a:rPr lang="en-US" sz="2600" b="1" dirty="0"/>
              <a:t>tingling, numbness, or pain</a:t>
            </a:r>
            <a:r>
              <a:rPr lang="en-US" sz="2600" dirty="0"/>
              <a:t> in the median nerve area (thumb, index, middle, lateral half of ring finger). </a:t>
            </a:r>
          </a:p>
          <a:p>
            <a:pPr marL="0" indent="0">
              <a:buNone/>
            </a:pPr>
            <a:r>
              <a:rPr lang="en-US" sz="2600" b="1" dirty="0"/>
              <a:t>Interpretation</a:t>
            </a:r>
          </a:p>
          <a:p>
            <a:r>
              <a:rPr lang="en-US" sz="2600" b="1" dirty="0"/>
              <a:t>Positive Test:</a:t>
            </a:r>
            <a:r>
              <a:rPr lang="en-US" sz="2600" dirty="0"/>
              <a:t> Tingling, numbness, or pain in the median nerve distribution. </a:t>
            </a:r>
          </a:p>
          <a:p>
            <a:r>
              <a:rPr lang="en-US" sz="2600" b="1" dirty="0"/>
              <a:t>Negative Test:</a:t>
            </a:r>
            <a:r>
              <a:rPr lang="en-US" sz="2600" dirty="0"/>
              <a:t> No symptoms reproduced.</a:t>
            </a:r>
          </a:p>
          <a:p>
            <a:endParaRPr lang="en-CA" sz="1000" dirty="0"/>
          </a:p>
        </p:txBody>
      </p:sp>
      <p:pic>
        <p:nvPicPr>
          <p:cNvPr id="4" name="Picture 2" descr="Reverse Phalen's Test – Free DPT">
            <a:extLst>
              <a:ext uri="{FF2B5EF4-FFF2-40B4-BE49-F238E27FC236}">
                <a16:creationId xmlns:a16="http://schemas.microsoft.com/office/drawing/2014/main" id="{77027303-9068-C99C-69DB-AA1862C75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3" r="5271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453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530246-EC0A-B5A0-6FDA-42A728788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CA" sz="4600" b="1" dirty="0" err="1"/>
              <a:t>Cyriax</a:t>
            </a:r>
            <a:r>
              <a:rPr lang="en-CA" sz="4600" b="1" dirty="0"/>
              <a:t> Test / Carpal Compression Test</a:t>
            </a:r>
            <a:br>
              <a:rPr lang="en-CA" sz="4600" b="1" dirty="0"/>
            </a:br>
            <a:endParaRPr lang="en-CA" sz="4600" dirty="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6B946-F782-77E2-90AE-223294154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CA" sz="1500" b="1"/>
              <a:t>Definition</a:t>
            </a:r>
          </a:p>
          <a:p>
            <a:r>
              <a:rPr lang="en-CA" sz="1500"/>
              <a:t>A </a:t>
            </a:r>
            <a:r>
              <a:rPr lang="en-CA" sz="1500" b="1"/>
              <a:t>special test used to detect median nerve compression</a:t>
            </a:r>
            <a:r>
              <a:rPr lang="en-CA" sz="1500"/>
              <a:t> in the carpal tunnel </a:t>
            </a:r>
          </a:p>
          <a:p>
            <a:r>
              <a:rPr lang="en-CA" sz="1500"/>
              <a:t>Mentioned as </a:t>
            </a:r>
            <a:r>
              <a:rPr lang="en-CA" sz="1500" b="1"/>
              <a:t>positive in CTS cases</a:t>
            </a:r>
            <a:r>
              <a:rPr lang="en-CA" sz="1500"/>
              <a:t> </a:t>
            </a:r>
          </a:p>
          <a:p>
            <a:pPr marL="0" indent="0">
              <a:buNone/>
            </a:pPr>
            <a:r>
              <a:rPr lang="en-CA" sz="1500" b="1"/>
              <a:t>Procedure :</a:t>
            </a:r>
            <a:r>
              <a:rPr lang="en-CA" sz="1500"/>
              <a:t>Patient is seated or standing </a:t>
            </a:r>
          </a:p>
          <a:p>
            <a:r>
              <a:rPr lang="en-CA" sz="1500"/>
              <a:t>Therapist </a:t>
            </a:r>
            <a:r>
              <a:rPr lang="en-CA" sz="1500" b="1"/>
              <a:t>applies direct pressure over the carpal tunnel</a:t>
            </a:r>
            <a:r>
              <a:rPr lang="en-CA" sz="1500"/>
              <a:t> (anterior wrist, over flexor retinaculum) Pressure is held for </a:t>
            </a:r>
            <a:r>
              <a:rPr lang="en-CA" sz="1500" b="1"/>
              <a:t>~30 seconds</a:t>
            </a:r>
          </a:p>
          <a:p>
            <a:pPr marL="0" indent="0">
              <a:buNone/>
            </a:pPr>
            <a:r>
              <a:rPr lang="en-CA" sz="1500"/>
              <a:t> </a:t>
            </a:r>
            <a:br>
              <a:rPr lang="en-CA" sz="1500"/>
            </a:br>
            <a:r>
              <a:rPr lang="en-CA" sz="1500" b="1"/>
              <a:t>Positive Sign: </a:t>
            </a:r>
            <a:r>
              <a:rPr lang="en-CA" sz="1500"/>
              <a:t>Reproduction of: </a:t>
            </a:r>
            <a:r>
              <a:rPr lang="en-CA" sz="1500" b="1"/>
              <a:t>Pain</a:t>
            </a:r>
            <a:r>
              <a:rPr lang="en-CA" sz="1500"/>
              <a:t> ,</a:t>
            </a:r>
            <a:r>
              <a:rPr lang="en-CA" sz="1500" b="1"/>
              <a:t>Tingling</a:t>
            </a:r>
            <a:r>
              <a:rPr lang="en-CA" sz="1500"/>
              <a:t> ,</a:t>
            </a:r>
            <a:r>
              <a:rPr lang="en-CA" sz="1500" b="1"/>
              <a:t>Paresthesia</a:t>
            </a:r>
            <a:r>
              <a:rPr lang="en-CA" sz="1500"/>
              <a:t> In </a:t>
            </a:r>
            <a:r>
              <a:rPr lang="en-CA" sz="1500" b="1"/>
              <a:t>median nerve distribution (lateral 3½ digits)</a:t>
            </a:r>
            <a:r>
              <a:rPr lang="en-CA" sz="1500"/>
              <a:t> </a:t>
            </a:r>
          </a:p>
          <a:p>
            <a:pPr marL="0" indent="0">
              <a:buNone/>
            </a:pPr>
            <a:r>
              <a:rPr lang="en-CA" sz="1500" b="1"/>
              <a:t>Negative Sign:</a:t>
            </a:r>
            <a:r>
              <a:rPr lang="en-CA" sz="1500"/>
              <a:t>No reproduction of symptoms </a:t>
            </a:r>
          </a:p>
          <a:p>
            <a:r>
              <a:rPr lang="en-CA" sz="1500" b="1"/>
              <a:t>Clinical Significance</a:t>
            </a:r>
          </a:p>
          <a:p>
            <a:r>
              <a:rPr lang="en-CA" sz="1500"/>
              <a:t>Indicates </a:t>
            </a:r>
            <a:r>
              <a:rPr lang="en-CA" sz="1500" b="1"/>
              <a:t>median nerve irritation/compression</a:t>
            </a:r>
            <a:r>
              <a:rPr lang="en-CA" sz="1500"/>
              <a:t> </a:t>
            </a:r>
          </a:p>
          <a:p>
            <a:r>
              <a:rPr lang="en-CA" sz="1500"/>
              <a:t>Helps confirm </a:t>
            </a:r>
            <a:r>
              <a:rPr lang="en-CA" sz="1500" b="1"/>
              <a:t>Carpal Tunnel Syndrome</a:t>
            </a:r>
            <a:endParaRPr lang="en-CA" sz="1500"/>
          </a:p>
          <a:p>
            <a:endParaRPr lang="en-CA" sz="1500"/>
          </a:p>
        </p:txBody>
      </p:sp>
      <p:pic>
        <p:nvPicPr>
          <p:cNvPr id="4" name="Picture 2" descr="carpal tunnel compression test ...">
            <a:extLst>
              <a:ext uri="{FF2B5EF4-FFF2-40B4-BE49-F238E27FC236}">
                <a16:creationId xmlns:a16="http://schemas.microsoft.com/office/drawing/2014/main" id="{B18956C3-9A4E-65CE-B5C5-F20E3EC5E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4" r="13402" b="2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201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10" name="Rectangle 820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826051-ADF5-73C5-81C9-31165E873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CA" sz="5400"/>
              <a:t>Tinel’s Sign</a:t>
            </a:r>
          </a:p>
        </p:txBody>
      </p:sp>
      <p:sp>
        <p:nvSpPr>
          <p:cNvPr id="82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601EC-CCF8-D82D-8EE6-1317B336C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8081649" cy="4119172"/>
          </a:xfrm>
        </p:spPr>
        <p:txBody>
          <a:bodyPr anchor="t">
            <a:normAutofit fontScale="92500" lnSpcReduction="10000"/>
          </a:bodyPr>
          <a:lstStyle/>
          <a:p>
            <a:r>
              <a:rPr lang="en-US" sz="2000" b="1" dirty="0"/>
              <a:t>Purpose</a:t>
            </a:r>
          </a:p>
          <a:p>
            <a:r>
              <a:rPr lang="en-US" sz="2000" dirty="0"/>
              <a:t>To detect </a:t>
            </a:r>
            <a:r>
              <a:rPr lang="en-US" sz="2000" b="1" dirty="0"/>
              <a:t>irritation or compression of the median nerve</a:t>
            </a:r>
            <a:r>
              <a:rPr lang="en-US" sz="2000" dirty="0"/>
              <a:t> at the wrist. </a:t>
            </a:r>
          </a:p>
          <a:p>
            <a:r>
              <a:rPr lang="en-US" sz="2000" dirty="0"/>
              <a:t>Helps </a:t>
            </a:r>
            <a:r>
              <a:rPr lang="en-US" sz="2000" b="1" dirty="0"/>
              <a:t>localize the site of nerve compression</a:t>
            </a:r>
            <a:r>
              <a:rPr lang="en-US" sz="2000" dirty="0"/>
              <a:t>. </a:t>
            </a:r>
          </a:p>
          <a:p>
            <a:pPr marL="0" indent="0">
              <a:buNone/>
            </a:pPr>
            <a:r>
              <a:rPr lang="en-US" sz="2000" b="1" dirty="0"/>
              <a:t>Procedure</a:t>
            </a:r>
          </a:p>
          <a:p>
            <a:r>
              <a:rPr lang="en-US" sz="2000" dirty="0"/>
              <a:t>The patient’s </a:t>
            </a:r>
            <a:r>
              <a:rPr lang="en-US" sz="2000" b="1" dirty="0"/>
              <a:t>forearm is relaxed and resting</a:t>
            </a:r>
            <a:r>
              <a:rPr lang="en-US" sz="2000" dirty="0"/>
              <a:t>. </a:t>
            </a:r>
          </a:p>
          <a:p>
            <a:r>
              <a:rPr lang="en-US" sz="2000" dirty="0"/>
              <a:t>The examiner </a:t>
            </a:r>
            <a:r>
              <a:rPr lang="en-US" sz="2000" b="1" dirty="0"/>
              <a:t>taps gently over the median nerve</a:t>
            </a:r>
            <a:r>
              <a:rPr lang="en-US" sz="2000" dirty="0"/>
              <a:t> at the </a:t>
            </a:r>
            <a:r>
              <a:rPr lang="en-US" sz="2000" b="1" dirty="0"/>
              <a:t>volar aspect of the wrist</a:t>
            </a:r>
            <a:r>
              <a:rPr lang="en-US" sz="2000" dirty="0"/>
              <a:t> (just proximal to the flexor retinaculum). </a:t>
            </a:r>
          </a:p>
          <a:p>
            <a:r>
              <a:rPr lang="en-US" sz="2000" dirty="0"/>
              <a:t>Observe for </a:t>
            </a:r>
            <a:r>
              <a:rPr lang="en-US" sz="2000" b="1" dirty="0"/>
              <a:t>tingling, “pins-and-needles,” or pain</a:t>
            </a:r>
            <a:r>
              <a:rPr lang="en-US" sz="2000" dirty="0"/>
              <a:t> radiating into the median nerve distribution (thumb, index, middle, lateral half of ring finger). </a:t>
            </a:r>
          </a:p>
          <a:p>
            <a:pPr marL="0" indent="0">
              <a:buNone/>
            </a:pPr>
            <a:r>
              <a:rPr lang="en-US" sz="2000" b="1" dirty="0"/>
              <a:t>Interpretation</a:t>
            </a:r>
          </a:p>
          <a:p>
            <a:r>
              <a:rPr lang="en-US" sz="2000" b="1" dirty="0"/>
              <a:t>Positive Tinel’s Sign:</a:t>
            </a:r>
            <a:r>
              <a:rPr lang="en-US" sz="2000" dirty="0"/>
              <a:t> Tingling or pain in the median nerve distribution. </a:t>
            </a:r>
          </a:p>
          <a:p>
            <a:r>
              <a:rPr lang="en-US" sz="2000" b="1" dirty="0"/>
              <a:t>Negative Tinel’s Sign:</a:t>
            </a:r>
            <a:r>
              <a:rPr lang="en-US" sz="2000" dirty="0"/>
              <a:t> No symptoms reproduced</a:t>
            </a:r>
          </a:p>
          <a:p>
            <a:endParaRPr lang="en-CA" sz="1000" dirty="0"/>
          </a:p>
        </p:txBody>
      </p:sp>
      <p:pic>
        <p:nvPicPr>
          <p:cNvPr id="8198" name="Picture 6" descr="Carpal Tunnel Treatment Phoenix | Dr ...">
            <a:extLst>
              <a:ext uri="{FF2B5EF4-FFF2-40B4-BE49-F238E27FC236}">
                <a16:creationId xmlns:a16="http://schemas.microsoft.com/office/drawing/2014/main" id="{BDB03653-7FF1-9675-728C-FCF5A24B7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"/>
          <a:stretch>
            <a:fillRect/>
          </a:stretch>
        </p:blipFill>
        <p:spPr bwMode="auto">
          <a:xfrm>
            <a:off x="8654142" y="2093976"/>
            <a:ext cx="2962579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6927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7" name="Freeform: Shape 12296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299" name="Right Triangle 12298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290" name="Picture 2" descr="Adobe Stock">
            <a:extLst>
              <a:ext uri="{FF2B5EF4-FFF2-40B4-BE49-F238E27FC236}">
                <a16:creationId xmlns:a16="http://schemas.microsoft.com/office/drawing/2014/main" id="{FC35693C-3B0D-8F79-7478-6C742495277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6299" y="918546"/>
            <a:ext cx="7578436" cy="497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101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1528</Words>
  <Application>Microsoft Office PowerPoint</Application>
  <PresentationFormat>Widescreen</PresentationFormat>
  <Paragraphs>269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Aptos</vt:lpstr>
      <vt:lpstr>Aptos Display</vt:lpstr>
      <vt:lpstr>Arial</vt:lpstr>
      <vt:lpstr>Office Theme</vt:lpstr>
      <vt:lpstr>Carpal Tunnel syndrome</vt:lpstr>
      <vt:lpstr>Carpal Tunnel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Causes </vt:lpstr>
      <vt:lpstr>Contributing Factors</vt:lpstr>
      <vt:lpstr>Symptoms</vt:lpstr>
      <vt:lpstr>PowerPoint Presentation</vt:lpstr>
      <vt:lpstr>Assessment: Palpation</vt:lpstr>
      <vt:lpstr>PowerPoint Presentation</vt:lpstr>
      <vt:lpstr>PowerPoint Presentation</vt:lpstr>
      <vt:lpstr>Medical Treatment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Difference: Pronator Teres Syndrome vs Carpal Tunnel Syndrome</vt:lpstr>
      <vt:lpstr>Phalen’s Test : CTS</vt:lpstr>
      <vt:lpstr>Reverse Phalen/Prayer Test:CTS</vt:lpstr>
      <vt:lpstr>Cyriax Test / Carpal Compression Test </vt:lpstr>
      <vt:lpstr>Tinel’s 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9</cp:revision>
  <dcterms:created xsi:type="dcterms:W3CDTF">2026-03-18T00:26:36Z</dcterms:created>
  <dcterms:modified xsi:type="dcterms:W3CDTF">2026-03-24T05:38:25Z</dcterms:modified>
</cp:coreProperties>
</file>