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58" r:id="rId3"/>
    <p:sldId id="259" r:id="rId4"/>
    <p:sldId id="264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74" r:id="rId14"/>
    <p:sldId id="269" r:id="rId15"/>
    <p:sldId id="270" r:id="rId16"/>
    <p:sldId id="271" r:id="rId17"/>
    <p:sldId id="275" r:id="rId18"/>
    <p:sldId id="273" r:id="rId19"/>
    <p:sldId id="257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9" r:id="rId29"/>
    <p:sldId id="284" r:id="rId30"/>
    <p:sldId id="285" r:id="rId31"/>
    <p:sldId id="286" r:id="rId32"/>
    <p:sldId id="288" r:id="rId33"/>
    <p:sldId id="287" r:id="rId34"/>
    <p:sldId id="290" r:id="rId35"/>
    <p:sldId id="291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5B4FC6-BF0C-45E0-A082-1901A5ED71FB}" type="datetimeFigureOut">
              <a:rPr lang="en-CA" smtClean="0"/>
              <a:t>2026-03-19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960CE9-32EE-4DE9-ADF7-81184326F8D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068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960CE9-32EE-4DE9-ADF7-81184326F8DB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26966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960CE9-32EE-4DE9-ADF7-81184326F8DB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7378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BFCB8-35C1-0E63-2A0B-9486CDCAD9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152091-24E0-A5F5-B851-758A6B5380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7E2A95-4A78-760F-8CA5-BFEC14002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3152D-51E3-4687-B118-45E6ECDF0EB7}" type="datetimeFigureOut">
              <a:rPr lang="en-CA" smtClean="0"/>
              <a:t>2026-03-19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1C5A7A-54F7-6BBE-3A31-6994FC55F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3E4AF-F09C-07EB-BC80-188D8D92F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5B12-599B-4DC7-A780-B3ACFE6D3A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0758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0C3B7-19E9-B293-D73F-86EE3C71E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B3618-57FE-935D-2944-92678482D3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22F263-4276-DE66-D3B7-DB3A025EC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3152D-51E3-4687-B118-45E6ECDF0EB7}" type="datetimeFigureOut">
              <a:rPr lang="en-CA" smtClean="0"/>
              <a:t>2026-03-19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6B285A-CE8B-604B-38CA-742682708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140FA0-DB34-7EDB-776C-46CD39A71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5B12-599B-4DC7-A780-B3ACFE6D3A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12894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882E0-452B-17BF-2C14-DE0FB8F41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BB9A86-628D-59B5-EF85-CDD44D8A77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8FFC7-5692-84C4-5A86-54152F441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3152D-51E3-4687-B118-45E6ECDF0EB7}" type="datetimeFigureOut">
              <a:rPr lang="en-CA" smtClean="0"/>
              <a:t>2026-03-19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3AF08A-64A2-E90D-51F3-672CB7060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49782F-C9A4-01DF-CC72-73DAA6955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5B12-599B-4DC7-A780-B3ACFE6D3A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5808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8A791-222D-C950-336D-9DFFFC0FF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EDABA4-1D8D-4A74-BF46-1E9DE5D299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33300-8ECE-0AA3-2CC4-B1BDBD978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31E26B-8C0B-97EE-EBE0-EA16ACF89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3152D-51E3-4687-B118-45E6ECDF0EB7}" type="datetimeFigureOut">
              <a:rPr lang="en-CA" smtClean="0"/>
              <a:t>2026-03-19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DCF9F6-B099-6B75-A999-984937A94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63BF42-1FF3-B401-8B56-58C44E243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5B12-599B-4DC7-A780-B3ACFE6D3A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9691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4A05D-12D9-21A0-47E9-3D45EC6F7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5A3D53-685D-FB83-7904-BED09275BE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AC7A7D-F1CA-6E38-6DB3-E9675DFAC2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3A262A-0A0F-97CC-4BC7-182E75A29C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F89029-35F5-F54A-B983-507972B0A6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27D1EB-B39B-6580-0A5F-B79D669AA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3152D-51E3-4687-B118-45E6ECDF0EB7}" type="datetimeFigureOut">
              <a:rPr lang="en-CA" smtClean="0"/>
              <a:t>2026-03-19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A8869A-E6FB-F8C0-A196-527901008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42A7E1-B0C4-8DCC-1B99-36CDD7291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5B12-599B-4DC7-A780-B3ACFE6D3A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002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322C1-5613-743F-4B72-2C864A290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23DBA8-02C8-2ACD-AE77-3D1565EB4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3152D-51E3-4687-B118-45E6ECDF0EB7}" type="datetimeFigureOut">
              <a:rPr lang="en-CA" smtClean="0"/>
              <a:t>2026-03-19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A5FBA9-BD7F-893F-5186-2502D731C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6F190B-0C14-C883-D771-13784CAA6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5B12-599B-4DC7-A780-B3ACFE6D3A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90682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317A03-C2EC-8F91-ABA6-67B6D85FA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3152D-51E3-4687-B118-45E6ECDF0EB7}" type="datetimeFigureOut">
              <a:rPr lang="en-CA" smtClean="0"/>
              <a:t>2026-03-19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5BE8DD-1A83-C2D6-0D5D-32A4A08A2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A113FC-9553-E004-F305-8BC61EDC3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5B12-599B-4DC7-A780-B3ACFE6D3A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8636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280D1-C573-EFE1-E878-8F408CE40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F6BE7F-F337-C931-0EE0-E58EF6C256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A9F3FF-3785-CEBC-BE80-9B0450217C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070556-5D40-1AD9-4F94-709792F75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3152D-51E3-4687-B118-45E6ECDF0EB7}" type="datetimeFigureOut">
              <a:rPr lang="en-CA" smtClean="0"/>
              <a:t>2026-03-19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FEC6BF-0774-7C87-5CAA-903664860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6B42C4-24AD-CD3D-7AE6-966753D7C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5B12-599B-4DC7-A780-B3ACFE6D3A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5275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3A7BF-7361-ACB9-2875-601F07C43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82E49C-1BAA-CE3F-5523-4AA5C25AEC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18C413-E1A5-7E26-A4A1-BD96C57C85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7AFEC4-7F93-E0C1-1824-365DBA974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3152D-51E3-4687-B118-45E6ECDF0EB7}" type="datetimeFigureOut">
              <a:rPr lang="en-CA" smtClean="0"/>
              <a:t>2026-03-19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EE27B2-8783-5414-C322-FE9B42329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2F804F-E726-5033-7CC1-F910B779B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5B12-599B-4DC7-A780-B3ACFE6D3A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6733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67276-7540-9693-F8DC-B889E3B45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D4EED5-4724-F9B4-CA7E-BE4DDAB50C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C5284-8DDB-8FFE-63E2-E48A21DCE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3152D-51E3-4687-B118-45E6ECDF0EB7}" type="datetimeFigureOut">
              <a:rPr lang="en-CA" smtClean="0"/>
              <a:t>2026-03-19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1A8ED-1A04-60FC-BD84-5FF362E56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B36DF2-A78D-815F-982D-320BEC019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5B12-599B-4DC7-A780-B3ACFE6D3A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6597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FC3E1B-E5B7-0046-FEB7-B6C1752969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50ABDA-E7BC-BEE2-A81D-9549C273EE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D41B2D-1880-5DD9-7696-E814AEF0E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3152D-51E3-4687-B118-45E6ECDF0EB7}" type="datetimeFigureOut">
              <a:rPr lang="en-CA" smtClean="0"/>
              <a:t>2026-03-19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2BF24-3941-D3F4-B0B8-C35E52522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BD3C-B58C-3FED-6741-6B84E2CCA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5B12-599B-4DC7-A780-B3ACFE6D3A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8451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9FD39D-715B-56D4-F203-70AE0521B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984E0-8D16-109D-EA1C-03F736D7A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6375B7-D1EE-2A1D-FC6E-567D3D1164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63152D-51E3-4687-B118-45E6ECDF0EB7}" type="datetimeFigureOut">
              <a:rPr lang="en-CA" smtClean="0"/>
              <a:t>2026-03-19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9A2B8C-895B-1FD4-F3D2-6840D71C4D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475F18-AF5D-2CD9-2D8C-98DEBF53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805B12-599B-4DC7-A780-B3ACFE6D3A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5043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FE35A2-FE4D-C1A9-6F39-31756D765B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CA" sz="4800">
                <a:solidFill>
                  <a:srgbClr val="FFFFFF"/>
                </a:solidFill>
              </a:rPr>
              <a:t>Brachial Plexus &amp; Median Nerve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5D2F2C-4F1A-52B3-4AE3-082021E6B7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en-CA" dirty="0"/>
              <a:t>Dr Manju Setia </a:t>
            </a:r>
            <a:r>
              <a:rPr lang="en-CA" dirty="0" err="1"/>
              <a:t>khowal</a:t>
            </a:r>
            <a:endParaRPr lang="en-CA"/>
          </a:p>
          <a:p>
            <a:pPr algn="l"/>
            <a:r>
              <a:rPr lang="en-CA" dirty="0"/>
              <a:t>                               BAMS, RMT 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538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C16C6-E858-4782-CB47-F156442D5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Brachial Plexus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D9CFCE-0AC4-EEAE-8ED2-3AB69F83EA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</a:t>
            </a:r>
            <a:r>
              <a:rPr lang="en-US" sz="2400" b="1" dirty="0"/>
              <a:t>Brachial plexus</a:t>
            </a:r>
            <a:r>
              <a:rPr lang="en-US" sz="2400" dirty="0"/>
              <a:t> is a </a:t>
            </a:r>
            <a:r>
              <a:rPr lang="en-US" sz="2400" b="1" dirty="0"/>
              <a:t>network of nerves that supplies the shoulder, arm, forearm, and hand</a:t>
            </a:r>
            <a:r>
              <a:rPr lang="en-US" sz="2400" dirty="0"/>
              <a:t>. It carries </a:t>
            </a:r>
            <a:r>
              <a:rPr lang="en-US" sz="2400" b="1" dirty="0"/>
              <a:t>motor (movement) and sensory (feeling) signals</a:t>
            </a:r>
            <a:r>
              <a:rPr lang="en-US" sz="2400" dirty="0"/>
              <a:t> between the spinal cord and the upper limb.</a:t>
            </a:r>
          </a:p>
          <a:p>
            <a:r>
              <a:rPr lang="en-CA" sz="2400" dirty="0"/>
              <a:t>Origin:</a:t>
            </a:r>
            <a:r>
              <a:rPr lang="en-US" sz="2400" dirty="0"/>
              <a:t> Formed from the </a:t>
            </a:r>
            <a:r>
              <a:rPr lang="en-US" sz="2400" b="1" dirty="0"/>
              <a:t>ventral rami of spinal nerves</a:t>
            </a:r>
            <a:r>
              <a:rPr lang="en-US" sz="2400" dirty="0"/>
              <a:t>:</a:t>
            </a:r>
          </a:p>
          <a:p>
            <a:r>
              <a:rPr lang="en-US" sz="2400" b="1" dirty="0"/>
              <a:t>C5</a:t>
            </a:r>
            <a:endParaRPr lang="en-US" sz="2400" dirty="0"/>
          </a:p>
          <a:p>
            <a:r>
              <a:rPr lang="en-US" sz="2400" b="1" dirty="0"/>
              <a:t>C6</a:t>
            </a:r>
            <a:endParaRPr lang="en-US" sz="2400" dirty="0"/>
          </a:p>
          <a:p>
            <a:r>
              <a:rPr lang="en-US" sz="2400" b="1" dirty="0"/>
              <a:t>C7</a:t>
            </a:r>
            <a:endParaRPr lang="en-US" sz="2400" dirty="0"/>
          </a:p>
          <a:p>
            <a:r>
              <a:rPr lang="en-US" sz="2400" b="1" dirty="0"/>
              <a:t>C8</a:t>
            </a:r>
            <a:endParaRPr lang="en-US" sz="2400" dirty="0"/>
          </a:p>
          <a:p>
            <a:r>
              <a:rPr lang="en-US" sz="2400" b="1" dirty="0"/>
              <a:t>T1</a:t>
            </a:r>
          </a:p>
          <a:p>
            <a:r>
              <a:rPr lang="en-US" sz="2400" dirty="0"/>
              <a:t>It is the </a:t>
            </a:r>
            <a:r>
              <a:rPr lang="en-US" sz="2400" b="1" dirty="0"/>
              <a:t>nerve network that controls the entire upper limb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57011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40307-E3D2-6BCF-448E-68653C074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Brachial Plexus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B8BCC-0DDF-138D-118B-742B6F37D8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u="sng" dirty="0"/>
              <a:t>Parts of the Brachial Plexus</a:t>
            </a:r>
          </a:p>
          <a:p>
            <a:r>
              <a:rPr lang="en-US" dirty="0"/>
              <a:t>The brachial plexus has </a:t>
            </a:r>
            <a:r>
              <a:rPr lang="en-US" b="1" dirty="0"/>
              <a:t>5 main parts</a:t>
            </a:r>
            <a:r>
              <a:rPr lang="en-US" dirty="0"/>
              <a:t> ( </a:t>
            </a:r>
            <a:r>
              <a:rPr lang="en-US" b="1" dirty="0"/>
              <a:t>Roots → Trunks → Divisions → Cords → Branches</a:t>
            </a:r>
            <a:r>
              <a:rPr lang="en-US" dirty="0"/>
              <a:t>).</a:t>
            </a:r>
          </a:p>
          <a:p>
            <a:r>
              <a:rPr lang="en-CA" b="1" dirty="0"/>
              <a:t>Roots</a:t>
            </a:r>
          </a:p>
          <a:p>
            <a:r>
              <a:rPr lang="en-CA" dirty="0"/>
              <a:t>C5</a:t>
            </a:r>
          </a:p>
          <a:p>
            <a:r>
              <a:rPr lang="en-CA" dirty="0"/>
              <a:t>C6</a:t>
            </a:r>
          </a:p>
          <a:p>
            <a:r>
              <a:rPr lang="en-CA" dirty="0"/>
              <a:t>C7</a:t>
            </a:r>
          </a:p>
          <a:p>
            <a:r>
              <a:rPr lang="en-CA" dirty="0"/>
              <a:t>C8</a:t>
            </a:r>
          </a:p>
          <a:p>
            <a:r>
              <a:rPr lang="en-CA" dirty="0"/>
              <a:t>T1</a:t>
            </a:r>
          </a:p>
          <a:p>
            <a:pPr marL="0" indent="0">
              <a:buNone/>
            </a:pPr>
            <a:r>
              <a:rPr lang="en-US" dirty="0"/>
              <a:t>These roots come directly from the </a:t>
            </a:r>
            <a:r>
              <a:rPr lang="en-US" b="1" dirty="0"/>
              <a:t>spinal cord</a:t>
            </a:r>
            <a:r>
              <a:rPr lang="en-US" dirty="0"/>
              <a:t>.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42645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E33B9BD-6F83-5BF0-FD88-C7DC604BA2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09235" y="643466"/>
            <a:ext cx="657353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450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32DEC-E809-BBBB-04B1-F670E0BF7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46688D-4B93-C5D4-FFD0-4338787DC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u="sng" dirty="0"/>
              <a:t>Trunks:</a:t>
            </a:r>
          </a:p>
          <a:p>
            <a:r>
              <a:rPr lang="en-US" sz="2000" dirty="0"/>
              <a:t>Roots join to form three trunks:</a:t>
            </a:r>
          </a:p>
          <a:p>
            <a:r>
              <a:rPr lang="en-CA" sz="2000" dirty="0"/>
              <a:t>Upper trunk → C5 + C6</a:t>
            </a:r>
          </a:p>
          <a:p>
            <a:r>
              <a:rPr lang="en-CA" sz="2000" dirty="0"/>
              <a:t>Middle trunk → C7</a:t>
            </a:r>
          </a:p>
          <a:p>
            <a:r>
              <a:rPr lang="en-CA" sz="2000" dirty="0"/>
              <a:t>Lower trunk → C8 + T1</a:t>
            </a:r>
          </a:p>
          <a:p>
            <a:pPr marL="0" indent="0">
              <a:buNone/>
            </a:pPr>
            <a:r>
              <a:rPr lang="en-CA" sz="2000" b="1" u="sng" dirty="0"/>
              <a:t>Divisions:</a:t>
            </a:r>
          </a:p>
          <a:p>
            <a:pPr marL="0" indent="0">
              <a:buNone/>
            </a:pPr>
            <a:r>
              <a:rPr lang="en-CA" sz="2000" dirty="0"/>
              <a:t>Each trunk divides into:</a:t>
            </a:r>
          </a:p>
          <a:p>
            <a:r>
              <a:rPr lang="en-CA" sz="2000" dirty="0"/>
              <a:t>Anterior division</a:t>
            </a:r>
          </a:p>
          <a:p>
            <a:r>
              <a:rPr lang="en-CA" sz="2000" dirty="0"/>
              <a:t>Posterior division</a:t>
            </a:r>
          </a:p>
          <a:p>
            <a:pPr marL="0" indent="0">
              <a:buNone/>
            </a:pPr>
            <a:r>
              <a:rPr lang="en-US" sz="2000" dirty="0"/>
              <a:t>So there are </a:t>
            </a:r>
            <a:r>
              <a:rPr lang="en-US" sz="2000" b="1" dirty="0"/>
              <a:t>6 divisions in total</a:t>
            </a:r>
            <a:r>
              <a:rPr lang="en-US" sz="2000" dirty="0"/>
              <a:t>.</a:t>
            </a:r>
            <a:endParaRPr lang="en-CA" sz="2000" u="sng" dirty="0"/>
          </a:p>
        </p:txBody>
      </p:sp>
    </p:spTree>
    <p:extLst>
      <p:ext uri="{BB962C8B-B14F-4D97-AF65-F5344CB8AC3E}">
        <p14:creationId xmlns:p14="http://schemas.microsoft.com/office/powerpoint/2010/main" val="29848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A53B9-117E-17F1-223F-3A2820CD7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25A16-84E5-CC95-30F0-A97F1C7EF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u="sng" dirty="0"/>
              <a:t>Cords:</a:t>
            </a:r>
          </a:p>
          <a:p>
            <a:pPr marL="0" indent="0">
              <a:buNone/>
            </a:pPr>
            <a:r>
              <a:rPr lang="en-US" sz="2000" dirty="0"/>
              <a:t>Divisions form three cords named according to their position around </a:t>
            </a:r>
            <a:r>
              <a:rPr lang="en-US" sz="2000" b="1" dirty="0"/>
              <a:t>the axillary artery: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Lateral cord :formed by Ant. Division of upper &amp; middle trunks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Medial cord: formed by Ant division of lower trunk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Posterior cord: formed by posterior division of all three trunks</a:t>
            </a:r>
          </a:p>
          <a:p>
            <a:pPr marL="0" indent="0">
              <a:buNone/>
            </a:pPr>
            <a:r>
              <a:rPr lang="en-CA" sz="2000" b="1" u="sng" dirty="0"/>
              <a:t>Terminal Branches: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000" dirty="0"/>
              <a:t>Musculocutaneous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000" dirty="0"/>
              <a:t>Axillary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000" dirty="0"/>
              <a:t>Radial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000" dirty="0"/>
              <a:t>Median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000" dirty="0"/>
              <a:t>Ulna</a:t>
            </a:r>
          </a:p>
          <a:p>
            <a:pPr marL="0" indent="0">
              <a:buNone/>
            </a:pPr>
            <a:r>
              <a:rPr lang="en-US" sz="2000" dirty="0"/>
              <a:t>These nerves control </a:t>
            </a:r>
            <a:r>
              <a:rPr lang="en-US" sz="2000" b="1" dirty="0"/>
              <a:t>movement and sensation of the arm and hand</a:t>
            </a:r>
            <a:r>
              <a:rPr lang="en-US" sz="2000" dirty="0"/>
              <a:t>.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2057371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B7F01-D1CE-971D-B149-92C9AE48A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Function: Brachial Plexus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339DE9-DF42-55D8-90CD-479ED88CA5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CA" sz="2000" dirty="0"/>
              <a:t>The brachial plexus provides:</a:t>
            </a:r>
          </a:p>
          <a:p>
            <a:pPr marL="0" indent="0">
              <a:buNone/>
            </a:pPr>
            <a:r>
              <a:rPr lang="en-US" sz="2000" b="1" u="sng" dirty="0"/>
              <a:t>Motor function:</a:t>
            </a:r>
          </a:p>
          <a:p>
            <a:r>
              <a:rPr lang="en-US" sz="2000" dirty="0"/>
              <a:t>Shoulder movement</a:t>
            </a:r>
          </a:p>
          <a:p>
            <a:r>
              <a:rPr lang="en-US" sz="2000" dirty="0"/>
              <a:t>Arm movement</a:t>
            </a:r>
          </a:p>
          <a:p>
            <a:r>
              <a:rPr lang="en-US" sz="2000" dirty="0"/>
              <a:t>Wrist movement</a:t>
            </a:r>
          </a:p>
          <a:p>
            <a:r>
              <a:rPr lang="en-US" sz="2000" dirty="0"/>
              <a:t>Finger movement</a:t>
            </a:r>
          </a:p>
          <a:p>
            <a:pPr marL="0" indent="0">
              <a:buNone/>
            </a:pPr>
            <a:r>
              <a:rPr lang="en-US" sz="2100" b="1" u="sng" dirty="0"/>
              <a:t>Sensory function:</a:t>
            </a:r>
          </a:p>
          <a:p>
            <a:r>
              <a:rPr lang="en-US" sz="2100" dirty="0"/>
              <a:t>Feeling from:</a:t>
            </a:r>
          </a:p>
          <a:p>
            <a:pPr lvl="1"/>
            <a:r>
              <a:rPr lang="en-US" sz="2100" dirty="0"/>
              <a:t>Shoulder</a:t>
            </a:r>
          </a:p>
          <a:p>
            <a:pPr lvl="1"/>
            <a:r>
              <a:rPr lang="en-US" sz="2100" dirty="0"/>
              <a:t>Arm</a:t>
            </a:r>
          </a:p>
          <a:p>
            <a:pPr lvl="1"/>
            <a:r>
              <a:rPr lang="en-US" sz="2100" dirty="0"/>
              <a:t>Forearm</a:t>
            </a:r>
          </a:p>
          <a:p>
            <a:pPr lvl="1"/>
            <a:r>
              <a:rPr lang="en-US" sz="2100" dirty="0"/>
              <a:t>Hand</a:t>
            </a:r>
          </a:p>
          <a:p>
            <a:endParaRPr lang="en-US" sz="2000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49374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ACC16-94D2-3524-557B-8B3A023BC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Brachial Plexus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8BB45-BE71-FD1C-7F32-9AE1DA2614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2000" b="1" u="sng" dirty="0"/>
              <a:t>Clinical Importance:</a:t>
            </a:r>
          </a:p>
          <a:p>
            <a:r>
              <a:rPr lang="en-US" sz="2000" dirty="0"/>
              <a:t>Injury to the brachial plexus can cause:</a:t>
            </a:r>
          </a:p>
          <a:p>
            <a:r>
              <a:rPr lang="en-US" sz="2000" dirty="0"/>
              <a:t>Weakness or paralysis of the arm</a:t>
            </a:r>
          </a:p>
          <a:p>
            <a:r>
              <a:rPr lang="en-US" sz="2000" dirty="0"/>
              <a:t>Loss of sensation (anesthesia) in the upper limb</a:t>
            </a:r>
          </a:p>
          <a:p>
            <a:r>
              <a:rPr lang="en-US" sz="2000" dirty="0"/>
              <a:t>Altered sensation( Paresthesia)</a:t>
            </a:r>
          </a:p>
          <a:p>
            <a:pPr marL="0" indent="0">
              <a:buNone/>
            </a:pPr>
            <a:r>
              <a:rPr lang="en-US" sz="2000" b="1" u="sng" dirty="0"/>
              <a:t>Conditions like:</a:t>
            </a:r>
          </a:p>
          <a:p>
            <a:pPr lvl="1"/>
            <a:r>
              <a:rPr lang="en-US" sz="2000" b="1" dirty="0"/>
              <a:t>Erb's palsy</a:t>
            </a:r>
          </a:p>
          <a:p>
            <a:pPr lvl="1"/>
            <a:r>
              <a:rPr lang="en-US" sz="2000" b="1" dirty="0" err="1"/>
              <a:t>Klumpke's</a:t>
            </a:r>
            <a:r>
              <a:rPr lang="en-US" sz="2000" b="1" dirty="0"/>
              <a:t> palsy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88715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31D41-774E-B699-A097-C91A5022A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Erb's palsy</a:t>
            </a:r>
            <a:br>
              <a:rPr lang="en-US" b="1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A6BF7F-F510-9A45-B8E5-EAF7AF0FD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Erb's palsy is a condition caused by injury to the </a:t>
            </a:r>
            <a:r>
              <a:rPr lang="en-US" sz="2400" b="1" dirty="0"/>
              <a:t>upper part of the Brachial plexus, usually involving the C5 and C6 nerve roots. </a:t>
            </a:r>
            <a:r>
              <a:rPr lang="en-US" sz="2400" dirty="0"/>
              <a:t>It leads to weakness or paralysis of the shoulder and upper arm muscles.</a:t>
            </a:r>
          </a:p>
          <a:p>
            <a:pPr marL="0" indent="0">
              <a:buNone/>
            </a:pPr>
            <a:r>
              <a:rPr lang="en-US" sz="2400" b="1" u="sng" dirty="0"/>
              <a:t>Causes:</a:t>
            </a:r>
          </a:p>
          <a:p>
            <a:r>
              <a:rPr lang="en-US" sz="2400" b="1" dirty="0"/>
              <a:t>Birth injury</a:t>
            </a:r>
            <a:r>
              <a:rPr lang="en-US" sz="2400" dirty="0"/>
              <a:t> during difficult delivery (excess traction on baby’s neck).</a:t>
            </a:r>
          </a:p>
          <a:p>
            <a:r>
              <a:rPr lang="en-US" sz="2400" b="1" dirty="0"/>
              <a:t>Trauma/falls/Accident </a:t>
            </a:r>
            <a:r>
              <a:rPr lang="en-US" sz="2400" dirty="0"/>
              <a:t>that violently separates the neck &amp; shoulder due to motor vehicle accident.(thrown and lands on the head and shoulder).</a:t>
            </a:r>
          </a:p>
          <a:p>
            <a:r>
              <a:rPr lang="en-US" sz="2400" b="1" dirty="0"/>
              <a:t>Sports injuries</a:t>
            </a:r>
            <a:r>
              <a:rPr lang="en-US" sz="2400" dirty="0"/>
              <a:t> (e.g., strong shoulder stretch).</a:t>
            </a:r>
          </a:p>
          <a:p>
            <a:pPr marL="0" indent="0">
              <a:buNone/>
            </a:pP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626719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6364E-1BB1-4DA5-E2D0-7EA9D5F39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Erb's palsy</a:t>
            </a:r>
            <a:endParaRPr lang="en-C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BE4700-CB09-3423-94AD-1908C3F2D379}"/>
              </a:ext>
            </a:extLst>
          </p:cNvPr>
          <p:cNvSpPr txBox="1"/>
          <p:nvPr/>
        </p:nvSpPr>
        <p:spPr>
          <a:xfrm>
            <a:off x="685800" y="1382486"/>
            <a:ext cx="1051560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buNone/>
              <a:defRPr sz="2400" b="1" u="sng"/>
            </a:lvl1pPr>
            <a:lvl2pPr marL="742950" lvl="1" indent="-285750">
              <a:buFont typeface="Arial" panose="020B0604020202020204" pitchFamily="34" charset="0"/>
              <a:buChar char="•"/>
              <a:defRPr sz="2400"/>
            </a:lvl2pPr>
          </a:lstStyle>
          <a:p>
            <a:r>
              <a:rPr lang="en-US" dirty="0"/>
              <a:t>Nerves Involved:</a:t>
            </a:r>
          </a:p>
          <a:p>
            <a:r>
              <a:rPr lang="en-US" b="0" u="none" dirty="0"/>
              <a:t>Mainly </a:t>
            </a:r>
            <a:r>
              <a:rPr lang="en-US" u="none" dirty="0"/>
              <a:t>C5 and C6 </a:t>
            </a:r>
            <a:r>
              <a:rPr lang="en-US" b="0" u="none" dirty="0"/>
              <a:t>spinal nerves.</a:t>
            </a:r>
          </a:p>
          <a:p>
            <a:r>
              <a:rPr lang="en-US" b="0" u="none" dirty="0"/>
              <a:t>These nerves supply muscles responsible for:</a:t>
            </a:r>
          </a:p>
          <a:p>
            <a:pPr lvl="1"/>
            <a:r>
              <a:rPr lang="en-US" dirty="0"/>
              <a:t>Shoulder abduction</a:t>
            </a:r>
          </a:p>
          <a:p>
            <a:pPr lvl="1"/>
            <a:r>
              <a:rPr lang="en-US" dirty="0"/>
              <a:t>External rotation of shoulder</a:t>
            </a:r>
          </a:p>
          <a:p>
            <a:pPr lvl="1"/>
            <a:r>
              <a:rPr lang="en-US" dirty="0"/>
              <a:t>Elbow flexion.</a:t>
            </a:r>
          </a:p>
          <a:p>
            <a:r>
              <a:rPr lang="en-CA" dirty="0"/>
              <a:t>Muscles Affected: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b="0" u="none" dirty="0"/>
              <a:t>Deltoid muscle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b="0" u="none" dirty="0"/>
              <a:t>Biceps brachii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b="0" u="none" dirty="0"/>
              <a:t>Brachialis muscle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b="0" u="none" dirty="0"/>
              <a:t>Supraspinatus muscle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b="0" u="none" dirty="0"/>
              <a:t>Infraspinatus muscle</a:t>
            </a:r>
          </a:p>
          <a:p>
            <a:r>
              <a:rPr lang="en-CA" b="0" u="none" dirty="0"/>
              <a:t>These muscles help with lifting the arm and bending the elbow.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921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37656-2E11-2C05-08C9-0BB339338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Characteristic Deformity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3B2A4D-6329-3A9C-D623-825DC732A55F}"/>
              </a:ext>
            </a:extLst>
          </p:cNvPr>
          <p:cNvSpPr txBox="1"/>
          <p:nvPr/>
        </p:nvSpPr>
        <p:spPr>
          <a:xfrm>
            <a:off x="1012371" y="1690688"/>
            <a:ext cx="1034142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u="sng" dirty="0"/>
              <a:t>“</a:t>
            </a:r>
            <a:r>
              <a:rPr lang="en-US" sz="2400" b="1" u="sng" dirty="0"/>
              <a:t>Waiter’s Tip Position”</a:t>
            </a:r>
          </a:p>
          <a:p>
            <a:pPr>
              <a:buNone/>
            </a:pPr>
            <a:r>
              <a:rPr lang="en-US" sz="2400" dirty="0"/>
              <a:t>Arm position includes: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Arm adducted (close to the body)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Shoulder internally rotated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Elbow extended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Forearm pronated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Wrist flexed</a:t>
            </a:r>
          </a:p>
          <a:p>
            <a:pPr>
              <a:buNone/>
            </a:pPr>
            <a:r>
              <a:rPr lang="en-US" sz="2400" dirty="0"/>
              <a:t>This appearance is called the waiter’s tip posture/ deformity.</a:t>
            </a:r>
          </a:p>
        </p:txBody>
      </p:sp>
    </p:spTree>
    <p:extLst>
      <p:ext uri="{BB962C8B-B14F-4D97-AF65-F5344CB8AC3E}">
        <p14:creationId xmlns:p14="http://schemas.microsoft.com/office/powerpoint/2010/main" val="969927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F8399-52ED-F867-841B-D169A6A6D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Erb's palsy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54A5A-C959-6D30-118A-154FD9D681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Symptoms:</a:t>
            </a:r>
          </a:p>
          <a:p>
            <a:r>
              <a:rPr lang="en-US" sz="2400" dirty="0"/>
              <a:t>Weakness in the shoulder and upper arm</a:t>
            </a:r>
          </a:p>
          <a:p>
            <a:r>
              <a:rPr lang="en-US" sz="2400" dirty="0"/>
              <a:t>Inability to lift the arm</a:t>
            </a:r>
          </a:p>
          <a:p>
            <a:r>
              <a:rPr lang="en-US" sz="2400" dirty="0"/>
              <a:t>Difficulty bending the elbow</a:t>
            </a:r>
          </a:p>
          <a:p>
            <a:r>
              <a:rPr lang="en-US" sz="2400" dirty="0"/>
              <a:t>Loss of sensation in the lateral arm</a:t>
            </a:r>
          </a:p>
          <a:p>
            <a:r>
              <a:rPr lang="en-US" sz="2400" dirty="0"/>
              <a:t>Reduced muscle reflexes (especially biceps reflex)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76553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rb-Duchenne Palsy - MSK - Medbullets Step 1">
            <a:extLst>
              <a:ext uri="{FF2B5EF4-FFF2-40B4-BE49-F238E27FC236}">
                <a16:creationId xmlns:a16="http://schemas.microsoft.com/office/drawing/2014/main" id="{F8C8A65B-904E-09C2-C3F1-D1F381E81CD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0466" y="643466"/>
            <a:ext cx="5571067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880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445B6-2839-D123-8D9B-B40A318CD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/>
              <a:t>Klumpke’s</a:t>
            </a:r>
            <a:r>
              <a:rPr lang="en-CA" dirty="0"/>
              <a:t> Palsy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A0817-AB56-1165-551E-651859872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err="1"/>
              <a:t>Klumpke's</a:t>
            </a:r>
            <a:r>
              <a:rPr lang="en-US" sz="2400" dirty="0"/>
              <a:t> palsy is a paralysis caused by injury to the lower part of the Brachial plexus, mainly involving the </a:t>
            </a:r>
            <a:r>
              <a:rPr lang="en-US" sz="2400" b="1" dirty="0"/>
              <a:t>C8 and T1 nerve roots</a:t>
            </a:r>
            <a:r>
              <a:rPr lang="en-US" sz="2400" dirty="0"/>
              <a:t>. It mainly affects the hand and finger muscles.</a:t>
            </a:r>
          </a:p>
          <a:p>
            <a:pPr marL="0" indent="0">
              <a:buNone/>
            </a:pPr>
            <a:r>
              <a:rPr lang="en-US" sz="2400" b="1" u="sng" dirty="0"/>
              <a:t>Causes:</a:t>
            </a:r>
          </a:p>
          <a:p>
            <a:r>
              <a:rPr lang="en-US" sz="2400" b="1" dirty="0"/>
              <a:t>Traction </a:t>
            </a:r>
            <a:r>
              <a:rPr lang="en-US" sz="2400" dirty="0"/>
              <a:t>injury of the arm upward (sudden pulling of the arm).</a:t>
            </a:r>
          </a:p>
          <a:p>
            <a:r>
              <a:rPr lang="en-US" sz="2400" b="1" dirty="0"/>
              <a:t>Birth injury </a:t>
            </a:r>
            <a:r>
              <a:rPr lang="en-US" sz="2400" dirty="0"/>
              <a:t>when the baby’s arm is pulled during delivery.(Poor positioning at birth like breech/ </a:t>
            </a:r>
            <a:r>
              <a:rPr lang="en-US" sz="2400" dirty="0" err="1"/>
              <a:t>forcep</a:t>
            </a:r>
            <a:r>
              <a:rPr lang="en-US" sz="2400" dirty="0"/>
              <a:t> </a:t>
            </a:r>
            <a:r>
              <a:rPr lang="en-US" sz="2400" dirty="0" err="1"/>
              <a:t>delievery</a:t>
            </a:r>
            <a:endParaRPr lang="en-US" sz="2400" dirty="0"/>
          </a:p>
          <a:p>
            <a:r>
              <a:rPr lang="en-US" sz="2400" b="1" dirty="0"/>
              <a:t>Falls or accidents </a:t>
            </a:r>
            <a:r>
              <a:rPr lang="en-US" sz="2400" dirty="0"/>
              <a:t>where a person grabs something to stop the fall.</a:t>
            </a:r>
          </a:p>
          <a:p>
            <a:r>
              <a:rPr lang="en-US" sz="2400" b="1" dirty="0"/>
              <a:t>Tumors or compression </a:t>
            </a:r>
            <a:r>
              <a:rPr lang="en-US" sz="2400" dirty="0"/>
              <a:t>affecting lower brachial plexus.</a:t>
            </a:r>
          </a:p>
          <a:p>
            <a:pPr marL="0" indent="0">
              <a:buNone/>
            </a:pP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39444206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1B38E-C14E-0501-AD7D-A99FDD89D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/>
              <a:t>Klumpke’s</a:t>
            </a:r>
            <a:r>
              <a:rPr lang="en-CA" dirty="0"/>
              <a:t> Palsy-2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62422-EB7A-8776-B72D-46C4D6F582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b="1" dirty="0"/>
              <a:t>Nerves Involved</a:t>
            </a:r>
          </a:p>
          <a:p>
            <a:r>
              <a:rPr lang="en-US" sz="2400" dirty="0"/>
              <a:t>C8 and T1 spinal nerves</a:t>
            </a:r>
          </a:p>
          <a:p>
            <a:r>
              <a:rPr lang="en-US" sz="2400" dirty="0"/>
              <a:t>These nerves supply intrinsic muscles of the hand.</a:t>
            </a:r>
          </a:p>
          <a:p>
            <a:pPr marL="0" indent="0">
              <a:buNone/>
            </a:pPr>
            <a:r>
              <a:rPr lang="en-US" sz="2400" dirty="0"/>
              <a:t>Important nerves affected:</a:t>
            </a:r>
          </a:p>
          <a:p>
            <a:r>
              <a:rPr lang="en-US" sz="2400" dirty="0"/>
              <a:t>Ulnar nerve</a:t>
            </a:r>
          </a:p>
          <a:p>
            <a:r>
              <a:rPr lang="en-US" sz="2400" dirty="0"/>
              <a:t>Median nerve (partly)</a:t>
            </a:r>
          </a:p>
          <a:p>
            <a:pPr marL="0" indent="0">
              <a:buNone/>
            </a:pPr>
            <a:r>
              <a:rPr lang="en-US" sz="2400" b="1" dirty="0"/>
              <a:t>Muscles Affected</a:t>
            </a:r>
          </a:p>
          <a:p>
            <a:pPr marL="0" indent="0">
              <a:buNone/>
            </a:pPr>
            <a:r>
              <a:rPr lang="en-US" sz="2400" dirty="0"/>
              <a:t>Mainly intrinsic hand muscles, such as:</a:t>
            </a:r>
          </a:p>
          <a:p>
            <a:r>
              <a:rPr lang="en-US" sz="2400" dirty="0"/>
              <a:t>Interossei muscles of hand</a:t>
            </a:r>
          </a:p>
          <a:p>
            <a:r>
              <a:rPr lang="en-US" sz="2400" dirty="0"/>
              <a:t>Lumbrical muscles of hand</a:t>
            </a:r>
          </a:p>
          <a:p>
            <a:r>
              <a:rPr lang="en-US" sz="2400" dirty="0"/>
              <a:t>Thenar and hypothenar muscles</a:t>
            </a:r>
          </a:p>
          <a:p>
            <a:r>
              <a:rPr lang="en-US" sz="2400" dirty="0"/>
              <a:t>These muscles control fine finger movements and grip strength.</a:t>
            </a:r>
          </a:p>
          <a:p>
            <a:pPr marL="0" indent="0">
              <a:buNone/>
            </a:pPr>
            <a:endParaRPr lang="en-US" sz="2400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035934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7C3D2-303E-F01D-7E47-6886CA547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/>
              <a:t>Klumpke’s</a:t>
            </a:r>
            <a:r>
              <a:rPr lang="en-CA" dirty="0"/>
              <a:t> Palsy-3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951A7-1D23-32CD-B908-C2801811F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CA" sz="2900" b="1" dirty="0"/>
              <a:t>Characteristic Deformity:</a:t>
            </a:r>
          </a:p>
          <a:p>
            <a:r>
              <a:rPr lang="en-CA" sz="2900" dirty="0"/>
              <a:t>Claw Hand</a:t>
            </a:r>
          </a:p>
          <a:p>
            <a:r>
              <a:rPr lang="en-CA" sz="2900" dirty="0"/>
              <a:t>Features include:</a:t>
            </a:r>
          </a:p>
          <a:p>
            <a:r>
              <a:rPr lang="en-CA" sz="2900" dirty="0"/>
              <a:t>Hyperextension at metacarpophalangeal joints (MCP)</a:t>
            </a:r>
          </a:p>
          <a:p>
            <a:r>
              <a:rPr lang="en-CA" sz="2900" dirty="0"/>
              <a:t>Flexion at interphalangeal joints</a:t>
            </a:r>
          </a:p>
          <a:p>
            <a:r>
              <a:rPr lang="en-CA" sz="2900" dirty="0"/>
              <a:t>Fingers appear claw-like</a:t>
            </a:r>
          </a:p>
          <a:p>
            <a:r>
              <a:rPr lang="en-CA" sz="2900" dirty="0"/>
              <a:t>This occurs because intrinsic hand muscles are paralyzed.</a:t>
            </a:r>
          </a:p>
          <a:p>
            <a:pPr marL="0" indent="0">
              <a:buNone/>
            </a:pPr>
            <a:r>
              <a:rPr lang="en-US" sz="2900" b="1" dirty="0"/>
              <a:t>Symptoms</a:t>
            </a:r>
          </a:p>
          <a:p>
            <a:r>
              <a:rPr lang="en-US" sz="2900" dirty="0"/>
              <a:t>Weakness of hand and finger movements</a:t>
            </a:r>
          </a:p>
          <a:p>
            <a:r>
              <a:rPr lang="en-US" sz="2900" dirty="0"/>
              <a:t>Loss of grip strength</a:t>
            </a:r>
          </a:p>
          <a:p>
            <a:r>
              <a:rPr lang="en-US" sz="2900" dirty="0"/>
              <a:t>Difficulty with precise hand movements</a:t>
            </a:r>
          </a:p>
          <a:p>
            <a:r>
              <a:rPr lang="en-US" sz="2900" dirty="0"/>
              <a:t>Sensory loss on medial side of forearm and hand</a:t>
            </a:r>
          </a:p>
          <a:p>
            <a:r>
              <a:rPr lang="en-US" sz="2900" dirty="0"/>
              <a:t>Possible muscle wasting of the hand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244140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7" name="Freeform: Shape 7176">
            <a:extLst>
              <a:ext uri="{FF2B5EF4-FFF2-40B4-BE49-F238E27FC236}">
                <a16:creationId xmlns:a16="http://schemas.microsoft.com/office/drawing/2014/main" id="{17A7F34E-D418-47E2-9F86-2C45BBC31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179" name="Right Triangle 7178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170" name="Picture 2" descr="Klumpkes paralysis - MEDizzy">
            <a:extLst>
              <a:ext uri="{FF2B5EF4-FFF2-40B4-BE49-F238E27FC236}">
                <a16:creationId xmlns:a16="http://schemas.microsoft.com/office/drawing/2014/main" id="{87E5B908-BE3C-8C2C-6391-94493E74157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2163" y="1032915"/>
            <a:ext cx="7746709" cy="4750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55702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F7A569ED-517F-B830-1D69-3E1B31F0B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70689"/>
            <a:ext cx="10221686" cy="217297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</a:rPr>
              <a:t>Simple summary: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</a:rPr>
              <a:t>Erb’s palsy → C5–C6 → shoulder/arm problem → waiter’s tip posture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effectLst/>
              </a:rPr>
              <a:t>Klumpke’s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</a:rPr>
              <a:t> palsy → C8–T1 → hand muscles → claw hand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</a:rPr>
              <a:t>.</a:t>
            </a:r>
            <a:endParaRPr kumimoji="0" lang="en-US" altLang="en-US" b="0" i="0" u="none" strike="noStrike" cap="none" normalizeH="0" baseline="0" dirty="0">
              <a:ln>
                <a:noFill/>
              </a:ln>
              <a:effectLst/>
            </a:endParaRPr>
          </a:p>
          <a:p>
            <a:pPr marR="0" lvl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5E9072D-EEA1-E6ED-82B8-9F1F194E9F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707775"/>
              </p:ext>
            </p:extLst>
          </p:nvPr>
        </p:nvGraphicFramePr>
        <p:xfrm>
          <a:off x="808638" y="2158346"/>
          <a:ext cx="10780681" cy="4285023"/>
        </p:xfrm>
        <a:graphic>
          <a:graphicData uri="http://schemas.openxmlformats.org/drawingml/2006/table">
            <a:tbl>
              <a:tblPr/>
              <a:tblGrid>
                <a:gridCol w="3668614">
                  <a:extLst>
                    <a:ext uri="{9D8B030D-6E8A-4147-A177-3AD203B41FA5}">
                      <a16:colId xmlns:a16="http://schemas.microsoft.com/office/drawing/2014/main" val="1495682410"/>
                    </a:ext>
                  </a:extLst>
                </a:gridCol>
                <a:gridCol w="3491797">
                  <a:extLst>
                    <a:ext uri="{9D8B030D-6E8A-4147-A177-3AD203B41FA5}">
                      <a16:colId xmlns:a16="http://schemas.microsoft.com/office/drawing/2014/main" val="4110312108"/>
                    </a:ext>
                  </a:extLst>
                </a:gridCol>
                <a:gridCol w="3620270">
                  <a:extLst>
                    <a:ext uri="{9D8B030D-6E8A-4147-A177-3AD203B41FA5}">
                      <a16:colId xmlns:a16="http://schemas.microsoft.com/office/drawing/2014/main" val="4120920001"/>
                    </a:ext>
                  </a:extLst>
                </a:gridCol>
              </a:tblGrid>
              <a:tr h="27364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400" b="1" i="0" u="none" strike="noStrike" dirty="0">
                          <a:effectLst/>
                          <a:latin typeface="Arial" panose="020B0604020202020204" pitchFamily="34" charset="0"/>
                        </a:rPr>
                        <a:t>Feature</a:t>
                      </a: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400" b="1" i="0" u="none" strike="noStrike">
                          <a:effectLst/>
                          <a:latin typeface="Arial" panose="020B0604020202020204" pitchFamily="34" charset="0"/>
                        </a:rPr>
                        <a:t>Erb's palsy</a:t>
                      </a:r>
                      <a:endParaRPr lang="en-CA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400" b="1" i="0" u="none" strike="noStrike">
                          <a:effectLst/>
                          <a:latin typeface="Arial" panose="020B0604020202020204" pitchFamily="34" charset="0"/>
                        </a:rPr>
                        <a:t>Klumpke's palsy</a:t>
                      </a:r>
                      <a:endParaRPr lang="en-CA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1741240"/>
                  </a:ext>
                </a:extLst>
              </a:tr>
              <a:tr h="40736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1" i="0" u="none" strike="noStrike">
                          <a:effectLst/>
                          <a:latin typeface="Arial" panose="020B0604020202020204" pitchFamily="34" charset="0"/>
                        </a:rPr>
                        <a:t>Part of Brachial plexus affected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400" b="0" i="0" u="none" strike="noStrike" dirty="0">
                          <a:effectLst/>
                          <a:latin typeface="Arial" panose="020B0604020202020204" pitchFamily="34" charset="0"/>
                        </a:rPr>
                        <a:t>Upper brachial plexus</a:t>
                      </a: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400" b="0" i="0" u="none" strike="noStrike">
                          <a:effectLst/>
                          <a:latin typeface="Arial" panose="020B0604020202020204" pitchFamily="34" charset="0"/>
                        </a:rPr>
                        <a:t>Lower brachial plexus</a:t>
                      </a: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7504164"/>
                  </a:ext>
                </a:extLst>
              </a:tr>
              <a:tr h="27364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400" b="1" i="0" u="none" strike="noStrike">
                          <a:effectLst/>
                          <a:latin typeface="Arial" panose="020B0604020202020204" pitchFamily="34" charset="0"/>
                        </a:rPr>
                        <a:t>Nerve roots involved</a:t>
                      </a:r>
                      <a:endParaRPr lang="en-CA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400" b="0" i="0" u="none" strike="noStrike">
                          <a:effectLst/>
                          <a:latin typeface="Arial" panose="020B0604020202020204" pitchFamily="34" charset="0"/>
                        </a:rPr>
                        <a:t>C5 – C6</a:t>
                      </a: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400" b="0" i="0" u="none" strike="noStrike">
                          <a:effectLst/>
                          <a:latin typeface="Arial" panose="020B0604020202020204" pitchFamily="34" charset="0"/>
                        </a:rPr>
                        <a:t>C8 – T1</a:t>
                      </a: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798687"/>
                  </a:ext>
                </a:extLst>
              </a:tr>
              <a:tr h="49423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400" b="1" i="0" u="none" strike="noStrike" dirty="0">
                          <a:effectLst/>
                          <a:latin typeface="Arial" panose="020B0604020202020204" pitchFamily="34" charset="0"/>
                        </a:rPr>
                        <a:t>Main cause</a:t>
                      </a:r>
                      <a:endParaRPr lang="en-CA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Excessive separation of head and shoulder</a:t>
                      </a: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Sudden upward traction of the arm</a:t>
                      </a: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3540814"/>
                  </a:ext>
                </a:extLst>
              </a:tr>
              <a:tr h="57251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400" b="1" i="0" u="none" strike="noStrike">
                          <a:effectLst/>
                          <a:latin typeface="Arial" panose="020B0604020202020204" pitchFamily="34" charset="0"/>
                        </a:rPr>
                        <a:t>Muscles affected</a:t>
                      </a:r>
                      <a:endParaRPr lang="en-CA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Shoulder and upper arm muscles (deltoid, biceps, brachialis)</a:t>
                      </a: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Intrinsic muscles of the hand</a:t>
                      </a: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728736"/>
                  </a:ext>
                </a:extLst>
              </a:tr>
              <a:tr h="27364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400" b="1" i="0" u="none" strike="noStrike">
                          <a:effectLst/>
                          <a:latin typeface="Arial" panose="020B0604020202020204" pitchFamily="34" charset="0"/>
                        </a:rPr>
                        <a:t>Characteristic deformity</a:t>
                      </a:r>
                      <a:endParaRPr lang="en-CA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400" b="0" i="0" u="none" strike="noStrike">
                          <a:effectLst/>
                          <a:latin typeface="Arial" panose="020B0604020202020204" pitchFamily="34" charset="0"/>
                        </a:rPr>
                        <a:t>Waiter’s tip position</a:t>
                      </a: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400" b="0" i="0" u="none" strike="noStrike">
                          <a:effectLst/>
                          <a:latin typeface="Arial" panose="020B0604020202020204" pitchFamily="34" charset="0"/>
                        </a:rPr>
                        <a:t>Claw hand</a:t>
                      </a: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1827274"/>
                  </a:ext>
                </a:extLst>
              </a:tr>
              <a:tr h="49423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400" b="1" i="0" u="none" strike="noStrike">
                          <a:effectLst/>
                          <a:latin typeface="Arial" panose="020B0604020202020204" pitchFamily="34" charset="0"/>
                        </a:rPr>
                        <a:t>Arm position</a:t>
                      </a:r>
                      <a:endParaRPr lang="en-CA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Arm adducted, internally rotated, elbow extended</a:t>
                      </a: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Fingers clawed with MCP hyperextension</a:t>
                      </a: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4750806"/>
                  </a:ext>
                </a:extLst>
              </a:tr>
              <a:tr h="57251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400" b="1" i="0" u="none" strike="noStrike">
                          <a:effectLst/>
                          <a:latin typeface="Arial" panose="020B0604020202020204" pitchFamily="34" charset="0"/>
                        </a:rPr>
                        <a:t>Movement loss</a:t>
                      </a:r>
                      <a:endParaRPr lang="en-CA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Loss of shoulder abduction and elbow flexion</a:t>
                      </a: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Loss of finger movements and grip</a:t>
                      </a: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2231474"/>
                  </a:ext>
                </a:extLst>
              </a:tr>
              <a:tr h="27364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400" b="1" i="0" u="none" strike="noStrike">
                          <a:effectLst/>
                          <a:latin typeface="Arial" panose="020B0604020202020204" pitchFamily="34" charset="0"/>
                        </a:rPr>
                        <a:t>Sensory loss</a:t>
                      </a:r>
                      <a:endParaRPr lang="en-CA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400" b="0" i="0" u="none" strike="noStrike">
                          <a:effectLst/>
                          <a:latin typeface="Arial" panose="020B0604020202020204" pitchFamily="34" charset="0"/>
                        </a:rPr>
                        <a:t>Lateral side of arm</a:t>
                      </a: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400" b="0" i="0" u="none" strike="noStrike">
                          <a:effectLst/>
                          <a:latin typeface="Arial" panose="020B0604020202020204" pitchFamily="34" charset="0"/>
                        </a:rPr>
                        <a:t>Medial forearm and hand</a:t>
                      </a: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4833271"/>
                  </a:ext>
                </a:extLst>
              </a:tr>
              <a:tr h="40736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400" b="1" i="0" u="none" strike="noStrike" dirty="0">
                          <a:effectLst/>
                          <a:latin typeface="Arial" panose="020B0604020202020204" pitchFamily="34" charset="0"/>
                        </a:rPr>
                        <a:t>Associated condition</a:t>
                      </a:r>
                      <a:endParaRPr lang="en-CA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400" b="0" i="0" u="none" strike="noStrike">
                          <a:effectLst/>
                          <a:latin typeface="Arial" panose="020B0604020202020204" pitchFamily="34" charset="0"/>
                        </a:rPr>
                        <a:t>Usually none</a:t>
                      </a: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May be associated with Horner’s syndrome</a:t>
                      </a: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8738441"/>
                  </a:ext>
                </a:extLst>
              </a:tr>
              <a:tr h="24221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000" b="1" i="0" u="none" strike="noStrike" dirty="0">
                          <a:effectLst/>
                          <a:latin typeface="Arial" panose="020B0604020202020204" pitchFamily="34" charset="0"/>
                        </a:rPr>
                        <a:t>Area mainly affected</a:t>
                      </a:r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000" b="0" i="0" u="none" strike="noStrike">
                          <a:effectLst/>
                          <a:latin typeface="Arial" panose="020B0604020202020204" pitchFamily="34" charset="0"/>
                        </a:rPr>
                        <a:t>Shoulder and upper arm</a:t>
                      </a: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000" b="0" i="0" u="none" strike="noStrike" dirty="0">
                          <a:effectLst/>
                          <a:latin typeface="Arial" panose="020B0604020202020204" pitchFamily="34" charset="0"/>
                        </a:rPr>
                        <a:t>Hand and fingers</a:t>
                      </a:r>
                    </a:p>
                  </a:txBody>
                  <a:tcPr marL="51302" marR="51302" marT="25651" marB="256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01789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76830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03D0E-B4CB-79DA-1C5A-CA0D48755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Median Nerve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EF42432-038A-7333-D63A-9A1FFB988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648949"/>
            <a:ext cx="10591800" cy="467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 Display" panose="020B0004020202020204" pitchFamily="34" charset="0"/>
              </a:rPr>
              <a:t>The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 Display" panose="020B0004020202020204" pitchFamily="34" charset="0"/>
              </a:rPr>
              <a:t>median nerve mainly innervates the flexor muscles of the forearm and hand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 Display" panose="020B0004020202020204" pitchFamily="34" charset="0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 Display" panose="020B0004020202020204" pitchFamily="34" charset="0"/>
              </a:rPr>
              <a:t>It is especially important for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 Display" panose="020B0004020202020204" pitchFamily="34" charset="0"/>
              </a:rPr>
              <a:t>precise hand movements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 Display" panose="020B0004020202020204" pitchFamily="34" charset="0"/>
              </a:rPr>
              <a:t>, particularly of the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 Display" panose="020B0004020202020204" pitchFamily="34" charset="0"/>
              </a:rPr>
              <a:t>thumb and index finger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 Display" panose="020B0004020202020204" pitchFamily="34" charset="0"/>
              </a:rPr>
              <a:t>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latin typeface="Aptos Display" panose="020B0004020202020204" pitchFamily="34" charset="0"/>
              </a:rPr>
              <a:t>P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 Display" panose="020B0004020202020204" pitchFamily="34" charset="0"/>
              </a:rPr>
              <a:t>recise hand movements: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/>
              <a:t>Precise hand movements means very accurate, small, and controlled movements of the hand and fingers, especially used for fine tasks.</a:t>
            </a:r>
          </a:p>
          <a:p>
            <a:r>
              <a:rPr kumimoji="0" lang="en-US" altLang="en-US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 Display" panose="020B0004020202020204" pitchFamily="34" charset="0"/>
              </a:rPr>
              <a:t>Example:</a:t>
            </a:r>
            <a:r>
              <a:rPr lang="en-US" sz="2000" b="1" u="sng" dirty="0"/>
              <a:t> </a:t>
            </a:r>
          </a:p>
          <a:p>
            <a:r>
              <a:rPr lang="en-US" sz="2000" dirty="0"/>
              <a:t>Writing with a pen</a:t>
            </a:r>
          </a:p>
          <a:p>
            <a:r>
              <a:rPr lang="en-US" sz="2000" dirty="0"/>
              <a:t>Buttoning a shirt</a:t>
            </a:r>
          </a:p>
          <a:p>
            <a:r>
              <a:rPr lang="en-US" sz="2000" dirty="0"/>
              <a:t>Picking up small objects (coin, pin)</a:t>
            </a:r>
          </a:p>
          <a:p>
            <a:r>
              <a:rPr lang="en-US" sz="2000" dirty="0"/>
              <a:t>Using a needle and thread</a:t>
            </a:r>
          </a:p>
          <a:p>
            <a:r>
              <a:rPr lang="en-US" sz="2000" dirty="0"/>
              <a:t>Typing on a keyboard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 Display" panose="020B0004020202020204" pitchFamily="34" charset="0"/>
              </a:rPr>
              <a:t>The nerve originates from the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 Display" panose="020B0004020202020204" pitchFamily="34" charset="0"/>
              </a:rPr>
              <a:t>brachial plexus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 Display" panose="020B0004020202020204" pitchFamily="34" charset="0"/>
              </a:rPr>
              <a:t>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 Display" panose="020B0004020202020204" pitchFamily="34" charset="0"/>
              </a:rPr>
              <a:t>Medial cord → C8–T1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 Display" panose="020B0004020202020204" pitchFamily="34" charset="0"/>
              </a:rPr>
              <a:t>Lateral cord → C5–C7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7970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F4267-357B-1F92-7446-A04FE1844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Origin of Median Nerve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845D2B2-E417-1313-2D36-A818C7EC4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592641"/>
            <a:ext cx="1037408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Median nerve arises from the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brachial plexus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Formed by:</a:t>
            </a:r>
            <a:endParaRPr lang="en-US" altLang="en-US" sz="2400" b="1" dirty="0"/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400" dirty="0"/>
              <a:t>Medial cord (C8–T1)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400" dirty="0"/>
              <a:t>Lateral cord (C5–C7)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400" dirty="0"/>
              <a:t>Responsible for fine motor control of the hand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400" dirty="0"/>
              <a:t>Especially important for thumb and index finger movements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u="sng" dirty="0"/>
              <a:t>Course of the Median Nerve: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Travels with the </a:t>
            </a:r>
            <a:r>
              <a:rPr lang="en-US" sz="2400" b="1" dirty="0"/>
              <a:t>axillary-brachial artery</a:t>
            </a:r>
            <a:r>
              <a:rPr lang="en-US" sz="2400" dirty="0"/>
              <a:t>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Descends along the </a:t>
            </a:r>
            <a:r>
              <a:rPr lang="en-US" sz="2400" b="1" dirty="0"/>
              <a:t>radial side of the arm</a:t>
            </a:r>
            <a:r>
              <a:rPr lang="en-US" sz="2400" dirty="0"/>
              <a:t> from axilla to cubital fossa.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Passes </a:t>
            </a:r>
            <a:r>
              <a:rPr lang="en-US" sz="2400" b="1" dirty="0"/>
              <a:t>between the two heads of pronator teres</a:t>
            </a:r>
            <a:r>
              <a:rPr lang="en-US" sz="2400" dirty="0"/>
              <a:t>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CA" sz="2400" dirty="0"/>
              <a:t>Continues deep beneath </a:t>
            </a:r>
            <a:r>
              <a:rPr lang="en-CA" sz="2400" b="1" dirty="0"/>
              <a:t>superficial finger flexor muscles</a:t>
            </a:r>
            <a:r>
              <a:rPr lang="en-CA" sz="2400" dirty="0"/>
              <a:t>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5785959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6F6E3-EDF8-8F3C-2E10-DE42C4C22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Path in the Forearm and Wrist</a:t>
            </a:r>
            <a:br>
              <a:rPr lang="en-US" b="1" dirty="0"/>
            </a:br>
            <a:endParaRPr lang="en-CA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A22C021-61EB-709C-DB38-781EF06594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2372" y="1164886"/>
            <a:ext cx="990611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400" dirty="0">
                <a:latin typeface="Arial" panose="020B0604020202020204" pitchFamily="34" charset="0"/>
              </a:rPr>
              <a:t>Lies between: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400" dirty="0">
                <a:latin typeface="Arial" panose="020B0604020202020204" pitchFamily="34" charset="0"/>
              </a:rPr>
              <a:t>Flexor pollicis longus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400" dirty="0">
                <a:latin typeface="Arial" panose="020B0604020202020204" pitchFamily="34" charset="0"/>
              </a:rPr>
              <a:t>Flexor digitorum </a:t>
            </a:r>
            <a:r>
              <a:rPr lang="en-US" altLang="en-US" sz="2400" dirty="0" err="1">
                <a:latin typeface="Arial" panose="020B0604020202020204" pitchFamily="34" charset="0"/>
              </a:rPr>
              <a:t>profundus</a:t>
            </a:r>
            <a:endParaRPr lang="en-US" altLang="en-US" sz="2400" dirty="0"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400" dirty="0">
                <a:latin typeface="Arial" panose="020B0604020202020204" pitchFamily="34" charset="0"/>
              </a:rPr>
              <a:t>Near the wrist: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400" dirty="0">
                <a:latin typeface="Arial" panose="020B0604020202020204" pitchFamily="34" charset="0"/>
              </a:rPr>
              <a:t>Located between flexor carpi radialis and palmaris longus tendons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400" dirty="0">
                <a:latin typeface="Arial" panose="020B0604020202020204" pitchFamily="34" charset="0"/>
              </a:rPr>
              <a:t>Gives off palmar cutaneous branch before entering the carpal tunnel.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400" dirty="0">
                <a:latin typeface="Arial" panose="020B0604020202020204" pitchFamily="34" charset="0"/>
              </a:rPr>
              <a:t>Enters the carpal tunnel with finger flexor tendon</a:t>
            </a:r>
          </a:p>
        </p:txBody>
      </p:sp>
    </p:spTree>
    <p:extLst>
      <p:ext uri="{BB962C8B-B14F-4D97-AF65-F5344CB8AC3E}">
        <p14:creationId xmlns:p14="http://schemas.microsoft.com/office/powerpoint/2010/main" val="2120188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BF2C7-6B6F-82AC-7F40-8BA7B2D89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Muscles Innervated by Median Nerve (Forearm)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83CA45-DCED-8ED1-FBE7-2DEB0303F7DD}"/>
              </a:ext>
            </a:extLst>
          </p:cNvPr>
          <p:cNvSpPr txBox="1"/>
          <p:nvPr/>
        </p:nvSpPr>
        <p:spPr>
          <a:xfrm>
            <a:off x="990600" y="2274838"/>
            <a:ext cx="1004751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CA" sz="2400" dirty="0">
                <a:latin typeface="Arial" panose="020B0604020202020204" pitchFamily="34" charset="0"/>
              </a:rPr>
              <a:t>Median nerve supplies: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>
                <a:latin typeface="Arial" panose="020B0604020202020204" pitchFamily="34" charset="0"/>
              </a:rPr>
              <a:t>Pronator teres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>
                <a:latin typeface="Arial" panose="020B0604020202020204" pitchFamily="34" charset="0"/>
              </a:rPr>
              <a:t>Flexor carpi radialis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>
                <a:latin typeface="Arial" panose="020B0604020202020204" pitchFamily="34" charset="0"/>
              </a:rPr>
              <a:t>Flexor digitorum superficialis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>
                <a:latin typeface="Arial" panose="020B0604020202020204" pitchFamily="34" charset="0"/>
              </a:rPr>
              <a:t>Flexor digitorum </a:t>
            </a:r>
            <a:r>
              <a:rPr lang="en-CA" sz="2400" dirty="0" err="1">
                <a:latin typeface="Arial" panose="020B0604020202020204" pitchFamily="34" charset="0"/>
              </a:rPr>
              <a:t>profundus</a:t>
            </a:r>
            <a:r>
              <a:rPr lang="en-CA" sz="2400" dirty="0">
                <a:latin typeface="Arial" panose="020B0604020202020204" pitchFamily="34" charset="0"/>
              </a:rPr>
              <a:t> (radial half)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>
                <a:latin typeface="Arial" panose="020B0604020202020204" pitchFamily="34" charset="0"/>
              </a:rPr>
              <a:t>Palmaris longus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>
                <a:latin typeface="Arial" panose="020B0604020202020204" pitchFamily="34" charset="0"/>
              </a:rPr>
              <a:t>Flexor pollicis longus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>
                <a:latin typeface="Arial" panose="020B0604020202020204" pitchFamily="34" charset="0"/>
              </a:rPr>
              <a:t>Pronator quadratus </a:t>
            </a:r>
          </a:p>
        </p:txBody>
      </p:sp>
    </p:spTree>
    <p:extLst>
      <p:ext uri="{BB962C8B-B14F-4D97-AF65-F5344CB8AC3E}">
        <p14:creationId xmlns:p14="http://schemas.microsoft.com/office/powerpoint/2010/main" val="19197036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28681-8637-1588-A3C0-1D6DA453C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Muscles Innervated in the Hand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879646-83D8-4688-A2A3-FFE4529D1823}"/>
              </a:ext>
            </a:extLst>
          </p:cNvPr>
          <p:cNvSpPr txBox="1"/>
          <p:nvPr/>
        </p:nvSpPr>
        <p:spPr>
          <a:xfrm>
            <a:off x="968829" y="1807029"/>
            <a:ext cx="985157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dirty="0">
                <a:latin typeface="Arial" panose="020B0604020202020204" pitchFamily="34" charset="0"/>
              </a:rPr>
              <a:t>Thenar muscles supplied by the median nerve: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</a:rPr>
              <a:t>Abductor pollicis brevis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</a:rPr>
              <a:t>Opponens</a:t>
            </a:r>
            <a:r>
              <a:rPr lang="en-US" sz="2400" dirty="0">
                <a:latin typeface="Arial" panose="020B0604020202020204" pitchFamily="34" charset="0"/>
              </a:rPr>
              <a:t> pollicis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</a:rPr>
              <a:t>Flexor pollicis brevis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</a:rPr>
              <a:t>First and second lumbricals</a:t>
            </a:r>
          </a:p>
        </p:txBody>
      </p:sp>
    </p:spTree>
    <p:extLst>
      <p:ext uri="{BB962C8B-B14F-4D97-AF65-F5344CB8AC3E}">
        <p14:creationId xmlns:p14="http://schemas.microsoft.com/office/powerpoint/2010/main" val="2795513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8550D-D3B4-A2E8-9994-0AF353C2E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of Median Nerve Lesions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64F03E-706B-5235-7B60-73BB1428DE68}"/>
              </a:ext>
            </a:extLst>
          </p:cNvPr>
          <p:cNvSpPr txBox="1"/>
          <p:nvPr/>
        </p:nvSpPr>
        <p:spPr>
          <a:xfrm>
            <a:off x="936171" y="1556657"/>
            <a:ext cx="10417629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CA" sz="2000" dirty="0">
                <a:latin typeface="Arial" panose="020B0604020202020204" pitchFamily="34" charset="0"/>
              </a:rPr>
              <a:t>Common causes include:</a:t>
            </a:r>
          </a:p>
          <a:p>
            <a:pPr>
              <a:buFont typeface="+mj-lt"/>
              <a:buAutoNum type="arabicPeriod"/>
            </a:pPr>
            <a:r>
              <a:rPr lang="en-CA" sz="2000" dirty="0">
                <a:latin typeface="Arial" panose="020B0604020202020204" pitchFamily="34" charset="0"/>
              </a:rPr>
              <a:t>Fractures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CA" sz="2000" dirty="0">
                <a:latin typeface="Arial" panose="020B0604020202020204" pitchFamily="34" charset="0"/>
              </a:rPr>
              <a:t>Elbow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CA" sz="2000" dirty="0">
                <a:latin typeface="Arial" panose="020B0604020202020204" pitchFamily="34" charset="0"/>
              </a:rPr>
              <a:t>Wrist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CA" sz="2000" dirty="0">
                <a:latin typeface="Arial" panose="020B0604020202020204" pitchFamily="34" charset="0"/>
              </a:rPr>
              <a:t>Carpal bones</a:t>
            </a:r>
          </a:p>
          <a:p>
            <a:pPr>
              <a:buFont typeface="+mj-lt"/>
              <a:buAutoNum type="arabicPeriod"/>
            </a:pPr>
            <a:r>
              <a:rPr lang="en-CA" sz="2000" dirty="0">
                <a:latin typeface="Arial" panose="020B0604020202020204" pitchFamily="34" charset="0"/>
              </a:rPr>
              <a:t>Dislocations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CA" sz="2000" dirty="0">
                <a:latin typeface="Arial" panose="020B0604020202020204" pitchFamily="34" charset="0"/>
              </a:rPr>
              <a:t>Elbow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CA" sz="2000" dirty="0">
                <a:latin typeface="Arial" panose="020B0604020202020204" pitchFamily="34" charset="0"/>
              </a:rPr>
              <a:t>Wrist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CA" sz="2000" dirty="0">
                <a:latin typeface="Arial" panose="020B0604020202020204" pitchFamily="34" charset="0"/>
              </a:rPr>
              <a:t>Lunate and scaphoid bones</a:t>
            </a:r>
          </a:p>
          <a:p>
            <a:pPr>
              <a:buFont typeface="+mj-lt"/>
              <a:buAutoNum type="arabicPeriod"/>
            </a:pPr>
            <a:r>
              <a:rPr lang="en-CA" sz="2000" dirty="0">
                <a:latin typeface="Arial" panose="020B0604020202020204" pitchFamily="34" charset="0"/>
              </a:rPr>
              <a:t>Compression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CA" sz="2000" dirty="0">
                <a:latin typeface="Arial" panose="020B0604020202020204" pitchFamily="34" charset="0"/>
              </a:rPr>
              <a:t>Carpal tunnel syndrome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CA" sz="2000" dirty="0">
                <a:latin typeface="Arial" panose="020B0604020202020204" pitchFamily="34" charset="0"/>
              </a:rPr>
              <a:t>Pronator teres syndrome</a:t>
            </a:r>
          </a:p>
          <a:p>
            <a:pPr>
              <a:buFont typeface="+mj-lt"/>
              <a:buAutoNum type="arabicPeriod"/>
            </a:pPr>
            <a:r>
              <a:rPr lang="en-CA" sz="2000" dirty="0">
                <a:latin typeface="Arial" panose="020B0604020202020204" pitchFamily="34" charset="0"/>
              </a:rPr>
              <a:t>Trauma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CA" sz="2000" dirty="0">
                <a:latin typeface="Arial" panose="020B0604020202020204" pitchFamily="34" charset="0"/>
              </a:rPr>
              <a:t>Traction injury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CA" sz="2000" dirty="0">
                <a:latin typeface="Arial" panose="020B0604020202020204" pitchFamily="34" charset="0"/>
              </a:rPr>
              <a:t>Contusion (soft tissue injury caused by direct blunt force-that damages small blood vessels without breaking the skin)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sz="2000" dirty="0"/>
              <a:t>Laceration (open wound-from blunt or </a:t>
            </a:r>
            <a:r>
              <a:rPr lang="en-US" sz="2000"/>
              <a:t>sharp trauma) </a:t>
            </a:r>
            <a:r>
              <a:rPr lang="en-US" sz="2000" dirty="0"/>
              <a:t>of wrist or hand</a:t>
            </a:r>
            <a:endParaRPr lang="en-CA" sz="20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1946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30536-174D-8102-544E-B38BCFBA8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Sites of Injury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DADCE-6917-BFE3-846C-D2B04E4EF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Median nerve is most vulnerable where it is </a:t>
            </a:r>
            <a:r>
              <a:rPr lang="en-US" b="1" dirty="0"/>
              <a:t>superficial</a:t>
            </a:r>
            <a:r>
              <a:rPr lang="en-US" dirty="0"/>
              <a:t>:</a:t>
            </a:r>
          </a:p>
          <a:p>
            <a:r>
              <a:rPr lang="en-US" b="1" dirty="0"/>
              <a:t>Elbow region</a:t>
            </a:r>
            <a:endParaRPr lang="en-US" dirty="0"/>
          </a:p>
          <a:p>
            <a:r>
              <a:rPr lang="en-US" b="1" dirty="0"/>
              <a:t>Wrist region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These areas are more prone to </a:t>
            </a:r>
            <a:r>
              <a:rPr lang="en-US" b="1" dirty="0"/>
              <a:t>trauma and compression</a:t>
            </a:r>
            <a:r>
              <a:rPr lang="en-US" dirty="0"/>
              <a:t>.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704485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3059F-9194-BEC7-25C9-0BFD1F59A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Symptom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4B505B-E93D-CE32-CD0B-DD8ADB93D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CA" dirty="0"/>
              <a:t>A complete lesion produces characteristic deformities.</a:t>
            </a:r>
          </a:p>
          <a:p>
            <a:pPr marL="0" indent="0">
              <a:buNone/>
            </a:pPr>
            <a:r>
              <a:rPr lang="en-CA" b="1" dirty="0"/>
              <a:t>Ape Hand:</a:t>
            </a:r>
            <a:r>
              <a:rPr lang="en-US" dirty="0"/>
              <a:t>A condition in which the thumb lies in the same plane as the fingers due to loss of opposition, giving a flattened appearance of the hand.</a:t>
            </a:r>
          </a:p>
          <a:p>
            <a:pPr marL="0" indent="0">
              <a:buNone/>
            </a:pPr>
            <a:r>
              <a:rPr lang="en-US" b="1" dirty="0"/>
              <a:t>Cause</a:t>
            </a:r>
          </a:p>
          <a:p>
            <a:pPr marL="0" indent="0">
              <a:buNone/>
            </a:pPr>
            <a:r>
              <a:rPr lang="en-US" dirty="0"/>
              <a:t>Damage or compression of the </a:t>
            </a:r>
            <a:r>
              <a:rPr lang="en-US" b="1" dirty="0"/>
              <a:t>median nerve</a:t>
            </a:r>
            <a:endParaRPr lang="en-US" dirty="0"/>
          </a:p>
          <a:p>
            <a:r>
              <a:rPr lang="en-US" dirty="0"/>
              <a:t>Common in:</a:t>
            </a:r>
          </a:p>
          <a:p>
            <a:pPr lvl="1"/>
            <a:r>
              <a:rPr lang="en-US" b="1" dirty="0"/>
              <a:t>Carpal tunnel syndrome</a:t>
            </a:r>
            <a:endParaRPr lang="en-US" dirty="0"/>
          </a:p>
          <a:p>
            <a:pPr lvl="1"/>
            <a:r>
              <a:rPr lang="en-US" dirty="0"/>
              <a:t>Wrist injuries</a:t>
            </a:r>
          </a:p>
          <a:p>
            <a:pPr lvl="1"/>
            <a:r>
              <a:rPr lang="en-US" dirty="0"/>
              <a:t>Forearm trauma</a:t>
            </a:r>
          </a:p>
          <a:p>
            <a:r>
              <a:rPr lang="en-US" b="1" dirty="0"/>
              <a:t>Muscles Affected</a:t>
            </a:r>
          </a:p>
          <a:p>
            <a:r>
              <a:rPr lang="en-US" dirty="0"/>
              <a:t>Mainly </a:t>
            </a:r>
            <a:r>
              <a:rPr lang="en-US" b="1" dirty="0"/>
              <a:t>thenar muscles</a:t>
            </a:r>
            <a:r>
              <a:rPr lang="en-US" dirty="0"/>
              <a:t>:</a:t>
            </a:r>
          </a:p>
          <a:p>
            <a:r>
              <a:rPr lang="en-US" dirty="0"/>
              <a:t>Abductor pollicis brevis</a:t>
            </a:r>
          </a:p>
          <a:p>
            <a:r>
              <a:rPr lang="en-US" dirty="0" err="1"/>
              <a:t>Opponens</a:t>
            </a:r>
            <a:r>
              <a:rPr lang="en-US" dirty="0"/>
              <a:t> pollicis</a:t>
            </a:r>
          </a:p>
          <a:p>
            <a:r>
              <a:rPr lang="en-US" dirty="0"/>
              <a:t>Flexor pollicis brevis</a:t>
            </a:r>
          </a:p>
          <a:p>
            <a:r>
              <a:rPr lang="en-US" dirty="0"/>
              <a:t>These muscles are responsible for </a:t>
            </a:r>
            <a:r>
              <a:rPr lang="en-US" b="1" dirty="0"/>
              <a:t>thumb movement and opposition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38612839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AC8B5-CFCB-117D-DC39-78024FDFE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Characteristic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4A129B-3D2E-9867-0B2A-66C8EDECB5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Thumb is:</a:t>
            </a:r>
          </a:p>
          <a:p>
            <a:pPr lvl="1"/>
            <a:r>
              <a:rPr lang="en-US" b="1" dirty="0"/>
              <a:t>Adducted</a:t>
            </a:r>
            <a:endParaRPr lang="en-US" dirty="0"/>
          </a:p>
          <a:p>
            <a:pPr lvl="1"/>
            <a:r>
              <a:rPr lang="en-US" b="1" dirty="0"/>
              <a:t>Laterally rotated</a:t>
            </a:r>
            <a:endParaRPr lang="en-US" dirty="0"/>
          </a:p>
          <a:p>
            <a:pPr lvl="1"/>
            <a:r>
              <a:rPr lang="en-US" dirty="0"/>
              <a:t>Lies </a:t>
            </a:r>
            <a:r>
              <a:rPr lang="en-US" b="1" dirty="0"/>
              <a:t>in the same plane as fingers</a:t>
            </a:r>
            <a:endParaRPr lang="en-US" dirty="0"/>
          </a:p>
          <a:p>
            <a:r>
              <a:rPr lang="en-US" dirty="0"/>
              <a:t>Loss of </a:t>
            </a:r>
            <a:r>
              <a:rPr lang="en-US" b="1" dirty="0"/>
              <a:t>thumb opposition</a:t>
            </a:r>
            <a:endParaRPr lang="en-US" dirty="0"/>
          </a:p>
          <a:p>
            <a:r>
              <a:rPr lang="en-US" dirty="0"/>
              <a:t>Thenar eminence appears </a:t>
            </a:r>
            <a:r>
              <a:rPr lang="en-US" b="1" dirty="0"/>
              <a:t>flattened (atrophy)</a:t>
            </a:r>
          </a:p>
          <a:p>
            <a:pPr marL="0" indent="0">
              <a:buNone/>
            </a:pPr>
            <a:r>
              <a:rPr lang="en-US" b="1" dirty="0"/>
              <a:t>Functional Problems</a:t>
            </a:r>
          </a:p>
          <a:p>
            <a:pPr marL="0" indent="0">
              <a:buNone/>
            </a:pPr>
            <a:r>
              <a:rPr lang="en-US" dirty="0"/>
              <a:t>Difficulty:</a:t>
            </a:r>
          </a:p>
          <a:p>
            <a:pPr lvl="1"/>
            <a:r>
              <a:rPr lang="en-US" dirty="0"/>
              <a:t>Holding a pen</a:t>
            </a:r>
          </a:p>
          <a:p>
            <a:pPr lvl="1"/>
            <a:r>
              <a:rPr lang="en-US" dirty="0"/>
              <a:t>Buttoning clothes</a:t>
            </a:r>
          </a:p>
          <a:p>
            <a:pPr lvl="1"/>
            <a:r>
              <a:rPr lang="en-US" dirty="0"/>
              <a:t>Picking small objects</a:t>
            </a:r>
          </a:p>
          <a:p>
            <a:r>
              <a:rPr lang="en-US" dirty="0"/>
              <a:t>Loss of </a:t>
            </a:r>
            <a:r>
              <a:rPr lang="en-US" b="1" dirty="0"/>
              <a:t>precise hand movements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272820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48" name="Group 14347">
            <a:extLst>
              <a:ext uri="{FF2B5EF4-FFF2-40B4-BE49-F238E27FC236}">
                <a16:creationId xmlns:a16="http://schemas.microsoft.com/office/drawing/2014/main" id="{723C66ED-DBBF-12CA-7F5E-813E0E7D0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7622"/>
            <a:ext cx="12192000" cy="6894986"/>
            <a:chOff x="0" y="-7622"/>
            <a:chExt cx="12192000" cy="6894986"/>
          </a:xfrm>
        </p:grpSpPr>
        <p:sp>
          <p:nvSpPr>
            <p:cNvPr id="14344" name="Rectangle 14343">
              <a:extLst>
                <a:ext uri="{FF2B5EF4-FFF2-40B4-BE49-F238E27FC236}">
                  <a16:creationId xmlns:a16="http://schemas.microsoft.com/office/drawing/2014/main" id="{E3002B52-2669-1ED7-2E0F-0627FC31DF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-7621"/>
              <a:ext cx="12192000" cy="6887364"/>
            </a:xfrm>
            <a:prstGeom prst="rect">
              <a:avLst/>
            </a:prstGeom>
            <a:gradFill>
              <a:gsLst>
                <a:gs pos="8000">
                  <a:schemeClr val="accent5"/>
                </a:gs>
                <a:gs pos="100000">
                  <a:schemeClr val="accent2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45" name="Rectangle 14344">
              <a:extLst>
                <a:ext uri="{FF2B5EF4-FFF2-40B4-BE49-F238E27FC236}">
                  <a16:creationId xmlns:a16="http://schemas.microsoft.com/office/drawing/2014/main" id="{82E9EC0D-91EA-9D35-F655-335C580AB3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9" y="0"/>
              <a:ext cx="8216919" cy="688736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  <a:alpha val="79000"/>
                  </a:schemeClr>
                </a:gs>
                <a:gs pos="40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46" name="Rectangle 14345">
              <a:extLst>
                <a:ext uri="{FF2B5EF4-FFF2-40B4-BE49-F238E27FC236}">
                  <a16:creationId xmlns:a16="http://schemas.microsoft.com/office/drawing/2014/main" id="{7770627C-B480-1145-72DC-5B59DBE04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39978" y="-7622"/>
              <a:ext cx="8451623" cy="6887367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  <a:alpha val="67000"/>
                  </a:schemeClr>
                </a:gs>
                <a:gs pos="60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47" name="Rectangle 14346">
              <a:extLst>
                <a:ext uri="{FF2B5EF4-FFF2-40B4-BE49-F238E27FC236}">
                  <a16:creationId xmlns:a16="http://schemas.microsoft.com/office/drawing/2014/main" id="{E9F81D39-93D1-019C-74DC-4710F5334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9127281" y="7060"/>
              <a:ext cx="3064320" cy="68726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58000"/>
                  </a:schemeClr>
                </a:gs>
                <a:gs pos="41000">
                  <a:schemeClr val="accent2">
                    <a:alpha val="0"/>
                  </a:schemeClr>
                </a:gs>
              </a:gsLst>
              <a:lin ang="1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pic>
        <p:nvPicPr>
          <p:cNvPr id="14338" name="Picture 2" descr="Ape or Simian hand Ape hand deformity; as a result of median nerve injury  or damage">
            <a:extLst>
              <a:ext uri="{FF2B5EF4-FFF2-40B4-BE49-F238E27FC236}">
                <a16:creationId xmlns:a16="http://schemas.microsoft.com/office/drawing/2014/main" id="{398315E2-4CFE-F1BE-CC42-E03D7CE157A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alphaModFix amt="5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1" b="11858"/>
          <a:stretch>
            <a:fillRect/>
          </a:stretch>
        </p:blipFill>
        <p:spPr bwMode="auto">
          <a:xfrm>
            <a:off x="20" y="-7624"/>
            <a:ext cx="12191981" cy="6887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72389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71" name="Rectangle 1127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CAB2BA-0A33-E4A4-5D3E-49BDAEF89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CA" sz="5400"/>
              <a:t>Other Symptoms</a:t>
            </a:r>
          </a:p>
        </p:txBody>
      </p:sp>
      <p:sp>
        <p:nvSpPr>
          <p:cNvPr id="1127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ADE1E-4FFE-632D-4066-A2182950A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400" b="1"/>
              <a:t>Oath Hand (Hand of Benediction)</a:t>
            </a:r>
          </a:p>
          <a:p>
            <a:pPr marL="0" indent="0">
              <a:buNone/>
            </a:pPr>
            <a:r>
              <a:rPr lang="en-US" sz="1400" b="1"/>
              <a:t>Oath hand</a:t>
            </a:r>
            <a:r>
              <a:rPr lang="en-US" sz="1400"/>
              <a:t> is a characteristic sign seen in </a:t>
            </a:r>
            <a:r>
              <a:rPr lang="en-US" sz="1400" b="1"/>
              <a:t>Median nerve injury</a:t>
            </a:r>
            <a:r>
              <a:rPr lang="en-US" sz="1400"/>
              <a:t>, especially when the patient tries to make a fist.</a:t>
            </a:r>
          </a:p>
          <a:p>
            <a:pPr marL="0" indent="0">
              <a:buNone/>
            </a:pPr>
            <a:r>
              <a:rPr lang="en-US" sz="1400" b="1" u="sng"/>
              <a:t>Cause:</a:t>
            </a:r>
          </a:p>
          <a:p>
            <a:r>
              <a:rPr lang="en-US" sz="1400"/>
              <a:t>Injury to the </a:t>
            </a:r>
            <a:r>
              <a:rPr lang="en-US" sz="1400" b="1"/>
              <a:t>median nerve</a:t>
            </a:r>
            <a:r>
              <a:rPr lang="en-US" sz="1400"/>
              <a:t>, usually at or above the </a:t>
            </a:r>
            <a:r>
              <a:rPr lang="en-US" sz="1400" b="1"/>
              <a:t>elbow</a:t>
            </a:r>
            <a:endParaRPr lang="en-US" sz="1400"/>
          </a:p>
          <a:p>
            <a:r>
              <a:rPr lang="en-US" sz="1400"/>
              <a:t>Common causes:</a:t>
            </a:r>
          </a:p>
          <a:p>
            <a:pPr lvl="1"/>
            <a:r>
              <a:rPr lang="en-US" sz="1400"/>
              <a:t>Supracondylar fracture of humerus</a:t>
            </a:r>
          </a:p>
          <a:p>
            <a:pPr lvl="1"/>
            <a:r>
              <a:rPr lang="en-US" sz="1400"/>
              <a:t>Elbow trauma</a:t>
            </a:r>
          </a:p>
          <a:p>
            <a:pPr lvl="1"/>
            <a:r>
              <a:rPr lang="en-US" sz="1400"/>
              <a:t>Deep lacerations</a:t>
            </a:r>
          </a:p>
          <a:p>
            <a:r>
              <a:rPr lang="en-CA" sz="1400" b="1"/>
              <a:t>Muscles Affected</a:t>
            </a:r>
          </a:p>
          <a:p>
            <a:r>
              <a:rPr lang="en-CA" sz="1400"/>
              <a:t>Flexor digitorum superficialis</a:t>
            </a:r>
          </a:p>
          <a:p>
            <a:r>
              <a:rPr lang="en-CA" sz="1400"/>
              <a:t>Flexor digitorum profundus (lateral half)</a:t>
            </a:r>
          </a:p>
          <a:p>
            <a:r>
              <a:rPr lang="en-CA" sz="1400"/>
              <a:t>Flexor pollicis longus</a:t>
            </a:r>
          </a:p>
          <a:p>
            <a:r>
              <a:rPr lang="en-CA" sz="1400"/>
              <a:t>These muscles are responsible for </a:t>
            </a:r>
            <a:r>
              <a:rPr lang="en-CA" sz="1400" b="1"/>
              <a:t>finger flexion</a:t>
            </a:r>
            <a:r>
              <a:rPr lang="en-CA" sz="1400"/>
              <a:t>.</a:t>
            </a:r>
          </a:p>
          <a:p>
            <a:pPr marL="0" indent="0">
              <a:buNone/>
            </a:pPr>
            <a:endParaRPr lang="en-CA" sz="1400"/>
          </a:p>
        </p:txBody>
      </p:sp>
      <p:pic>
        <p:nvPicPr>
          <p:cNvPr id="11266" name="Picture 2" descr="Benediction Hand Deformity Also known as the “Preacher's Hand,” this  deformity appears when a patient with median nerve injury attempts to make  a fist. 👉 The index and middle fingers fail to">
            <a:extLst>
              <a:ext uri="{FF2B5EF4-FFF2-40B4-BE49-F238E27FC236}">
                <a16:creationId xmlns:a16="http://schemas.microsoft.com/office/drawing/2014/main" id="{DED283C2-EBB1-05F9-628E-0BDDEC060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r="2" b="2"/>
          <a:stretch>
            <a:fillRect/>
          </a:stretch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61524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BAF80-C7EB-FA4D-3EB8-0929878F6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Oath Hand (Hand of Benediction)</a:t>
            </a:r>
            <a:br>
              <a:rPr lang="en-US" b="1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363DF-D137-AEFC-FBB9-A16E2534CC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Characteristic Sign</a:t>
            </a:r>
          </a:p>
          <a:p>
            <a:pPr marL="0" indent="0">
              <a:buNone/>
            </a:pPr>
            <a:r>
              <a:rPr lang="en-US" dirty="0"/>
              <a:t>When asked to make a fist:</a:t>
            </a:r>
          </a:p>
          <a:p>
            <a:r>
              <a:rPr lang="en-US" b="1" dirty="0"/>
              <a:t>Index finger → remains straight</a:t>
            </a:r>
            <a:endParaRPr lang="en-US" dirty="0"/>
          </a:p>
          <a:p>
            <a:r>
              <a:rPr lang="en-US" b="1" dirty="0"/>
              <a:t>Middle finger → remains straight</a:t>
            </a:r>
            <a:endParaRPr lang="en-US" dirty="0"/>
          </a:p>
          <a:p>
            <a:r>
              <a:rPr lang="en-US" b="1" dirty="0"/>
              <a:t>Ring &amp; little fingers → flex normally</a:t>
            </a:r>
            <a:endParaRPr lang="en-US" dirty="0"/>
          </a:p>
          <a:p>
            <a:r>
              <a:rPr lang="en-US" dirty="0"/>
              <a:t> Hand looks like taking an </a:t>
            </a:r>
            <a:r>
              <a:rPr lang="en-US" b="1" dirty="0"/>
              <a:t>oath or blessing position</a:t>
            </a:r>
          </a:p>
          <a:p>
            <a:pPr marL="0" indent="0">
              <a:buNone/>
            </a:pPr>
            <a:r>
              <a:rPr lang="en-US" b="1" u="sng" dirty="0"/>
              <a:t>Functional Problems:</a:t>
            </a:r>
          </a:p>
          <a:p>
            <a:r>
              <a:rPr lang="en-US" dirty="0"/>
              <a:t>Inability to:</a:t>
            </a:r>
          </a:p>
          <a:p>
            <a:pPr lvl="1"/>
            <a:r>
              <a:rPr lang="en-US" dirty="0"/>
              <a:t>Grip objects properly</a:t>
            </a:r>
          </a:p>
          <a:p>
            <a:pPr lvl="1"/>
            <a:r>
              <a:rPr lang="en-US" dirty="0"/>
              <a:t>Make a full fist</a:t>
            </a:r>
          </a:p>
          <a:p>
            <a:r>
              <a:rPr lang="en-US" dirty="0"/>
              <a:t>Weak </a:t>
            </a:r>
            <a:r>
              <a:rPr lang="en-US" b="1" dirty="0"/>
              <a:t>precision grip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764273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BEDF5-6BA8-FA31-CD5F-07C951517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Clinical Points to Remember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4944E-ACD9-CC9D-CB0E-18861758A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Oath hand appears only when the patient tries to make a fist</a:t>
            </a:r>
          </a:p>
          <a:p>
            <a:r>
              <a:rPr lang="en-US" dirty="0"/>
              <a:t>Oath hand ,At rest, the hand may look </a:t>
            </a:r>
            <a:r>
              <a:rPr lang="en-US" b="1" dirty="0"/>
              <a:t>normal</a:t>
            </a:r>
          </a:p>
          <a:p>
            <a:r>
              <a:rPr lang="en-US" dirty="0"/>
              <a:t>Oath hand → seen during movement (making a fist)</a:t>
            </a:r>
          </a:p>
          <a:p>
            <a:r>
              <a:rPr lang="en-US" b="1" dirty="0"/>
              <a:t>Ape hand → seen at rest (thumb position)</a:t>
            </a:r>
            <a:endParaRPr lang="en-US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491350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0DC3D-2FA0-D50C-FBE2-5297DCB5B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Autonomic</a:t>
            </a:r>
            <a:r>
              <a:rPr lang="en-US" dirty="0"/>
              <a:t>(involuntary) functions of the body</a:t>
            </a:r>
            <a:r>
              <a:rPr lang="en-CA" dirty="0"/>
              <a:t> and Trophic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5F103-56C5-ABF0-91C8-A2BDDF083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Trophic changes</a:t>
            </a:r>
            <a:r>
              <a:rPr lang="en-US" dirty="0"/>
              <a:t> are </a:t>
            </a:r>
            <a:r>
              <a:rPr lang="en-US" b="1" dirty="0"/>
              <a:t>changes in the nutrition, growth, and health of tissues</a:t>
            </a:r>
            <a:r>
              <a:rPr lang="en-US" dirty="0"/>
              <a:t> (skin, muscles, nails) that occur due to </a:t>
            </a:r>
            <a:r>
              <a:rPr lang="en-US" b="1" dirty="0"/>
              <a:t>loss of proper nerve supply</a:t>
            </a:r>
            <a:r>
              <a:rPr lang="en-US" dirty="0"/>
              <a:t>.</a:t>
            </a:r>
          </a:p>
          <a:p>
            <a:r>
              <a:rPr lang="en-US" dirty="0"/>
              <a:t>Because the median nerve contains </a:t>
            </a:r>
            <a:r>
              <a:rPr lang="en-US" b="1" dirty="0"/>
              <a:t>autonomic fibers</a:t>
            </a:r>
            <a:r>
              <a:rPr lang="en-US" dirty="0"/>
              <a:t>, lesions can cause:</a:t>
            </a:r>
          </a:p>
          <a:p>
            <a:r>
              <a:rPr lang="en-US" dirty="0"/>
              <a:t>Edema of hand and fingers</a:t>
            </a:r>
          </a:p>
          <a:p>
            <a:r>
              <a:rPr lang="en-US" dirty="0"/>
              <a:t>Nail ridges</a:t>
            </a:r>
          </a:p>
          <a:p>
            <a:r>
              <a:rPr lang="en-US" dirty="0"/>
              <a:t>Thin glossy skin</a:t>
            </a:r>
          </a:p>
          <a:p>
            <a:r>
              <a:rPr lang="en-US" dirty="0"/>
              <a:t>Loss of normal skin lines </a:t>
            </a:r>
          </a:p>
          <a:p>
            <a:pPr marL="0" indent="0">
              <a:buNone/>
            </a:pPr>
            <a:r>
              <a:rPr lang="en-US" u="sng" dirty="0"/>
              <a:t>Muscle atrophy may occur in:</a:t>
            </a:r>
          </a:p>
          <a:p>
            <a:r>
              <a:rPr lang="en-US" dirty="0"/>
              <a:t>Forearm flexors</a:t>
            </a:r>
          </a:p>
          <a:p>
            <a:r>
              <a:rPr lang="en-US" dirty="0"/>
              <a:t>Thenar muscles </a:t>
            </a:r>
          </a:p>
          <a:p>
            <a:r>
              <a:rPr lang="en-US" dirty="0"/>
              <a:t>There is also risk of </a:t>
            </a:r>
            <a:r>
              <a:rPr lang="en-US" b="1" dirty="0"/>
              <a:t>causalgia (severe nerve pain)</a:t>
            </a:r>
            <a:r>
              <a:rPr lang="en-US" dirty="0"/>
              <a:t>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967368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C50DB-AF7D-14A9-2A52-C04D1E6FB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Sensory Dysfunction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79852-7D64-5BAE-31D1-7BFA5A18BF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Loss or alteration of sensation occurs in:</a:t>
            </a:r>
          </a:p>
          <a:p>
            <a:r>
              <a:rPr lang="en-US" dirty="0"/>
              <a:t>Thumb</a:t>
            </a:r>
          </a:p>
          <a:p>
            <a:r>
              <a:rPr lang="en-US" dirty="0"/>
              <a:t>Index finger</a:t>
            </a:r>
          </a:p>
          <a:p>
            <a:r>
              <a:rPr lang="en-US" dirty="0"/>
              <a:t>Middle finger</a:t>
            </a:r>
          </a:p>
          <a:p>
            <a:r>
              <a:rPr lang="en-US" dirty="0"/>
              <a:t>Half of ring finger</a:t>
            </a:r>
          </a:p>
          <a:p>
            <a:r>
              <a:rPr lang="en-US" dirty="0"/>
              <a:t>Distal two-thirds of palm </a:t>
            </a:r>
          </a:p>
          <a:p>
            <a:pPr marL="0" indent="0">
              <a:buNone/>
            </a:pPr>
            <a:r>
              <a:rPr lang="en-US" b="1" dirty="0"/>
              <a:t>Additional features:</a:t>
            </a:r>
          </a:p>
          <a:p>
            <a:r>
              <a:rPr lang="en-US" dirty="0"/>
              <a:t>Sensory changes extend to distal phalanges on the extensor surface.</a:t>
            </a:r>
          </a:p>
          <a:p>
            <a:r>
              <a:rPr lang="en-US" b="1" dirty="0"/>
              <a:t>Anesthesia at distal interphalangeal joints of index and middle fingers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13413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9" name="Rectangle 1536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5364" name="Picture 4" descr="Carpal Tunnel Exam | Stanford Medicine 25 | Stanford Medicine">
            <a:extLst>
              <a:ext uri="{FF2B5EF4-FFF2-40B4-BE49-F238E27FC236}">
                <a16:creationId xmlns:a16="http://schemas.microsoft.com/office/drawing/2014/main" id="{65B68175-7DC4-84A3-C2F3-93D97347EF9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7" b="2822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8595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0" name="Rectangle 2069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1" name="Freeform: Shape 2070">
            <a:extLst>
              <a:ext uri="{FF2B5EF4-FFF2-40B4-BE49-F238E27FC236}">
                <a16:creationId xmlns:a16="http://schemas.microsoft.com/office/drawing/2014/main" id="{17A7F34E-D418-47E2-9F86-2C45BBC31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72" name="Right Triangle 2071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50" name="Picture 2" descr="Blue thank you Images - Free Download ...">
            <a:extLst>
              <a:ext uri="{FF2B5EF4-FFF2-40B4-BE49-F238E27FC236}">
                <a16:creationId xmlns:a16="http://schemas.microsoft.com/office/drawing/2014/main" id="{8658CEC8-3198-5ED4-4A75-EB89E5471CB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4215" y="918546"/>
            <a:ext cx="7482605" cy="4979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912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2946</TotalTime>
  <Words>1749</Words>
  <Application>Microsoft Office PowerPoint</Application>
  <PresentationFormat>Widescreen</PresentationFormat>
  <Paragraphs>325</Paragraphs>
  <Slides>35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Aptos</vt:lpstr>
      <vt:lpstr>Aptos Display</vt:lpstr>
      <vt:lpstr>Arial</vt:lpstr>
      <vt:lpstr>Wingdings</vt:lpstr>
      <vt:lpstr>Office Theme</vt:lpstr>
      <vt:lpstr>Brachial Plexus &amp; Median Nerve</vt:lpstr>
      <vt:lpstr>Brachial Plexus</vt:lpstr>
      <vt:lpstr>Brachial Plexus</vt:lpstr>
      <vt:lpstr>PowerPoint Presentation</vt:lpstr>
      <vt:lpstr>PowerPoint Presentation</vt:lpstr>
      <vt:lpstr>PowerPoint Presentation</vt:lpstr>
      <vt:lpstr>Function: Brachial Plexus</vt:lpstr>
      <vt:lpstr>Brachial Plexus</vt:lpstr>
      <vt:lpstr>Erb's palsy </vt:lpstr>
      <vt:lpstr>Erb's palsy</vt:lpstr>
      <vt:lpstr>Characteristic Deformity</vt:lpstr>
      <vt:lpstr>Erb's palsy</vt:lpstr>
      <vt:lpstr>PowerPoint Presentation</vt:lpstr>
      <vt:lpstr>Klumpke’s Palsy</vt:lpstr>
      <vt:lpstr>Klumpke’s Palsy-2</vt:lpstr>
      <vt:lpstr>Klumpke’s Palsy-3</vt:lpstr>
      <vt:lpstr>PowerPoint Presentation</vt:lpstr>
      <vt:lpstr>PowerPoint Presentation</vt:lpstr>
      <vt:lpstr>Median Nerve</vt:lpstr>
      <vt:lpstr>Origin of Median Nerve</vt:lpstr>
      <vt:lpstr>Path in the Forearm and Wrist </vt:lpstr>
      <vt:lpstr>Muscles Innervated by Median Nerve (Forearm)</vt:lpstr>
      <vt:lpstr>Muscles Innervated in the Hand</vt:lpstr>
      <vt:lpstr>Causes of Median Nerve Lesions</vt:lpstr>
      <vt:lpstr>Sites of Injury</vt:lpstr>
      <vt:lpstr>Symptom</vt:lpstr>
      <vt:lpstr>Characteristic Features</vt:lpstr>
      <vt:lpstr>PowerPoint Presentation</vt:lpstr>
      <vt:lpstr>Other Symptoms</vt:lpstr>
      <vt:lpstr>Oath Hand (Hand of Benediction) </vt:lpstr>
      <vt:lpstr>Clinical Points to Remember :</vt:lpstr>
      <vt:lpstr>Autonomic(involuntary) functions of the body and Trophic Changes</vt:lpstr>
      <vt:lpstr>Sensory Dysfunction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26</cp:revision>
  <dcterms:created xsi:type="dcterms:W3CDTF">2026-03-15T23:30:57Z</dcterms:created>
  <dcterms:modified xsi:type="dcterms:W3CDTF">2026-03-19T19:48:41Z</dcterms:modified>
</cp:coreProperties>
</file>