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76" r:id="rId2"/>
    <p:sldId id="257" r:id="rId3"/>
    <p:sldId id="258" r:id="rId4"/>
    <p:sldId id="294" r:id="rId5"/>
    <p:sldId id="287" r:id="rId6"/>
    <p:sldId id="282" r:id="rId7"/>
    <p:sldId id="283" r:id="rId8"/>
    <p:sldId id="284" r:id="rId9"/>
    <p:sldId id="285" r:id="rId10"/>
    <p:sldId id="286" r:id="rId11"/>
    <p:sldId id="288" r:id="rId12"/>
    <p:sldId id="289" r:id="rId13"/>
    <p:sldId id="290" r:id="rId14"/>
    <p:sldId id="293" r:id="rId15"/>
    <p:sldId id="291" r:id="rId16"/>
    <p:sldId id="292" r:id="rId17"/>
    <p:sldId id="259" r:id="rId18"/>
    <p:sldId id="277" r:id="rId19"/>
    <p:sldId id="278" r:id="rId20"/>
    <p:sldId id="261" r:id="rId21"/>
    <p:sldId id="263" r:id="rId22"/>
    <p:sldId id="264" r:id="rId23"/>
    <p:sldId id="266" r:id="rId24"/>
    <p:sldId id="267" r:id="rId25"/>
    <p:sldId id="279" r:id="rId26"/>
    <p:sldId id="295" r:id="rId27"/>
    <p:sldId id="281" r:id="rId28"/>
    <p:sldId id="296" r:id="rId2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59" d="100"/>
          <a:sy n="59" d="100"/>
        </p:scale>
        <p:origin x="1500" y="7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3/31/2026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3/31/2026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3/31/2026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3/31/2026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3/31/2026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3/31/2026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3/31/2026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3/31/2026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3/31/2026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3/31/2026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3/31/2026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3/31/2026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22693"/>
            <a:ext cx="9143998"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384720" y="-2407841"/>
            <a:ext cx="4374557" cy="9144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55756" y="-2236808"/>
            <a:ext cx="4374128" cy="880235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22690"/>
            <a:ext cx="6406863"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4459073" y="-1032053"/>
            <a:ext cx="3742610"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324796C4-FFC5-747B-F45B-1CEF48614FEC}"/>
              </a:ext>
            </a:extLst>
          </p:cNvPr>
          <p:cNvSpPr>
            <a:spLocks noGrp="1"/>
          </p:cNvSpPr>
          <p:nvPr>
            <p:ph type="ctrTitle"/>
          </p:nvPr>
        </p:nvSpPr>
        <p:spPr>
          <a:xfrm>
            <a:off x="986118" y="735106"/>
            <a:ext cx="7540322" cy="2928470"/>
          </a:xfrm>
        </p:spPr>
        <p:txBody>
          <a:bodyPr anchor="b">
            <a:normAutofit/>
          </a:bodyPr>
          <a:lstStyle/>
          <a:p>
            <a:r>
              <a:rPr lang="en-CA" sz="4200" dirty="0">
                <a:solidFill>
                  <a:srgbClr val="FFFFFF"/>
                </a:solidFill>
              </a:rPr>
              <a:t>Radial Nerve</a:t>
            </a:r>
          </a:p>
        </p:txBody>
      </p:sp>
      <p:sp>
        <p:nvSpPr>
          <p:cNvPr id="3" name="Subtitle 2">
            <a:extLst>
              <a:ext uri="{FF2B5EF4-FFF2-40B4-BE49-F238E27FC236}">
                <a16:creationId xmlns:a16="http://schemas.microsoft.com/office/drawing/2014/main" id="{1E9A07FD-7176-C249-9B9C-BB0F4BDFF8C1}"/>
              </a:ext>
            </a:extLst>
          </p:cNvPr>
          <p:cNvSpPr>
            <a:spLocks noGrp="1"/>
          </p:cNvSpPr>
          <p:nvPr>
            <p:ph type="subTitle" idx="1"/>
          </p:nvPr>
        </p:nvSpPr>
        <p:spPr>
          <a:xfrm>
            <a:off x="1013011" y="4870824"/>
            <a:ext cx="7504463" cy="1458258"/>
          </a:xfrm>
        </p:spPr>
        <p:txBody>
          <a:bodyPr anchor="ctr">
            <a:normAutofit/>
          </a:bodyPr>
          <a:lstStyle/>
          <a:p>
            <a:r>
              <a:rPr lang="en-CA" dirty="0">
                <a:latin typeface="+mj-lt"/>
                <a:ea typeface="+mj-ea"/>
                <a:cs typeface="+mj-cs"/>
              </a:rPr>
              <a:t>Dr Manju</a:t>
            </a:r>
          </a:p>
          <a:p>
            <a:r>
              <a:rPr lang="en-CA" dirty="0">
                <a:latin typeface="+mj-lt"/>
                <a:ea typeface="+mj-ea"/>
                <a:cs typeface="+mj-cs"/>
              </a:rPr>
              <a:t>RMT, BAMS</a:t>
            </a:r>
          </a:p>
        </p:txBody>
      </p:sp>
    </p:spTree>
    <p:extLst>
      <p:ext uri="{BB962C8B-B14F-4D97-AF65-F5344CB8AC3E}">
        <p14:creationId xmlns:p14="http://schemas.microsoft.com/office/powerpoint/2010/main" val="2462501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Anatomy Overview</a:t>
            </a:r>
          </a:p>
        </p:txBody>
      </p:sp>
      <p:sp>
        <p:nvSpPr>
          <p:cNvPr id="3" name="Content Placeholder 2"/>
          <p:cNvSpPr>
            <a:spLocks noGrp="1"/>
          </p:cNvSpPr>
          <p:nvPr>
            <p:ph idx="1"/>
          </p:nvPr>
        </p:nvSpPr>
        <p:spPr/>
        <p:txBody>
          <a:bodyPr>
            <a:normAutofit/>
          </a:bodyPr>
          <a:lstStyle/>
          <a:p>
            <a:r>
              <a:rPr sz="2800" dirty="0"/>
              <a:t>Posterior cord</a:t>
            </a:r>
            <a:r>
              <a:rPr lang="en-CA" sz="2800" dirty="0"/>
              <a:t> of Brachial plexus</a:t>
            </a:r>
            <a:r>
              <a:rPr sz="2800" dirty="0"/>
              <a:t> (C5–T1)</a:t>
            </a:r>
          </a:p>
          <a:p>
            <a:r>
              <a:rPr lang="en-CA" sz="2800" dirty="0"/>
              <a:t>Posterior </a:t>
            </a:r>
            <a:r>
              <a:rPr sz="2800" dirty="0"/>
              <a:t>Axilla</a:t>
            </a:r>
            <a:r>
              <a:rPr lang="en-CA" sz="2800" dirty="0" err="1"/>
              <a:t>ry</a:t>
            </a:r>
            <a:r>
              <a:rPr lang="en-CA" sz="2800" dirty="0"/>
              <a:t> wall between the long &amp; medial heads of Triceps</a:t>
            </a:r>
            <a:r>
              <a:rPr sz="2800" dirty="0"/>
              <a:t> → Spiral groove</a:t>
            </a:r>
            <a:r>
              <a:rPr lang="en-CA" sz="2800" dirty="0"/>
              <a:t> of humerus</a:t>
            </a:r>
            <a:r>
              <a:rPr sz="2800" dirty="0"/>
              <a:t> → </a:t>
            </a:r>
            <a:r>
              <a:rPr lang="en-CA" sz="2800" dirty="0"/>
              <a:t>Deep to lateral head of triceps → </a:t>
            </a:r>
            <a:r>
              <a:rPr sz="2800" dirty="0"/>
              <a:t>Elbow</a:t>
            </a:r>
          </a:p>
          <a:p>
            <a:r>
              <a:rPr sz="2800" dirty="0"/>
              <a:t>Divides into motor + sensory branches</a:t>
            </a:r>
            <a:endParaRPr lang="en-CA" sz="2800" dirty="0"/>
          </a:p>
          <a:p>
            <a:r>
              <a:rPr lang="en-CA" sz="2800" dirty="0"/>
              <a:t>The Radial artery travels on the nerves medial side.</a:t>
            </a:r>
            <a:endParaRPr sz="2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Muscles Innervated</a:t>
            </a:r>
          </a:p>
        </p:txBody>
      </p:sp>
      <p:sp>
        <p:nvSpPr>
          <p:cNvPr id="3" name="Content Placeholder 2"/>
          <p:cNvSpPr>
            <a:spLocks noGrp="1"/>
          </p:cNvSpPr>
          <p:nvPr>
            <p:ph idx="1"/>
          </p:nvPr>
        </p:nvSpPr>
        <p:spPr/>
        <p:txBody>
          <a:bodyPr>
            <a:normAutofit fontScale="70000" lnSpcReduction="20000"/>
          </a:bodyPr>
          <a:lstStyle/>
          <a:p>
            <a:r>
              <a:rPr lang="en-CA" dirty="0"/>
              <a:t>Triceps</a:t>
            </a:r>
          </a:p>
          <a:p>
            <a:r>
              <a:rPr lang="en-CA" dirty="0"/>
              <a:t> Anconeus</a:t>
            </a:r>
          </a:p>
          <a:p>
            <a:r>
              <a:rPr lang="en-CA" dirty="0"/>
              <a:t>Brachioradialis</a:t>
            </a:r>
          </a:p>
          <a:p>
            <a:r>
              <a:rPr lang="en-CA" dirty="0"/>
              <a:t>ECRL</a:t>
            </a:r>
          </a:p>
          <a:p>
            <a:r>
              <a:rPr lang="en-CA" dirty="0"/>
              <a:t>ECRB</a:t>
            </a:r>
          </a:p>
          <a:p>
            <a:r>
              <a:rPr lang="en-CA" dirty="0"/>
              <a:t>Supinator</a:t>
            </a:r>
          </a:p>
          <a:p>
            <a:r>
              <a:rPr lang="en-CA" dirty="0"/>
              <a:t>Extensor Digitorum</a:t>
            </a:r>
          </a:p>
          <a:p>
            <a:r>
              <a:rPr lang="en-CA" dirty="0"/>
              <a:t>Extensor Carpi Ulnaris</a:t>
            </a:r>
          </a:p>
          <a:p>
            <a:r>
              <a:rPr lang="en-CA" dirty="0"/>
              <a:t>Extensor digiti </a:t>
            </a:r>
            <a:r>
              <a:rPr lang="en-CA" dirty="0" err="1"/>
              <a:t>Minimi</a:t>
            </a:r>
            <a:endParaRPr lang="en-CA" dirty="0"/>
          </a:p>
          <a:p>
            <a:r>
              <a:rPr lang="en-CA" dirty="0"/>
              <a:t>Extensor pollicis longus</a:t>
            </a:r>
          </a:p>
          <a:p>
            <a:r>
              <a:rPr lang="en-CA" dirty="0"/>
              <a:t>Extensor pollicis Brevis</a:t>
            </a:r>
          </a:p>
          <a:p>
            <a:r>
              <a:rPr lang="en-CA" dirty="0"/>
              <a:t>Abductor pollicis longus</a:t>
            </a:r>
          </a:p>
          <a:p>
            <a:r>
              <a:rPr lang="en-CA" dirty="0"/>
              <a:t>Extensor indicis</a:t>
            </a:r>
          </a:p>
          <a:p>
            <a:endParaRPr lang="en-CA"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AC8A2-2D27-7ABE-CF2C-06B2B6B35320}"/>
              </a:ext>
            </a:extLst>
          </p:cNvPr>
          <p:cNvSpPr>
            <a:spLocks noGrp="1"/>
          </p:cNvSpPr>
          <p:nvPr>
            <p:ph type="title"/>
          </p:nvPr>
        </p:nvSpPr>
        <p:spPr/>
        <p:txBody>
          <a:bodyPr/>
          <a:lstStyle/>
          <a:p>
            <a:endParaRPr lang="en-CA"/>
          </a:p>
        </p:txBody>
      </p:sp>
      <p:pic>
        <p:nvPicPr>
          <p:cNvPr id="5" name="Content Placeholder 4">
            <a:extLst>
              <a:ext uri="{FF2B5EF4-FFF2-40B4-BE49-F238E27FC236}">
                <a16:creationId xmlns:a16="http://schemas.microsoft.com/office/drawing/2014/main" id="{2FEBFCDA-E964-05B5-554B-BBC2B33F81F5}"/>
              </a:ext>
            </a:extLst>
          </p:cNvPr>
          <p:cNvPicPr>
            <a:picLocks noGrp="1" noChangeAspect="1"/>
          </p:cNvPicPr>
          <p:nvPr>
            <p:ph idx="1"/>
          </p:nvPr>
        </p:nvPicPr>
        <p:blipFill>
          <a:blip r:embed="rId2"/>
          <a:stretch>
            <a:fillRect/>
          </a:stretch>
        </p:blipFill>
        <p:spPr>
          <a:xfrm>
            <a:off x="1168476" y="1600200"/>
            <a:ext cx="6807048" cy="4525963"/>
          </a:xfrm>
          <a:prstGeom prst="rect">
            <a:avLst/>
          </a:prstGeom>
        </p:spPr>
      </p:pic>
    </p:spTree>
    <p:extLst>
      <p:ext uri="{BB962C8B-B14F-4D97-AF65-F5344CB8AC3E}">
        <p14:creationId xmlns:p14="http://schemas.microsoft.com/office/powerpoint/2010/main" val="40063798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280B95A9-FFAA-8F2A-B300-474BF51F1B02}"/>
              </a:ext>
            </a:extLst>
          </p:cNvPr>
          <p:cNvPicPr>
            <a:picLocks noGrp="1" noChangeAspect="1"/>
          </p:cNvPicPr>
          <p:nvPr>
            <p:ph idx="1"/>
          </p:nvPr>
        </p:nvPicPr>
        <p:blipFill>
          <a:blip r:embed="rId2"/>
          <a:stretch>
            <a:fillRect/>
          </a:stretch>
        </p:blipFill>
        <p:spPr>
          <a:xfrm>
            <a:off x="1265728" y="643466"/>
            <a:ext cx="6612542" cy="5571067"/>
          </a:xfrm>
          <a:prstGeom prst="rect">
            <a:avLst/>
          </a:prstGeom>
        </p:spPr>
      </p:pic>
    </p:spTree>
    <p:extLst>
      <p:ext uri="{BB962C8B-B14F-4D97-AF65-F5344CB8AC3E}">
        <p14:creationId xmlns:p14="http://schemas.microsoft.com/office/powerpoint/2010/main" val="36180160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6630B198-9355-83B9-2606-40BD9ABC4C52}"/>
              </a:ext>
            </a:extLst>
          </p:cNvPr>
          <p:cNvPicPr>
            <a:picLocks noGrp="1" noChangeAspect="1"/>
          </p:cNvPicPr>
          <p:nvPr>
            <p:ph idx="1"/>
          </p:nvPr>
        </p:nvPicPr>
        <p:blipFill>
          <a:blip r:embed="rId2"/>
          <a:stretch>
            <a:fillRect/>
          </a:stretch>
        </p:blipFill>
        <p:spPr>
          <a:xfrm>
            <a:off x="1406620" y="643466"/>
            <a:ext cx="6330758" cy="5571067"/>
          </a:xfrm>
          <a:prstGeom prst="rect">
            <a:avLst/>
          </a:prstGeom>
        </p:spPr>
      </p:pic>
    </p:spTree>
    <p:extLst>
      <p:ext uri="{BB962C8B-B14F-4D97-AF65-F5344CB8AC3E}">
        <p14:creationId xmlns:p14="http://schemas.microsoft.com/office/powerpoint/2010/main" val="4105354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a:extLst>
              <a:ext uri="{FF2B5EF4-FFF2-40B4-BE49-F238E27FC236}">
                <a16:creationId xmlns:a16="http://schemas.microsoft.com/office/drawing/2014/main" id="{D10C6B78-EC63-5E9B-405B-9784B4AEA486}"/>
              </a:ext>
            </a:extLst>
          </p:cNvPr>
          <p:cNvPicPr>
            <a:picLocks noGrp="1" noChangeAspect="1"/>
          </p:cNvPicPr>
          <p:nvPr>
            <p:ph idx="1"/>
          </p:nvPr>
        </p:nvPicPr>
        <p:blipFill>
          <a:blip r:embed="rId2"/>
          <a:srcRect b="5678"/>
          <a:stretch>
            <a:fillRect/>
          </a:stretch>
        </p:blipFill>
        <p:spPr>
          <a:xfrm>
            <a:off x="20" y="1282"/>
            <a:ext cx="9143980" cy="6856718"/>
          </a:xfrm>
          <a:prstGeom prst="rect">
            <a:avLst/>
          </a:prstGeom>
        </p:spPr>
      </p:pic>
    </p:spTree>
    <p:extLst>
      <p:ext uri="{BB962C8B-B14F-4D97-AF65-F5344CB8AC3E}">
        <p14:creationId xmlns:p14="http://schemas.microsoft.com/office/powerpoint/2010/main" val="22816422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68700A3B-3648-B585-ECA4-EA9BAED7E34B}"/>
              </a:ext>
            </a:extLst>
          </p:cNvPr>
          <p:cNvPicPr>
            <a:picLocks noGrp="1" noChangeAspect="1"/>
          </p:cNvPicPr>
          <p:nvPr>
            <p:ph idx="1"/>
          </p:nvPr>
        </p:nvPicPr>
        <p:blipFill>
          <a:blip r:embed="rId2"/>
          <a:stretch>
            <a:fillRect/>
          </a:stretch>
        </p:blipFill>
        <p:spPr>
          <a:xfrm>
            <a:off x="1111709" y="643466"/>
            <a:ext cx="6920580" cy="5571067"/>
          </a:xfrm>
          <a:prstGeom prst="rect">
            <a:avLst/>
          </a:prstGeom>
        </p:spPr>
      </p:pic>
    </p:spTree>
    <p:extLst>
      <p:ext uri="{BB962C8B-B14F-4D97-AF65-F5344CB8AC3E}">
        <p14:creationId xmlns:p14="http://schemas.microsoft.com/office/powerpoint/2010/main" val="30373859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Content Placeholder 6">
            <a:extLst>
              <a:ext uri="{FF2B5EF4-FFF2-40B4-BE49-F238E27FC236}">
                <a16:creationId xmlns:a16="http://schemas.microsoft.com/office/drawing/2014/main" id="{56A0A68E-02C5-47F0-360C-7038261F8D83}"/>
              </a:ext>
            </a:extLst>
          </p:cNvPr>
          <p:cNvPicPr>
            <a:picLocks noGrp="1" noChangeAspect="1"/>
          </p:cNvPicPr>
          <p:nvPr>
            <p:ph idx="1"/>
          </p:nvPr>
        </p:nvPicPr>
        <p:blipFill>
          <a:blip r:embed="rId2"/>
          <a:srcRect b="5081"/>
          <a:stretch>
            <a:fillRect/>
          </a:stretch>
        </p:blipFill>
        <p:spPr>
          <a:xfrm>
            <a:off x="20" y="1282"/>
            <a:ext cx="9143980" cy="6856718"/>
          </a:xfrm>
          <a:prstGeom prst="rect">
            <a:avLst/>
          </a:prstGeom>
        </p:spPr>
      </p:pic>
    </p:spTree>
    <p:extLst>
      <p:ext uri="{BB962C8B-B14F-4D97-AF65-F5344CB8AC3E}">
        <p14:creationId xmlns:p14="http://schemas.microsoft.com/office/powerpoint/2010/main" val="39934890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a:extLst>
              <a:ext uri="{FF2B5EF4-FFF2-40B4-BE49-F238E27FC236}">
                <a16:creationId xmlns:a16="http://schemas.microsoft.com/office/drawing/2014/main" id="{69186F39-9B04-7AAE-C117-C45550B7AB2A}"/>
              </a:ext>
            </a:extLst>
          </p:cNvPr>
          <p:cNvPicPr>
            <a:picLocks noGrp="1" noChangeAspect="1"/>
          </p:cNvPicPr>
          <p:nvPr>
            <p:ph idx="1"/>
          </p:nvPr>
        </p:nvPicPr>
        <p:blipFill>
          <a:blip r:embed="rId2"/>
          <a:srcRect b="13311"/>
          <a:stretch>
            <a:fillRect/>
          </a:stretch>
        </p:blipFill>
        <p:spPr>
          <a:xfrm>
            <a:off x="20" y="1282"/>
            <a:ext cx="9143980" cy="6856718"/>
          </a:xfrm>
          <a:prstGeom prst="rect">
            <a:avLst/>
          </a:prstGeom>
        </p:spPr>
      </p:pic>
    </p:spTree>
    <p:extLst>
      <p:ext uri="{BB962C8B-B14F-4D97-AF65-F5344CB8AC3E}">
        <p14:creationId xmlns:p14="http://schemas.microsoft.com/office/powerpoint/2010/main" val="28153173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a:extLst>
              <a:ext uri="{FF2B5EF4-FFF2-40B4-BE49-F238E27FC236}">
                <a16:creationId xmlns:a16="http://schemas.microsoft.com/office/drawing/2014/main" id="{94C009B7-A518-7EA7-E238-DEAE5E3F4AD9}"/>
              </a:ext>
            </a:extLst>
          </p:cNvPr>
          <p:cNvPicPr>
            <a:picLocks noGrp="1" noChangeAspect="1"/>
          </p:cNvPicPr>
          <p:nvPr>
            <p:ph idx="1"/>
          </p:nvPr>
        </p:nvPicPr>
        <p:blipFill>
          <a:blip r:embed="rId2"/>
          <a:srcRect b="11781"/>
          <a:stretch>
            <a:fillRect/>
          </a:stretch>
        </p:blipFill>
        <p:spPr>
          <a:xfrm>
            <a:off x="20" y="1282"/>
            <a:ext cx="9143980" cy="6856718"/>
          </a:xfrm>
          <a:prstGeom prst="rect">
            <a:avLst/>
          </a:prstGeom>
        </p:spPr>
      </p:pic>
    </p:spTree>
    <p:extLst>
      <p:ext uri="{BB962C8B-B14F-4D97-AF65-F5344CB8AC3E}">
        <p14:creationId xmlns:p14="http://schemas.microsoft.com/office/powerpoint/2010/main" val="2744493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6894CD68-FD66-FA0A-229A-66D896E03306}"/>
              </a:ext>
            </a:extLst>
          </p:cNvPr>
          <p:cNvPicPr>
            <a:picLocks noGrp="1" noChangeAspect="1"/>
          </p:cNvPicPr>
          <p:nvPr>
            <p:ph idx="1"/>
          </p:nvPr>
        </p:nvPicPr>
        <p:blipFill>
          <a:blip r:embed="rId2"/>
          <a:stretch>
            <a:fillRect/>
          </a:stretch>
        </p:blipFill>
        <p:spPr>
          <a:xfrm>
            <a:off x="1205796" y="643466"/>
            <a:ext cx="6732407" cy="5571067"/>
          </a:xfrm>
          <a:prstGeom prst="rect">
            <a:avLst/>
          </a:prstGeom>
        </p:spPr>
      </p:pic>
    </p:spTree>
    <p:extLst>
      <p:ext uri="{BB962C8B-B14F-4D97-AF65-F5344CB8AC3E}">
        <p14:creationId xmlns:p14="http://schemas.microsoft.com/office/powerpoint/2010/main" val="7268508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4BDCD591-3CF8-B4D4-D716-0B17FFE8B4DF}"/>
              </a:ext>
            </a:extLst>
          </p:cNvPr>
          <p:cNvPicPr>
            <a:picLocks noGrp="1" noChangeAspect="1"/>
          </p:cNvPicPr>
          <p:nvPr>
            <p:ph idx="1"/>
          </p:nvPr>
        </p:nvPicPr>
        <p:blipFill>
          <a:blip r:embed="rId2"/>
          <a:stretch>
            <a:fillRect/>
          </a:stretch>
        </p:blipFill>
        <p:spPr>
          <a:xfrm>
            <a:off x="1185332" y="643466"/>
            <a:ext cx="6773334" cy="5571067"/>
          </a:xfrm>
          <a:prstGeom prst="rect">
            <a:avLst/>
          </a:prstGeom>
        </p:spPr>
      </p:pic>
    </p:spTree>
    <p:extLst>
      <p:ext uri="{BB962C8B-B14F-4D97-AF65-F5344CB8AC3E}">
        <p14:creationId xmlns:p14="http://schemas.microsoft.com/office/powerpoint/2010/main" val="6465274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2BA2BD9-7B54-4190-8F06-3EF3658A00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BDDB2BD4-868C-16B8-C962-D3A76BC85469}"/>
              </a:ext>
            </a:extLst>
          </p:cNvPr>
          <p:cNvPicPr>
            <a:picLocks noGrp="1" noChangeAspect="1"/>
          </p:cNvPicPr>
          <p:nvPr>
            <p:ph idx="1"/>
          </p:nvPr>
        </p:nvPicPr>
        <p:blipFill>
          <a:blip r:embed="rId2"/>
          <a:srcRect b="6832"/>
          <a:stretch>
            <a:fillRect/>
          </a:stretch>
        </p:blipFill>
        <p:spPr>
          <a:xfrm>
            <a:off x="20" y="10"/>
            <a:ext cx="9143979" cy="6857988"/>
          </a:xfrm>
          <a:prstGeom prst="rect">
            <a:avLst/>
          </a:prstGeom>
          <a:effectLst>
            <a:outerShdw blurRad="596900" dist="330200" dir="8820000" sx="87000" sy="87000" algn="ctr" rotWithShape="0">
              <a:srgbClr val="000000">
                <a:alpha val="29000"/>
              </a:srgbClr>
            </a:outerShdw>
          </a:effectLst>
        </p:spPr>
      </p:pic>
    </p:spTree>
    <p:extLst>
      <p:ext uri="{BB962C8B-B14F-4D97-AF65-F5344CB8AC3E}">
        <p14:creationId xmlns:p14="http://schemas.microsoft.com/office/powerpoint/2010/main" val="7575248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a:extLst>
              <a:ext uri="{FF2B5EF4-FFF2-40B4-BE49-F238E27FC236}">
                <a16:creationId xmlns:a16="http://schemas.microsoft.com/office/drawing/2014/main" id="{0F2039CF-F8B3-2087-9D2F-523F05769914}"/>
              </a:ext>
            </a:extLst>
          </p:cNvPr>
          <p:cNvPicPr>
            <a:picLocks noGrp="1" noChangeAspect="1"/>
          </p:cNvPicPr>
          <p:nvPr>
            <p:ph idx="1"/>
          </p:nvPr>
        </p:nvPicPr>
        <p:blipFill>
          <a:blip r:embed="rId2"/>
          <a:srcRect b="5380"/>
          <a:stretch>
            <a:fillRect/>
          </a:stretch>
        </p:blipFill>
        <p:spPr>
          <a:xfrm>
            <a:off x="20" y="1282"/>
            <a:ext cx="9143980" cy="6856718"/>
          </a:xfrm>
          <a:prstGeom prst="rect">
            <a:avLst/>
          </a:prstGeom>
        </p:spPr>
      </p:pic>
    </p:spTree>
    <p:extLst>
      <p:ext uri="{BB962C8B-B14F-4D97-AF65-F5344CB8AC3E}">
        <p14:creationId xmlns:p14="http://schemas.microsoft.com/office/powerpoint/2010/main" val="42444848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661149E-F473-DF4E-A1D9-EF26639B5D79}"/>
              </a:ext>
            </a:extLst>
          </p:cNvPr>
          <p:cNvPicPr>
            <a:picLocks noGrp="1" noChangeAspect="1"/>
          </p:cNvPicPr>
          <p:nvPr>
            <p:ph idx="1"/>
          </p:nvPr>
        </p:nvPicPr>
        <p:blipFill>
          <a:blip r:embed="rId2"/>
          <a:stretch>
            <a:fillRect/>
          </a:stretch>
        </p:blipFill>
        <p:spPr>
          <a:xfrm>
            <a:off x="966131" y="643466"/>
            <a:ext cx="7211737" cy="5571067"/>
          </a:xfrm>
          <a:prstGeom prst="rect">
            <a:avLst/>
          </a:prstGeom>
        </p:spPr>
      </p:pic>
    </p:spTree>
    <p:extLst>
      <p:ext uri="{BB962C8B-B14F-4D97-AF65-F5344CB8AC3E}">
        <p14:creationId xmlns:p14="http://schemas.microsoft.com/office/powerpoint/2010/main" val="9120463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Causes</a:t>
            </a:r>
          </a:p>
        </p:txBody>
      </p:sp>
      <p:sp>
        <p:nvSpPr>
          <p:cNvPr id="3" name="Content Placeholder 2"/>
          <p:cNvSpPr>
            <a:spLocks noGrp="1"/>
          </p:cNvSpPr>
          <p:nvPr>
            <p:ph idx="1"/>
          </p:nvPr>
        </p:nvSpPr>
        <p:spPr/>
        <p:txBody>
          <a:bodyPr>
            <a:normAutofit fontScale="85000" lnSpcReduction="10000"/>
          </a:bodyPr>
          <a:lstStyle/>
          <a:p>
            <a:r>
              <a:rPr lang="en-CA" dirty="0"/>
              <a:t>Fracture :</a:t>
            </a:r>
            <a:r>
              <a:rPr dirty="0"/>
              <a:t>Humerus </a:t>
            </a:r>
            <a:r>
              <a:rPr lang="en-CA" dirty="0"/>
              <a:t>(primarily at spiral radial groove) or at the supra condylar and upper 1/3</a:t>
            </a:r>
            <a:r>
              <a:rPr lang="en-CA" baseline="30000" dirty="0"/>
              <a:t>rd</a:t>
            </a:r>
            <a:r>
              <a:rPr lang="en-CA" dirty="0"/>
              <a:t> of Radius.</a:t>
            </a:r>
            <a:endParaRPr dirty="0"/>
          </a:p>
          <a:p>
            <a:r>
              <a:rPr lang="en-CA" dirty="0"/>
              <a:t>D</a:t>
            </a:r>
            <a:r>
              <a:rPr dirty="0" err="1"/>
              <a:t>islocation</a:t>
            </a:r>
            <a:r>
              <a:rPr lang="en-CA" dirty="0"/>
              <a:t>: Head of the Radius (Humeroradial or radioulnar joint)</a:t>
            </a:r>
          </a:p>
          <a:p>
            <a:r>
              <a:rPr lang="en-CA" dirty="0"/>
              <a:t>Post Surgical Compression: Due to unrelieved pressure on the lateral </a:t>
            </a:r>
            <a:r>
              <a:rPr lang="en-CA" dirty="0" err="1"/>
              <a:t>armfrom</a:t>
            </a:r>
            <a:r>
              <a:rPr lang="en-CA" dirty="0"/>
              <a:t> the poor positioning during the surgery.</a:t>
            </a:r>
            <a:endParaRPr dirty="0"/>
          </a:p>
          <a:p>
            <a:r>
              <a:rPr b="1" dirty="0"/>
              <a:t>Compression</a:t>
            </a:r>
            <a:r>
              <a:rPr lang="en-CA" dirty="0"/>
              <a:t>:primarily at the axilla from </a:t>
            </a:r>
            <a:r>
              <a:rPr dirty="0"/>
              <a:t>crutch</a:t>
            </a:r>
            <a:r>
              <a:rPr lang="en-CA" dirty="0"/>
              <a:t> use or </a:t>
            </a:r>
          </a:p>
          <a:p>
            <a:r>
              <a:rPr lang="en-US" b="1" dirty="0"/>
              <a:t>Honeymoon Palsy / Saturday Night Palsy (Radial Nerve Compression)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03BD2F-DCEB-444D-3F65-7BC82A836A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D5C866-37AD-9D3A-5983-7ACF6E569D83}"/>
              </a:ext>
            </a:extLst>
          </p:cNvPr>
          <p:cNvSpPr>
            <a:spLocks noGrp="1"/>
          </p:cNvSpPr>
          <p:nvPr>
            <p:ph type="title"/>
          </p:nvPr>
        </p:nvSpPr>
        <p:spPr/>
        <p:txBody>
          <a:bodyPr/>
          <a:lstStyle/>
          <a:p>
            <a:r>
              <a:t>Causes</a:t>
            </a:r>
          </a:p>
        </p:txBody>
      </p:sp>
      <p:sp>
        <p:nvSpPr>
          <p:cNvPr id="3" name="Content Placeholder 2">
            <a:extLst>
              <a:ext uri="{FF2B5EF4-FFF2-40B4-BE49-F238E27FC236}">
                <a16:creationId xmlns:a16="http://schemas.microsoft.com/office/drawing/2014/main" id="{A563CEF1-A85B-66C1-6CC2-6945C563FAE8}"/>
              </a:ext>
            </a:extLst>
          </p:cNvPr>
          <p:cNvSpPr>
            <a:spLocks noGrp="1"/>
          </p:cNvSpPr>
          <p:nvPr>
            <p:ph idx="1"/>
          </p:nvPr>
        </p:nvSpPr>
        <p:spPr>
          <a:xfrm>
            <a:off x="457200" y="1298448"/>
            <a:ext cx="8229600" cy="4827715"/>
          </a:xfrm>
        </p:spPr>
        <p:txBody>
          <a:bodyPr>
            <a:noAutofit/>
          </a:bodyPr>
          <a:lstStyle/>
          <a:p>
            <a:pPr marL="0" indent="0">
              <a:buNone/>
            </a:pPr>
            <a:r>
              <a:rPr lang="en-US" sz="2000" b="1" dirty="0"/>
              <a:t>Saturday Night Palsy:</a:t>
            </a:r>
          </a:p>
          <a:p>
            <a:r>
              <a:rPr lang="en-US" sz="2000" dirty="0"/>
              <a:t>Happens after: </a:t>
            </a:r>
          </a:p>
          <a:p>
            <a:pPr lvl="1"/>
            <a:r>
              <a:rPr lang="en-US" sz="2000" dirty="0"/>
              <a:t>Falling asleep intoxicated (alcohol/drugs) </a:t>
            </a:r>
          </a:p>
          <a:p>
            <a:pPr lvl="1"/>
            <a:r>
              <a:rPr lang="en-US" sz="2000" dirty="0"/>
              <a:t>Arm draped over chair/bench </a:t>
            </a:r>
          </a:p>
          <a:p>
            <a:r>
              <a:rPr lang="en-US" sz="2000" dirty="0"/>
              <a:t>Person doesn’t feel prolonged pressure → nerve gets compressed</a:t>
            </a:r>
          </a:p>
          <a:p>
            <a:pPr marL="0" indent="0">
              <a:buNone/>
            </a:pPr>
            <a:r>
              <a:rPr lang="en-US" sz="2000" b="1" dirty="0"/>
              <a:t>Honeymoon Palsy:</a:t>
            </a:r>
          </a:p>
          <a:p>
            <a:r>
              <a:rPr lang="en-US" sz="2000" dirty="0"/>
              <a:t>Happens when: </a:t>
            </a:r>
          </a:p>
          <a:p>
            <a:pPr lvl="1"/>
            <a:r>
              <a:rPr lang="en-US" sz="2000" dirty="0"/>
              <a:t>Partner sleeps on your arm for long time </a:t>
            </a:r>
          </a:p>
          <a:p>
            <a:r>
              <a:rPr lang="en-US" sz="2000" dirty="0"/>
              <a:t>Continuous pressure → radial nerve compression </a:t>
            </a:r>
          </a:p>
          <a:p>
            <a:pPr marL="0" indent="0">
              <a:buNone/>
            </a:pPr>
            <a:r>
              <a:rPr lang="en-US" sz="2000" b="1" dirty="0"/>
              <a:t>Mechanism:</a:t>
            </a:r>
          </a:p>
          <a:p>
            <a:r>
              <a:rPr lang="en-US" sz="2000" dirty="0"/>
              <a:t>Prolonged external pressure </a:t>
            </a:r>
          </a:p>
          <a:p>
            <a:r>
              <a:rPr lang="en-US" sz="2000" dirty="0"/>
              <a:t>↓ Blood supply to nerve </a:t>
            </a:r>
          </a:p>
          <a:p>
            <a:r>
              <a:rPr lang="en-US" sz="2000" dirty="0"/>
              <a:t>→ </a:t>
            </a:r>
            <a:r>
              <a:rPr lang="en-US" sz="2000" b="1" dirty="0"/>
              <a:t>Neuropraxia (temporary conduction block)</a:t>
            </a:r>
            <a:r>
              <a:rPr lang="en-US" sz="2000" dirty="0"/>
              <a:t> </a:t>
            </a:r>
          </a:p>
          <a:p>
            <a:endParaRPr lang="en-US" sz="2000" dirty="0"/>
          </a:p>
          <a:p>
            <a:endParaRPr lang="en-US" sz="2000" dirty="0"/>
          </a:p>
          <a:p>
            <a:endParaRPr sz="2000" dirty="0"/>
          </a:p>
          <a:p>
            <a:r>
              <a:rPr sz="2000" dirty="0"/>
              <a:t>Supinator syndrome</a:t>
            </a:r>
          </a:p>
        </p:txBody>
      </p:sp>
    </p:spTree>
    <p:extLst>
      <p:ext uri="{BB962C8B-B14F-4D97-AF65-F5344CB8AC3E}">
        <p14:creationId xmlns:p14="http://schemas.microsoft.com/office/powerpoint/2010/main" val="16588371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106376-EA2A-D276-664D-9F1E3470D5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4B2601-7ABF-863D-682A-0B69980A666D}"/>
              </a:ext>
            </a:extLst>
          </p:cNvPr>
          <p:cNvSpPr>
            <a:spLocks noGrp="1"/>
          </p:cNvSpPr>
          <p:nvPr>
            <p:ph type="title"/>
          </p:nvPr>
        </p:nvSpPr>
        <p:spPr/>
        <p:txBody>
          <a:bodyPr/>
          <a:lstStyle/>
          <a:p>
            <a:r>
              <a:t>Causes</a:t>
            </a:r>
          </a:p>
        </p:txBody>
      </p:sp>
      <p:sp>
        <p:nvSpPr>
          <p:cNvPr id="3" name="Content Placeholder 2">
            <a:extLst>
              <a:ext uri="{FF2B5EF4-FFF2-40B4-BE49-F238E27FC236}">
                <a16:creationId xmlns:a16="http://schemas.microsoft.com/office/drawing/2014/main" id="{E296F1AC-8F3D-6A89-1252-2B548B194A59}"/>
              </a:ext>
            </a:extLst>
          </p:cNvPr>
          <p:cNvSpPr>
            <a:spLocks noGrp="1"/>
          </p:cNvSpPr>
          <p:nvPr>
            <p:ph idx="1"/>
          </p:nvPr>
        </p:nvSpPr>
        <p:spPr/>
        <p:txBody>
          <a:bodyPr>
            <a:normAutofit/>
          </a:bodyPr>
          <a:lstStyle/>
          <a:p>
            <a:pPr marL="0" indent="0">
              <a:buNone/>
            </a:pPr>
            <a:r>
              <a:rPr sz="2000" b="1" dirty="0"/>
              <a:t>Supinator syndrome</a:t>
            </a:r>
            <a:r>
              <a:rPr lang="en-CA" sz="2000" b="1" dirty="0"/>
              <a:t>: </a:t>
            </a:r>
          </a:p>
          <a:p>
            <a:r>
              <a:rPr lang="en-CA" sz="2000" dirty="0"/>
              <a:t>Compression can occur in the Forearm.</a:t>
            </a:r>
          </a:p>
          <a:p>
            <a:r>
              <a:rPr lang="en-CA" sz="2000" dirty="0"/>
              <a:t>Fibrosis (usually due to overuse)at the site where the nerve penetrates the supinator muscle leads to syndrome</a:t>
            </a:r>
          </a:p>
          <a:p>
            <a:pPr marL="0" indent="0">
              <a:buNone/>
            </a:pPr>
            <a:r>
              <a:rPr lang="en-CA" sz="2000" b="1" dirty="0"/>
              <a:t>Common Injury Sites:</a:t>
            </a:r>
          </a:p>
          <a:p>
            <a:r>
              <a:rPr lang="en-US" sz="2000" dirty="0"/>
              <a:t>Most common: mid-lower humerus</a:t>
            </a:r>
          </a:p>
          <a:p>
            <a:r>
              <a:rPr lang="en-US" sz="2000" dirty="0"/>
              <a:t>Also: proximal arm, forearm</a:t>
            </a:r>
          </a:p>
          <a:p>
            <a:endParaRPr dirty="0"/>
          </a:p>
        </p:txBody>
      </p:sp>
    </p:spTree>
    <p:extLst>
      <p:ext uri="{BB962C8B-B14F-4D97-AF65-F5344CB8AC3E}">
        <p14:creationId xmlns:p14="http://schemas.microsoft.com/office/powerpoint/2010/main" val="15001534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71500" y="761998"/>
            <a:ext cx="4000500" cy="755906"/>
          </a:xfrm>
        </p:spPr>
        <p:txBody>
          <a:bodyPr anchor="ctr">
            <a:normAutofit/>
          </a:bodyPr>
          <a:lstStyle/>
          <a:p>
            <a:r>
              <a:rPr lang="en-CA" sz="3500" dirty="0"/>
              <a:t>Symptom</a:t>
            </a:r>
          </a:p>
        </p:txBody>
      </p:sp>
      <p:sp>
        <p:nvSpPr>
          <p:cNvPr id="3" name="Content Placeholder 2"/>
          <p:cNvSpPr>
            <a:spLocks noGrp="1"/>
          </p:cNvSpPr>
          <p:nvPr>
            <p:ph idx="1"/>
          </p:nvPr>
        </p:nvSpPr>
        <p:spPr>
          <a:xfrm>
            <a:off x="388615" y="1408177"/>
            <a:ext cx="4078177" cy="3401567"/>
          </a:xfrm>
        </p:spPr>
        <p:txBody>
          <a:bodyPr anchor="ctr">
            <a:normAutofit/>
          </a:bodyPr>
          <a:lstStyle/>
          <a:p>
            <a:r>
              <a:rPr lang="en-US" sz="2400" dirty="0"/>
              <a:t>Presentation of complete Radial Nerve lesion is also known as :</a:t>
            </a:r>
            <a:r>
              <a:rPr lang="en-US" sz="2400" b="1" dirty="0">
                <a:solidFill>
                  <a:srgbClr val="FF0000"/>
                </a:solidFill>
              </a:rPr>
              <a:t>Wrist Drop</a:t>
            </a:r>
          </a:p>
          <a:p>
            <a:r>
              <a:rPr lang="en-US" sz="2400" dirty="0"/>
              <a:t>Loss of wrist extension</a:t>
            </a:r>
          </a:p>
          <a:p>
            <a:r>
              <a:rPr lang="en-US" sz="2400" dirty="0"/>
              <a:t>Flexors act unopposed</a:t>
            </a:r>
          </a:p>
        </p:txBody>
      </p:sp>
      <p:sp>
        <p:nvSpPr>
          <p:cNvPr id="10" name="Rectangle 9">
            <a:extLst>
              <a:ext uri="{FF2B5EF4-FFF2-40B4-BE49-F238E27FC236}">
                <a16:creationId xmlns:a16="http://schemas.microsoft.com/office/drawing/2014/main" id="{0D05C9B4-B5C9-2D4D-23C9-CEE72646F9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86350" y="-1"/>
            <a:ext cx="4057650" cy="6858001"/>
          </a:xfrm>
          <a:prstGeom prst="rect">
            <a:avLst/>
          </a:prstGeom>
          <a:solidFill>
            <a:srgbClr val="FFFFFF"/>
          </a:solidFill>
          <a:ln>
            <a:noFill/>
          </a:ln>
          <a:effectLst>
            <a:outerShdw blurRad="266700" dist="215900" dir="8580000" sx="90000" sy="90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C74111F8-1974-6794-08BD-DA808063C5D5}"/>
              </a:ext>
            </a:extLst>
          </p:cNvPr>
          <p:cNvPicPr>
            <a:picLocks noChangeAspect="1"/>
          </p:cNvPicPr>
          <p:nvPr/>
        </p:nvPicPr>
        <p:blipFill>
          <a:blip r:embed="rId2"/>
          <a:stretch>
            <a:fillRect/>
          </a:stretch>
        </p:blipFill>
        <p:spPr>
          <a:xfrm>
            <a:off x="5705908" y="1660622"/>
            <a:ext cx="2818534" cy="3534212"/>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71500" y="1138265"/>
            <a:ext cx="4343399" cy="1401183"/>
          </a:xfrm>
        </p:spPr>
        <p:txBody>
          <a:bodyPr anchor="t">
            <a:normAutofit/>
          </a:bodyPr>
          <a:lstStyle/>
          <a:p>
            <a:r>
              <a:rPr lang="en-CA" sz="2800"/>
              <a:t>Sensory Loss</a:t>
            </a:r>
          </a:p>
        </p:txBody>
      </p:sp>
      <p:cxnSp>
        <p:nvCxnSpPr>
          <p:cNvPr id="10" name="Straight Connector 9">
            <a:extLst>
              <a:ext uri="{FF2B5EF4-FFF2-40B4-BE49-F238E27FC236}">
                <a16:creationId xmlns:a16="http://schemas.microsoft.com/office/drawing/2014/main" id="{FC23E3B9-5ABF-58B3-E2B0-E9A5DAA900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8855" y="871146"/>
            <a:ext cx="552704"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484633" y="1828799"/>
            <a:ext cx="4087368" cy="2423161"/>
          </a:xfrm>
        </p:spPr>
        <p:txBody>
          <a:bodyPr>
            <a:normAutofit/>
          </a:bodyPr>
          <a:lstStyle/>
          <a:p>
            <a:r>
              <a:rPr lang="en-CA" sz="2000" dirty="0"/>
              <a:t>Posterior arm, forearm, hand</a:t>
            </a:r>
          </a:p>
          <a:p>
            <a:r>
              <a:rPr lang="en-CA" sz="2000" dirty="0"/>
              <a:t>Digits: thumb, index, middle, ½ ring</a:t>
            </a:r>
          </a:p>
          <a:p>
            <a:r>
              <a:rPr lang="en-CA" sz="2000" dirty="0"/>
              <a:t>Fingertips spared</a:t>
            </a:r>
          </a:p>
          <a:p>
            <a:r>
              <a:rPr lang="en-CA" sz="2000" dirty="0"/>
              <a:t>Web space affected (Anesthesia occurs</a:t>
            </a:r>
            <a:r>
              <a:rPr lang="en-CA" sz="1700" dirty="0"/>
              <a:t>)</a:t>
            </a:r>
          </a:p>
        </p:txBody>
      </p:sp>
      <p:sp>
        <p:nvSpPr>
          <p:cNvPr id="12" name="Rectangle 11">
            <a:extLst>
              <a:ext uri="{FF2B5EF4-FFF2-40B4-BE49-F238E27FC236}">
                <a16:creationId xmlns:a16="http://schemas.microsoft.com/office/drawing/2014/main" id="{DF8BC164-E230-753F-2C7E-B4EE7BA77C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41064" y="0"/>
            <a:ext cx="3602935" cy="6858000"/>
          </a:xfrm>
          <a:prstGeom prst="rect">
            <a:avLst/>
          </a:prstGeom>
          <a:solidFill>
            <a:schemeClr val="bg1">
              <a:lumMod val="95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F0267AEE-B8A9-B3E0-475E-3BE1B5D0552D}"/>
              </a:ext>
            </a:extLst>
          </p:cNvPr>
          <p:cNvPicPr>
            <a:picLocks noChangeAspect="1"/>
          </p:cNvPicPr>
          <p:nvPr/>
        </p:nvPicPr>
        <p:blipFill>
          <a:blip r:embed="rId2"/>
          <a:stretch>
            <a:fillRect/>
          </a:stretch>
        </p:blipFill>
        <p:spPr>
          <a:xfrm>
            <a:off x="5541064" y="146306"/>
            <a:ext cx="3493208" cy="5577837"/>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sz="3600" dirty="0"/>
              <a:t>Motor Dysfunction</a:t>
            </a:r>
          </a:p>
        </p:txBody>
      </p:sp>
      <p:sp>
        <p:nvSpPr>
          <p:cNvPr id="3" name="Content Placeholder 2"/>
          <p:cNvSpPr>
            <a:spLocks noGrp="1"/>
          </p:cNvSpPr>
          <p:nvPr>
            <p:ph idx="1"/>
          </p:nvPr>
        </p:nvSpPr>
        <p:spPr/>
        <p:txBody>
          <a:bodyPr>
            <a:normAutofit/>
          </a:bodyPr>
          <a:lstStyle/>
          <a:p>
            <a:r>
              <a:rPr sz="2400" dirty="0"/>
              <a:t>Loss of wrist &amp; finger extension</a:t>
            </a:r>
          </a:p>
          <a:p>
            <a:r>
              <a:rPr sz="2400" dirty="0"/>
              <a:t>Loss of thumb movement</a:t>
            </a:r>
          </a:p>
          <a:p>
            <a:r>
              <a:rPr sz="2400" dirty="0"/>
              <a:t>Weak supination</a:t>
            </a:r>
            <a:endParaRPr lang="en-CA" sz="2400" dirty="0"/>
          </a:p>
          <a:p>
            <a:pPr marL="0" indent="0">
              <a:buNone/>
            </a:pPr>
            <a:r>
              <a:rPr lang="en-CA" sz="2400" b="1" dirty="0"/>
              <a:t>Functional Impact:</a:t>
            </a:r>
          </a:p>
          <a:p>
            <a:r>
              <a:rPr lang="en-US" sz="2400" dirty="0"/>
              <a:t>Weak grip</a:t>
            </a:r>
          </a:p>
          <a:p>
            <a:r>
              <a:rPr lang="en-US" sz="2400" dirty="0"/>
              <a:t>Difficulty holding &amp; releasing objects</a:t>
            </a:r>
          </a:p>
          <a:p>
            <a:pPr marL="0" indent="0">
              <a:buNone/>
            </a:pPr>
            <a:endParaRPr sz="2400" b="1"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Lesion Levels</a:t>
            </a:r>
          </a:p>
        </p:txBody>
      </p:sp>
      <p:sp>
        <p:nvSpPr>
          <p:cNvPr id="3" name="Content Placeholder 2"/>
          <p:cNvSpPr>
            <a:spLocks noGrp="1"/>
          </p:cNvSpPr>
          <p:nvPr>
            <p:ph idx="1"/>
          </p:nvPr>
        </p:nvSpPr>
        <p:spPr/>
        <p:txBody>
          <a:bodyPr/>
          <a:lstStyle/>
          <a:p>
            <a:r>
              <a:rPr dirty="0"/>
              <a:t>Above elbow: motor + sensory</a:t>
            </a:r>
          </a:p>
          <a:p>
            <a:r>
              <a:rPr dirty="0"/>
              <a:t>Below elbow: selective deficits</a:t>
            </a:r>
            <a:r>
              <a:rPr lang="en-CA" dirty="0"/>
              <a:t> (Either motor or sensory)</a:t>
            </a:r>
            <a:endParaRPr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Assessment</a:t>
            </a:r>
          </a:p>
        </p:txBody>
      </p:sp>
      <p:sp>
        <p:nvSpPr>
          <p:cNvPr id="3" name="Content Placeholder 2"/>
          <p:cNvSpPr>
            <a:spLocks noGrp="1"/>
          </p:cNvSpPr>
          <p:nvPr>
            <p:ph idx="1"/>
          </p:nvPr>
        </p:nvSpPr>
        <p:spPr/>
        <p:txBody>
          <a:bodyPr/>
          <a:lstStyle/>
          <a:p>
            <a:r>
              <a:t>Observe wrist drop</a:t>
            </a:r>
          </a:p>
          <a:p>
            <a:r>
              <a:t>Test extension</a:t>
            </a:r>
          </a:p>
          <a:p>
            <a:r>
              <a:t>Check sensation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1AE18-C070-4059-6E1C-B04E49D5D421}"/>
              </a:ext>
            </a:extLst>
          </p:cNvPr>
          <p:cNvSpPr>
            <a:spLocks noGrp="1"/>
          </p:cNvSpPr>
          <p:nvPr>
            <p:ph type="title"/>
          </p:nvPr>
        </p:nvSpPr>
        <p:spPr/>
        <p:txBody>
          <a:bodyPr>
            <a:normAutofit/>
          </a:bodyPr>
          <a:lstStyle/>
          <a:p>
            <a:r>
              <a:rPr lang="en-CA" sz="2400" dirty="0"/>
              <a:t>ULTT3 / ULTT2B – Radial Nerve Bias (Upper Limb Tension Test)</a:t>
            </a:r>
          </a:p>
        </p:txBody>
      </p:sp>
      <p:sp>
        <p:nvSpPr>
          <p:cNvPr id="3" name="Content Placeholder 2">
            <a:extLst>
              <a:ext uri="{FF2B5EF4-FFF2-40B4-BE49-F238E27FC236}">
                <a16:creationId xmlns:a16="http://schemas.microsoft.com/office/drawing/2014/main" id="{12ECB17D-065A-E439-2B68-E7D6D09837D5}"/>
              </a:ext>
            </a:extLst>
          </p:cNvPr>
          <p:cNvSpPr>
            <a:spLocks noGrp="1"/>
          </p:cNvSpPr>
          <p:nvPr>
            <p:ph idx="1"/>
          </p:nvPr>
        </p:nvSpPr>
        <p:spPr>
          <a:xfrm>
            <a:off x="457200" y="1417638"/>
            <a:ext cx="8229600" cy="4708525"/>
          </a:xfrm>
        </p:spPr>
        <p:txBody>
          <a:bodyPr>
            <a:normAutofit/>
          </a:bodyPr>
          <a:lstStyle/>
          <a:p>
            <a:pPr marL="0" indent="0">
              <a:buNone/>
            </a:pPr>
            <a:r>
              <a:rPr lang="en-CA" sz="2400" b="1" dirty="0"/>
              <a:t>Purpose</a:t>
            </a:r>
          </a:p>
          <a:p>
            <a:r>
              <a:rPr lang="en-CA" sz="2400" dirty="0"/>
              <a:t>Detect </a:t>
            </a:r>
            <a:r>
              <a:rPr lang="en-CA" sz="2400" b="1" dirty="0"/>
              <a:t>radial nerve irritation / entrapment</a:t>
            </a:r>
            <a:r>
              <a:rPr lang="en-CA" sz="2400" dirty="0"/>
              <a:t> </a:t>
            </a:r>
          </a:p>
          <a:p>
            <a:r>
              <a:rPr lang="en-CA" sz="2400" dirty="0"/>
              <a:t>Reproduce symptoms like: </a:t>
            </a:r>
          </a:p>
          <a:p>
            <a:pPr lvl="1"/>
            <a:r>
              <a:rPr lang="en-CA" sz="2400" dirty="0"/>
              <a:t>Pain </a:t>
            </a:r>
          </a:p>
          <a:p>
            <a:pPr lvl="1"/>
            <a:r>
              <a:rPr lang="en-CA" sz="2400" dirty="0"/>
              <a:t>Tingling </a:t>
            </a:r>
          </a:p>
          <a:p>
            <a:pPr lvl="1"/>
            <a:r>
              <a:rPr lang="en-CA" sz="2400" dirty="0"/>
              <a:t>Stretch discomfort along radial nerve pathway</a:t>
            </a:r>
          </a:p>
          <a:p>
            <a:pPr marL="0" indent="0">
              <a:buNone/>
            </a:pPr>
            <a:r>
              <a:rPr lang="en-US" sz="2400" b="1" dirty="0"/>
              <a:t>Patient Position</a:t>
            </a:r>
          </a:p>
          <a:p>
            <a:r>
              <a:rPr lang="en-US" sz="2400" dirty="0"/>
              <a:t>Supine (lying down) </a:t>
            </a:r>
          </a:p>
          <a:p>
            <a:r>
              <a:rPr lang="en-US" sz="2400" dirty="0"/>
              <a:t>Shoulder near edge of table</a:t>
            </a:r>
          </a:p>
          <a:p>
            <a:endParaRPr lang="en-CA" dirty="0"/>
          </a:p>
        </p:txBody>
      </p:sp>
    </p:spTree>
    <p:extLst>
      <p:ext uri="{BB962C8B-B14F-4D97-AF65-F5344CB8AC3E}">
        <p14:creationId xmlns:p14="http://schemas.microsoft.com/office/powerpoint/2010/main" val="14101049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081" name="Arc 3080">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6100024" y="863980"/>
            <a:ext cx="2987899" cy="2240924"/>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083" name="Freeform: Shape 3082">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004647"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074" name="Picture 2" descr="✔️✔️✔️The Upper Limb Tension Tests (ULTTs) are also known as Brachial  Plexus Tension or Elvey Test.These tests are designed to put stress on  neurological structures of upper limb. These tests were first">
            <a:extLst>
              <a:ext uri="{FF2B5EF4-FFF2-40B4-BE49-F238E27FC236}">
                <a16:creationId xmlns:a16="http://schemas.microsoft.com/office/drawing/2014/main" id="{93C594D8-AE21-C57B-2B7E-693A9F2D2A28}"/>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27386" y="1552610"/>
            <a:ext cx="3583036" cy="3583036"/>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04D8FEBC-2807-2D6E-49F6-35B1D6A957CF}"/>
              </a:ext>
            </a:extLst>
          </p:cNvPr>
          <p:cNvSpPr>
            <a:spLocks noGrp="1"/>
          </p:cNvSpPr>
          <p:nvPr>
            <p:ph idx="1"/>
          </p:nvPr>
        </p:nvSpPr>
        <p:spPr>
          <a:xfrm>
            <a:off x="4421221" y="786385"/>
            <a:ext cx="4384451" cy="4806462"/>
          </a:xfrm>
        </p:spPr>
        <p:txBody>
          <a:bodyPr>
            <a:normAutofit/>
          </a:bodyPr>
          <a:lstStyle/>
          <a:p>
            <a:pPr marL="0" indent="0">
              <a:buNone/>
            </a:pPr>
            <a:r>
              <a:rPr lang="en-CA" sz="2600" b="1" dirty="0"/>
              <a:t>Test Sequence:</a:t>
            </a:r>
            <a:r>
              <a:rPr lang="en-CA" sz="2600" dirty="0"/>
              <a:t> </a:t>
            </a:r>
            <a:endParaRPr lang="en-CA" sz="2600" b="1" dirty="0"/>
          </a:p>
          <a:p>
            <a:r>
              <a:rPr lang="en-CA" sz="2600" dirty="0"/>
              <a:t>Scapular depression </a:t>
            </a:r>
          </a:p>
          <a:p>
            <a:r>
              <a:rPr lang="en-CA" sz="2600" dirty="0"/>
              <a:t>Shoulder abduction (10–30°) </a:t>
            </a:r>
          </a:p>
          <a:p>
            <a:r>
              <a:rPr lang="en-CA" sz="2600" dirty="0"/>
              <a:t>Elbow extension </a:t>
            </a:r>
          </a:p>
          <a:p>
            <a:r>
              <a:rPr lang="en-CA" sz="2600" dirty="0"/>
              <a:t>Medial (internal) rotation of shoulder </a:t>
            </a:r>
          </a:p>
          <a:p>
            <a:r>
              <a:rPr lang="en-CA" sz="2600" dirty="0"/>
              <a:t>Forearm pronation </a:t>
            </a:r>
          </a:p>
          <a:p>
            <a:r>
              <a:rPr lang="en-CA" sz="2600" dirty="0"/>
              <a:t>Wrist flexion + ulnar deviation </a:t>
            </a:r>
          </a:p>
          <a:p>
            <a:r>
              <a:rPr lang="en-CA" sz="2600" dirty="0"/>
              <a:t>Finger flexion</a:t>
            </a:r>
          </a:p>
          <a:p>
            <a:endParaRPr lang="en-CA" dirty="0"/>
          </a:p>
        </p:txBody>
      </p:sp>
    </p:spTree>
    <p:extLst>
      <p:ext uri="{BB962C8B-B14F-4D97-AF65-F5344CB8AC3E}">
        <p14:creationId xmlns:p14="http://schemas.microsoft.com/office/powerpoint/2010/main" val="21465616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1887A-2F8C-FBB6-CBB1-7FD8537F16CB}"/>
              </a:ext>
            </a:extLst>
          </p:cNvPr>
          <p:cNvSpPr>
            <a:spLocks noGrp="1"/>
          </p:cNvSpPr>
          <p:nvPr>
            <p:ph type="title"/>
          </p:nvPr>
        </p:nvSpPr>
        <p:spPr/>
        <p:txBody>
          <a:bodyPr/>
          <a:lstStyle/>
          <a:p>
            <a:endParaRPr lang="en-CA"/>
          </a:p>
        </p:txBody>
      </p:sp>
      <p:sp>
        <p:nvSpPr>
          <p:cNvPr id="3" name="Content Placeholder 2">
            <a:extLst>
              <a:ext uri="{FF2B5EF4-FFF2-40B4-BE49-F238E27FC236}">
                <a16:creationId xmlns:a16="http://schemas.microsoft.com/office/drawing/2014/main" id="{84AE15BB-3EE3-6FDC-415A-030ED0E283C2}"/>
              </a:ext>
            </a:extLst>
          </p:cNvPr>
          <p:cNvSpPr>
            <a:spLocks noGrp="1"/>
          </p:cNvSpPr>
          <p:nvPr>
            <p:ph idx="1"/>
          </p:nvPr>
        </p:nvSpPr>
        <p:spPr/>
        <p:txBody>
          <a:bodyPr>
            <a:normAutofit/>
          </a:bodyPr>
          <a:lstStyle/>
          <a:p>
            <a:r>
              <a:rPr lang="en-US" sz="2200" dirty="0"/>
              <a:t>Add </a:t>
            </a:r>
            <a:r>
              <a:rPr lang="en-US" sz="2200" b="1" dirty="0"/>
              <a:t>contralateral cervical side bending</a:t>
            </a:r>
          </a:p>
          <a:p>
            <a:r>
              <a:rPr lang="en-CA" sz="2200" dirty="0"/>
              <a:t>↑ symptoms → neural involvement</a:t>
            </a:r>
          </a:p>
          <a:p>
            <a:r>
              <a:rPr lang="en-CA" sz="2200" dirty="0"/>
              <a:t>Ipsilateral side bending → ↓ symptoms</a:t>
            </a:r>
          </a:p>
          <a:p>
            <a:r>
              <a:rPr lang="en-US" sz="2200" b="1" dirty="0"/>
              <a:t>Positive Test</a:t>
            </a:r>
          </a:p>
          <a:p>
            <a:r>
              <a:rPr lang="en-US" sz="2200" dirty="0"/>
              <a:t>Reproduction of: </a:t>
            </a:r>
          </a:p>
          <a:p>
            <a:pPr lvl="1"/>
            <a:r>
              <a:rPr lang="en-US" sz="2200" dirty="0"/>
              <a:t>Pain/tingling along: </a:t>
            </a:r>
          </a:p>
          <a:p>
            <a:pPr lvl="2"/>
            <a:r>
              <a:rPr lang="en-US" sz="2200" dirty="0"/>
              <a:t>Lateral arm </a:t>
            </a:r>
          </a:p>
          <a:p>
            <a:pPr lvl="2"/>
            <a:r>
              <a:rPr lang="en-US" sz="2200" dirty="0"/>
              <a:t>Posterior forearm </a:t>
            </a:r>
          </a:p>
          <a:p>
            <a:pPr lvl="2"/>
            <a:r>
              <a:rPr lang="en-US" sz="2200" dirty="0"/>
              <a:t>Dorsum of hand </a:t>
            </a:r>
          </a:p>
          <a:p>
            <a:r>
              <a:rPr lang="en-US" sz="2200" dirty="0"/>
              <a:t>Difference compared to opposite side</a:t>
            </a:r>
          </a:p>
          <a:p>
            <a:pPr marL="0" indent="0">
              <a:buNone/>
            </a:pPr>
            <a:endParaRPr lang="en-CA" dirty="0"/>
          </a:p>
        </p:txBody>
      </p:sp>
    </p:spTree>
    <p:extLst>
      <p:ext uri="{BB962C8B-B14F-4D97-AF65-F5344CB8AC3E}">
        <p14:creationId xmlns:p14="http://schemas.microsoft.com/office/powerpoint/2010/main" val="7405779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48" name="Rectangle 5147">
            <a:extLst>
              <a:ext uri="{FF2B5EF4-FFF2-40B4-BE49-F238E27FC236}">
                <a16:creationId xmlns:a16="http://schemas.microsoft.com/office/drawing/2014/main" id="{57845966-6EFC-468A-9CC7-BAB4B95854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5150" name="Picture 5149">
            <a:extLst>
              <a:ext uri="{FF2B5EF4-FFF2-40B4-BE49-F238E27FC236}">
                <a16:creationId xmlns:a16="http://schemas.microsoft.com/office/drawing/2014/main" id="{75554383-98AF-4A47-BB65-705FAAA4BE6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12500" r="12500"/>
          <a:stretch/>
        </p:blipFill>
        <p:spPr>
          <a:xfrm>
            <a:off x="0" y="0"/>
            <a:ext cx="9144000" cy="6858000"/>
          </a:xfrm>
          <a:prstGeom prst="rect">
            <a:avLst/>
          </a:prstGeom>
        </p:spPr>
      </p:pic>
      <p:sp>
        <p:nvSpPr>
          <p:cNvPr id="5152" name="Freeform: Shape 5151">
            <a:extLst>
              <a:ext uri="{FF2B5EF4-FFF2-40B4-BE49-F238E27FC236}">
                <a16:creationId xmlns:a16="http://schemas.microsoft.com/office/drawing/2014/main" id="{ADAD1991-FFD1-4E94-ABAB-7560D3300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5410" y="-3970"/>
            <a:ext cx="7748362" cy="6874811"/>
          </a:xfrm>
          <a:custGeom>
            <a:avLst/>
            <a:gdLst>
              <a:gd name="connsiteX0" fmla="*/ 2232159 w 7837716"/>
              <a:gd name="connsiteY0" fmla="*/ 0 h 6858000"/>
              <a:gd name="connsiteX1" fmla="*/ 5605557 w 7837716"/>
              <a:gd name="connsiteY1" fmla="*/ 0 h 6858000"/>
              <a:gd name="connsiteX2" fmla="*/ 5617845 w 7837716"/>
              <a:gd name="connsiteY2" fmla="*/ 5384 h 6858000"/>
              <a:gd name="connsiteX3" fmla="*/ 7837716 w 7837716"/>
              <a:gd name="connsiteY3" fmla="*/ 3429000 h 6858000"/>
              <a:gd name="connsiteX4" fmla="*/ 5617845 w 7837716"/>
              <a:gd name="connsiteY4" fmla="*/ 6852616 h 6858000"/>
              <a:gd name="connsiteX5" fmla="*/ 5605557 w 7837716"/>
              <a:gd name="connsiteY5" fmla="*/ 6858000 h 6858000"/>
              <a:gd name="connsiteX6" fmla="*/ 2232159 w 7837716"/>
              <a:gd name="connsiteY6" fmla="*/ 6858000 h 6858000"/>
              <a:gd name="connsiteX7" fmla="*/ 2219871 w 7837716"/>
              <a:gd name="connsiteY7" fmla="*/ 6852616 h 6858000"/>
              <a:gd name="connsiteX8" fmla="*/ 0 w 7837716"/>
              <a:gd name="connsiteY8" fmla="*/ 3429000 h 6858000"/>
              <a:gd name="connsiteX9" fmla="*/ 2219871 w 7837716"/>
              <a:gd name="connsiteY9" fmla="*/ 538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37716" h="6858000">
                <a:moveTo>
                  <a:pt x="2232159" y="0"/>
                </a:moveTo>
                <a:lnTo>
                  <a:pt x="5605557" y="0"/>
                </a:lnTo>
                <a:lnTo>
                  <a:pt x="5617845" y="5384"/>
                </a:lnTo>
                <a:cubicBezTo>
                  <a:pt x="6931322" y="618789"/>
                  <a:pt x="7837716" y="1921305"/>
                  <a:pt x="7837716" y="3429000"/>
                </a:cubicBezTo>
                <a:cubicBezTo>
                  <a:pt x="7837716" y="4936696"/>
                  <a:pt x="6931322" y="6239212"/>
                  <a:pt x="5617845" y="6852616"/>
                </a:cubicBezTo>
                <a:lnTo>
                  <a:pt x="5605557" y="6858000"/>
                </a:lnTo>
                <a:lnTo>
                  <a:pt x="2232159" y="6858000"/>
                </a:lnTo>
                <a:lnTo>
                  <a:pt x="2219871" y="6852616"/>
                </a:lnTo>
                <a:cubicBezTo>
                  <a:pt x="906394" y="6239212"/>
                  <a:pt x="0" y="4936696"/>
                  <a:pt x="0" y="3429000"/>
                </a:cubicBezTo>
                <a:cubicBezTo>
                  <a:pt x="0" y="1921305"/>
                  <a:pt x="906394" y="618789"/>
                  <a:pt x="2219871" y="5384"/>
                </a:cubicBezTo>
                <a:close/>
              </a:path>
            </a:pathLst>
          </a:custGeom>
          <a:solidFill>
            <a:schemeClr val="bg1"/>
          </a:solidFill>
          <a:ln>
            <a:gradFill>
              <a:gsLst>
                <a:gs pos="0">
                  <a:schemeClr val="accent1">
                    <a:lumMod val="40000"/>
                    <a:lumOff val="60000"/>
                  </a:schemeClr>
                </a:gs>
                <a:gs pos="23000">
                  <a:schemeClr val="accent1">
                    <a:lumMod val="45000"/>
                    <a:lumOff val="55000"/>
                  </a:schemeClr>
                </a:gs>
                <a:gs pos="83000">
                  <a:schemeClr val="bg2">
                    <a:lumMod val="82000"/>
                  </a:schemeClr>
                </a:gs>
                <a:gs pos="100000">
                  <a:schemeClr val="bg2">
                    <a:lumMod val="87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5124" name="Picture 4" descr="Thank you Images - Free Download on Freepik">
            <a:extLst>
              <a:ext uri="{FF2B5EF4-FFF2-40B4-BE49-F238E27FC236}">
                <a16:creationId xmlns:a16="http://schemas.microsoft.com/office/drawing/2014/main" id="{5607DD94-3E5F-5009-B303-9CF4FCF3D788}"/>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818858" y="1554288"/>
            <a:ext cx="5421465" cy="3749424"/>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2">
            <a:extLst>
              <a:ext uri="{FF2B5EF4-FFF2-40B4-BE49-F238E27FC236}">
                <a16:creationId xmlns:a16="http://schemas.microsoft.com/office/drawing/2014/main" id="{9E568FEF-57AB-FE8A-D857-0336B4359CC0}"/>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Tree>
    <p:extLst>
      <p:ext uri="{BB962C8B-B14F-4D97-AF65-F5344CB8AC3E}">
        <p14:creationId xmlns:p14="http://schemas.microsoft.com/office/powerpoint/2010/main" val="37339645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857</TotalTime>
  <Words>489</Words>
  <Application>Microsoft Office PowerPoint</Application>
  <PresentationFormat>On-screen Show (4:3)</PresentationFormat>
  <Paragraphs>104</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Office Theme</vt:lpstr>
      <vt:lpstr>Radial Nerve</vt:lpstr>
      <vt:lpstr>Anatomy Overview</vt:lpstr>
      <vt:lpstr>Muscles Innervated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Causes</vt:lpstr>
      <vt:lpstr>Causes</vt:lpstr>
      <vt:lpstr>Causes</vt:lpstr>
      <vt:lpstr>Symptom</vt:lpstr>
      <vt:lpstr>Sensory Loss</vt:lpstr>
      <vt:lpstr>Motor Dysfunction</vt:lpstr>
      <vt:lpstr>Lesion Levels</vt:lpstr>
      <vt:lpstr>Assessment</vt:lpstr>
      <vt:lpstr>ULTT3 / ULTT2B – Radial Nerve Bias (Upper Limb Tension Test)</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User</dc:creator>
  <cp:keywords/>
  <dc:description>generated using python-pptx</dc:description>
  <cp:lastModifiedBy>User</cp:lastModifiedBy>
  <cp:revision>9</cp:revision>
  <dcterms:created xsi:type="dcterms:W3CDTF">2013-01-27T09:14:16Z</dcterms:created>
  <dcterms:modified xsi:type="dcterms:W3CDTF">2026-03-31T16:21:30Z</dcterms:modified>
  <cp:category/>
</cp:coreProperties>
</file>