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89" r:id="rId4"/>
    <p:sldId id="288" r:id="rId5"/>
    <p:sldId id="290" r:id="rId6"/>
    <p:sldId id="258" r:id="rId7"/>
    <p:sldId id="265" r:id="rId8"/>
    <p:sldId id="259" r:id="rId9"/>
    <p:sldId id="260" r:id="rId10"/>
    <p:sldId id="262" r:id="rId11"/>
    <p:sldId id="261" r:id="rId12"/>
    <p:sldId id="263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87" r:id="rId25"/>
    <p:sldId id="276" r:id="rId26"/>
    <p:sldId id="277" r:id="rId27"/>
    <p:sldId id="278" r:id="rId28"/>
    <p:sldId id="286" r:id="rId29"/>
    <p:sldId id="291" r:id="rId30"/>
    <p:sldId id="292" r:id="rId31"/>
    <p:sldId id="294" r:id="rId32"/>
    <p:sldId id="295" r:id="rId33"/>
    <p:sldId id="296" r:id="rId34"/>
    <p:sldId id="297" r:id="rId35"/>
    <p:sldId id="298" r:id="rId36"/>
    <p:sldId id="309" r:id="rId37"/>
    <p:sldId id="300" r:id="rId38"/>
    <p:sldId id="299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20" r:id="rId48"/>
    <p:sldId id="322" r:id="rId49"/>
    <p:sldId id="324" r:id="rId50"/>
    <p:sldId id="325" r:id="rId51"/>
    <p:sldId id="323" r:id="rId52"/>
    <p:sldId id="326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958C28-7FE7-4F19-AA87-B8E62EB48231}" v="57" dt="2026-02-24T04:10:58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AA168-6238-4CF0-AD7F-E7DDEAA32E0D}" type="datetimeFigureOut">
              <a:rPr lang="en-CA" smtClean="0"/>
              <a:t>2026-03-04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8B8E5-1379-4A57-B54E-12A6D0DCB3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0153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C8B8E5-1379-4A57-B54E-12A6D0DCB3F9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49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C8B8E5-1379-4A57-B54E-12A6D0DCB3F9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0087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C8B8E5-1379-4A57-B54E-12A6D0DCB3F9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1859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C42C9-4FA9-5F33-D0EC-076013A25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05440-E45C-C2C9-FF91-1016901E9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6971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79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7DDAB4-3CC4-4CC5-9256-66CCF1B05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CA" sz="4800">
                <a:solidFill>
                  <a:srgbClr val="FFFFFF"/>
                </a:solidFill>
              </a:rPr>
              <a:t>Non- Swedish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20126-7033-AAC7-DA19-8A7A15A45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CA"/>
              <a:t>Dr Manju Setia Khowal</a:t>
            </a:r>
          </a:p>
          <a:p>
            <a:pPr algn="l"/>
            <a:r>
              <a:rPr lang="en-CA"/>
              <a:t> RMT, BAMS</a:t>
            </a:r>
          </a:p>
        </p:txBody>
      </p:sp>
    </p:spTree>
    <p:extLst>
      <p:ext uri="{BB962C8B-B14F-4D97-AF65-F5344CB8AC3E}">
        <p14:creationId xmlns:p14="http://schemas.microsoft.com/office/powerpoint/2010/main" val="92836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68E11-9133-0F92-E7D7-0710D38F9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49980"/>
          </a:xfrm>
        </p:spPr>
        <p:txBody>
          <a:bodyPr/>
          <a:lstStyle/>
          <a:p>
            <a:r>
              <a:rPr lang="en-CA" sz="2800" dirty="0"/>
              <a:t>What Are Non-Swedish Techniques?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BBAB5D-13ED-9101-5A5F-48821381C8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90951"/>
            <a:ext cx="9144000" cy="3832905"/>
          </a:xfrm>
        </p:spPr>
        <p:txBody>
          <a:bodyPr/>
          <a:lstStyle/>
          <a:p>
            <a:pPr algn="l"/>
            <a:r>
              <a:rPr lang="en-CA" b="1" dirty="0"/>
              <a:t>Non-Swedish techniques include: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Advanced soft tissue techniques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Specific therapeutic methods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Deeper structural approaches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Neuromuscular &amp; fascial techniques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Joint mobilization methods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These techniques are </a:t>
            </a:r>
            <a:r>
              <a:rPr lang="en-CA" b="1" dirty="0"/>
              <a:t>more specific and corrective</a:t>
            </a:r>
            <a:r>
              <a:rPr lang="en-CA" dirty="0"/>
              <a:t> compared to general Swedish massage.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6535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15779-6E6D-441A-0F08-8573A0C78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3EE84-C475-DAB0-E44C-9E42235321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9857"/>
            <a:ext cx="9144000" cy="642257"/>
          </a:xfrm>
        </p:spPr>
        <p:txBody>
          <a:bodyPr/>
          <a:lstStyle/>
          <a:p>
            <a:r>
              <a:rPr lang="en-CA" sz="2800" b="1" dirty="0"/>
              <a:t>What is Diaphragm?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CFFEC2-EDE1-7F08-C8D5-2D5487BFB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32114"/>
            <a:ext cx="9144000" cy="5355772"/>
          </a:xfrm>
        </p:spPr>
        <p:txBody>
          <a:bodyPr/>
          <a:lstStyle/>
          <a:p>
            <a:pPr algn="l"/>
            <a:r>
              <a:rPr lang="en-GB" dirty="0"/>
              <a:t>The Diaphragm is a Dome shaped muscle that separates: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Chest cavity (Lungs &amp; Heart) from Abdominal Cavity (Organs)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It is the main muscle of breathing/ primary muscle of Inspiration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Second most important muscle of the body next to Heart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The muscle has three large openings (hiatus) to allow the </a:t>
            </a:r>
            <a:r>
              <a:rPr lang="en-GB" b="1" dirty="0"/>
              <a:t>Oesophagus, Aorta &amp; Inferior Vena Cava </a:t>
            </a:r>
            <a:r>
              <a:rPr lang="en-GB" dirty="0"/>
              <a:t>to pass through it.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Nerve to this muscle is </a:t>
            </a:r>
            <a:r>
              <a:rPr lang="en-GB" b="1" dirty="0"/>
              <a:t>Phrenic Nerve (C3,C4,C5)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A weak Diaphragm can contribute to Gastroesophageal Reflux Disease (GERD)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071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03A3-64CA-FFDE-699D-D4EC145D5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BA0E3-A292-39A3-102B-48CD94C0D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3681"/>
            <a:ext cx="9144000" cy="650239"/>
          </a:xfrm>
        </p:spPr>
        <p:txBody>
          <a:bodyPr/>
          <a:lstStyle/>
          <a:p>
            <a:r>
              <a:rPr lang="en-CA" sz="2800" b="1" dirty="0"/>
              <a:t>Diaphragmatic Breathing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62B60F-08B5-DFE1-51DC-3F93F5F71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83920"/>
            <a:ext cx="9144000" cy="5603966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Also called Belly Breathing. While Inhalation: Abdomen Rises and during Exhalation :Abdomen Falls. This means the Diaphragm is working properly.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To better understand , ask the client to specific visualisation  such as “imagine a ballon in your stomach that you are inflating with your inhalation”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It is a key part of Every Massage Treatment, It is regularly recommended as self care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Normal breathing rate is 12-15 times per minute.</a:t>
            </a:r>
          </a:p>
          <a:p>
            <a:pPr algn="l"/>
            <a:r>
              <a:rPr lang="en-GB" b="1" dirty="0"/>
              <a:t>Effects: </a:t>
            </a:r>
            <a:r>
              <a:rPr lang="en-GB" dirty="0"/>
              <a:t>Increases Relaxation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Increases Lymphatic Flow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Increases efficiency of Gas Exchange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Facilitates Stretching Techniques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Decreases Pain  &amp; Stress</a:t>
            </a:r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0925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70AE7-8FF2-180E-3065-64215DC26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CAE7D-BDFE-1EB0-7A1D-8DB832D965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9857"/>
            <a:ext cx="9144000" cy="642257"/>
          </a:xfrm>
        </p:spPr>
        <p:txBody>
          <a:bodyPr/>
          <a:lstStyle/>
          <a:p>
            <a:r>
              <a:rPr lang="en-CA" sz="2800" b="1" dirty="0"/>
              <a:t>Diaphragmatic Breathing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D9CD90-373A-4A61-987B-35FF1A00E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32114"/>
            <a:ext cx="9144000" cy="5355772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Is a key part of Every Massage Treatment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Best way to achieve relaxation and to break the pain cycle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It is regularly recommended as self care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Normal breathing rate is 12-15 times per minute.</a:t>
            </a:r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3583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A1DBD-5E26-EEEA-020E-4E4B3B01E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9857"/>
            <a:ext cx="9144000" cy="642257"/>
          </a:xfrm>
        </p:spPr>
        <p:txBody>
          <a:bodyPr/>
          <a:lstStyle/>
          <a:p>
            <a:r>
              <a:rPr lang="en-CA" sz="2800" b="1" dirty="0"/>
              <a:t>Manual Lymphatic Drainage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1AC380-157C-3569-4BB4-E3EDED545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32114"/>
            <a:ext cx="9144000" cy="5355772"/>
          </a:xfrm>
        </p:spPr>
        <p:txBody>
          <a:bodyPr/>
          <a:lstStyle/>
          <a:p>
            <a:pPr algn="l"/>
            <a:r>
              <a:rPr lang="en-US" b="1" dirty="0"/>
              <a:t>Purpose: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Enhance lymph flow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Reduce edema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Improve immune response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Decreases Pain Perception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Decrease SNS firing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Reduce formation of scar tissue formation done by removal of fibrin from the initial lymphatics.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Assist in post-surgical recovery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Lymphatic drainage in case of lymphedema leads to increase in urine output in which concentration of </a:t>
            </a:r>
            <a:r>
              <a:rPr lang="en-US" b="1" dirty="0"/>
              <a:t>histamine, corticosteroids, and nor adrenaline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06910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9B037-0361-83A3-6458-B218A4A28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0960" y="555216"/>
            <a:ext cx="9144000" cy="500743"/>
          </a:xfrm>
        </p:spPr>
        <p:txBody>
          <a:bodyPr/>
          <a:lstStyle/>
          <a:p>
            <a:r>
              <a:rPr lang="en-CA" sz="2800" dirty="0"/>
              <a:t>MLD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0F45C8-B417-7DD7-A64D-844496E9C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426029"/>
            <a:ext cx="9263743" cy="4397828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CA" b="1" dirty="0"/>
              <a:t>Axillary Nodal Pumping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Gentle rhythmic compression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Encourages lymph movement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CA" b="1" dirty="0"/>
              <a:t>Stationary Circles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Circular stretch of skin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No sliding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CA" b="1" dirty="0"/>
              <a:t> Local Thumb/Web Technique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Skin stretch using web between thumb &amp; index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Used in small areas of swelling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2A38DF-386F-65A7-66B6-1B7D67C6F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960" y="413702"/>
            <a:ext cx="2344782" cy="29111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E6A916-95F7-8FC0-E0A2-B8F613D89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2960" y="3205653"/>
            <a:ext cx="2578554" cy="323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31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0949C-55C9-991B-69C3-760946674D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4801"/>
            <a:ext cx="9144000" cy="979714"/>
          </a:xfrm>
        </p:spPr>
        <p:txBody>
          <a:bodyPr/>
          <a:lstStyle/>
          <a:p>
            <a:r>
              <a:rPr lang="en-CA" sz="2800" b="1" dirty="0"/>
              <a:t>Characteristics: Manual Lymphatic Drainage</a:t>
            </a:r>
            <a:br>
              <a:rPr lang="en-CA" sz="2800" b="1" dirty="0"/>
            </a:br>
            <a:endParaRPr lang="en-CA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17BB76-20E7-A93F-C901-203E730B3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066800"/>
            <a:ext cx="9144000" cy="5268686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Light Repetitive technique used to pump the lymphatic fluid through lymphatic capillaries.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During the technique therapist hands are soft and relaxed.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Fluid id Directed toward lymph nodes.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No lubricant is needed, talcum powder is used to facilitate drag.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Each  manipulation  must be repeated a minimum of 5-7 times in order to pump the Lymphatic fluid through the tissue.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Strokes are </a:t>
            </a:r>
            <a:r>
              <a:rPr lang="en-CA" b="1" dirty="0"/>
              <a:t>unidirectional.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Pressure always applied </a:t>
            </a:r>
            <a:r>
              <a:rPr lang="en-CA" b="1" dirty="0"/>
              <a:t>Centripetally, </a:t>
            </a:r>
            <a:r>
              <a:rPr lang="en-CA" dirty="0"/>
              <a:t>starting at </a:t>
            </a:r>
            <a:r>
              <a:rPr lang="en-CA" b="1" dirty="0"/>
              <a:t>proximal nodes</a:t>
            </a:r>
            <a:r>
              <a:rPr lang="en-CA" dirty="0"/>
              <a:t> and working distally towards the edematous site.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Even a single limb treatment takes up to 20 min.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A pressure of 20-40mm of Hg is used to avoid collapsing the superficial lymphatic capillaries.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3956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E0FBF-26C0-7CFF-1EF3-EE50A32EA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6315"/>
            <a:ext cx="9144000" cy="609599"/>
          </a:xfrm>
        </p:spPr>
        <p:txBody>
          <a:bodyPr/>
          <a:lstStyle/>
          <a:p>
            <a:r>
              <a:rPr lang="en-CA" sz="2800" b="1" dirty="0"/>
              <a:t>Characteristics: Manual Lymphatic Drainage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6FA5E9-8333-35D4-6420-A3CAB6C0E8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28057"/>
            <a:ext cx="9144000" cy="3929743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Pressure  of more than 60 mm of Hg will compress &amp; temporarily collapse the vessels.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An average 30 mm of Hg  has been found to have greatest effect on moving the lymph.</a:t>
            </a:r>
          </a:p>
          <a:p>
            <a:pPr algn="l"/>
            <a:r>
              <a:rPr lang="en-CA" b="1" dirty="0"/>
              <a:t>Effects Of MLD: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Reduces Edema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Reduces Pain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Removal of Excess Fibrin &amp; Metabolic products</a:t>
            </a:r>
          </a:p>
        </p:txBody>
      </p:sp>
    </p:spTree>
    <p:extLst>
      <p:ext uri="{BB962C8B-B14F-4D97-AF65-F5344CB8AC3E}">
        <p14:creationId xmlns:p14="http://schemas.microsoft.com/office/powerpoint/2010/main" val="2728608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35519-7CE9-E1C6-2B66-9620156F2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8086"/>
            <a:ext cx="9144000" cy="620485"/>
          </a:xfrm>
        </p:spPr>
        <p:txBody>
          <a:bodyPr/>
          <a:lstStyle/>
          <a:p>
            <a:r>
              <a:rPr lang="en-CA" sz="2800" b="1" dirty="0"/>
              <a:t>Characteristics: Manual Lymphatic Drainage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943281-18B3-9907-A0F2-570AC1312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219199"/>
            <a:ext cx="9252857" cy="4931229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In treating Acute, sub acute or chronic edema, </a:t>
            </a:r>
            <a:r>
              <a:rPr lang="en-CA" b="1" dirty="0"/>
              <a:t>nodal pumping </a:t>
            </a:r>
            <a:r>
              <a:rPr lang="en-CA" dirty="0"/>
              <a:t>or compression is applied to the lymphatic nodes of the most proximal part of the limb that has the edematous tissue.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These nodes are closest to the thoracic &amp; right lymphatic ducts, which return lymph to the venous system.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In the arm it is axillary lymph nodes ,and in the leg it is inguinal lymph nodes.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To massage the nodes, palmar surface of the hand is used and pressure is applied In a wave like motion.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Stationary Circle: </a:t>
            </a:r>
            <a:r>
              <a:rPr lang="en-CA" dirty="0"/>
              <a:t>used to treat larger areas of the limb between the edema and the proximal nodes.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FF0000"/>
                </a:solidFill>
              </a:rPr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477656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6612E-46D8-D6F2-5808-626BE1E21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4915"/>
            <a:ext cx="9144000" cy="718456"/>
          </a:xfrm>
        </p:spPr>
        <p:txBody>
          <a:bodyPr/>
          <a:lstStyle/>
          <a:p>
            <a:r>
              <a:rPr lang="en-CA" sz="2800" b="1" dirty="0"/>
              <a:t>Contraindication : MLD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B59685-4F25-7F34-FEAE-E1152ED3C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91343"/>
            <a:ext cx="9144000" cy="376645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Chronic Heart Failure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Acute condition Due to bacterial or viral infection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Recent thrombosis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Low protein Edema due to kidney pathologies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Malignancy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Lymphatic obstruction by parasites.</a:t>
            </a:r>
          </a:p>
          <a:p>
            <a:pPr algn="l"/>
            <a:endParaRPr lang="en-CA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3937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138CD-2FD3-601A-3FB5-C56B780CC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3914"/>
            <a:ext cx="9144000" cy="729343"/>
          </a:xfrm>
        </p:spPr>
        <p:txBody>
          <a:bodyPr/>
          <a:lstStyle/>
          <a:p>
            <a:r>
              <a:rPr lang="en-CA" sz="2800" b="1" dirty="0"/>
              <a:t>Static Pressure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AA358D-998A-47F9-EC7F-F10910503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023257"/>
            <a:ext cx="9144000" cy="4234543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Golgi Tendon Organ (GTO) release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Origin &amp; Insertion Technique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Muscle Approximation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Myofascial trigger Point technique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Cross fibre frictions</a:t>
            </a:r>
          </a:p>
        </p:txBody>
      </p:sp>
    </p:spTree>
    <p:extLst>
      <p:ext uri="{BB962C8B-B14F-4D97-AF65-F5344CB8AC3E}">
        <p14:creationId xmlns:p14="http://schemas.microsoft.com/office/powerpoint/2010/main" val="87628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E157-E328-66DF-A917-CAD565653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200"/>
            <a:ext cx="9144000" cy="1429657"/>
          </a:xfrm>
        </p:spPr>
        <p:txBody>
          <a:bodyPr/>
          <a:lstStyle/>
          <a:p>
            <a:r>
              <a:rPr lang="en-CA" sz="2800" b="1" dirty="0"/>
              <a:t>Golgi Tendon Organ (GTO) release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18600D-F7E3-94F1-75F9-19DE30EAC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65201"/>
            <a:ext cx="7853680" cy="4770436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Proprioceptive Nerve Receptors or minute sensory organs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Located at </a:t>
            </a:r>
            <a:r>
              <a:rPr lang="en-CA" b="1" dirty="0"/>
              <a:t>musculotendon junction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These receptors detect the </a:t>
            </a:r>
            <a:r>
              <a:rPr lang="en-CA" b="1" dirty="0"/>
              <a:t>load </a:t>
            </a:r>
            <a:r>
              <a:rPr lang="en-CA" dirty="0"/>
              <a:t>placed on the tendon.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GTO is a part of muscle tension monitoring system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Alpha motor Neuron firing </a:t>
            </a:r>
            <a:r>
              <a:rPr lang="en-CA" dirty="0"/>
              <a:t>maintains the muscle contraction.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</a:t>
            </a:r>
            <a:r>
              <a:rPr lang="en-CA" b="1" dirty="0"/>
              <a:t>GTO i</a:t>
            </a:r>
            <a:r>
              <a:rPr lang="en-CA" dirty="0"/>
              <a:t>s able to </a:t>
            </a:r>
            <a:r>
              <a:rPr lang="en-CA" b="1" dirty="0"/>
              <a:t>slow/ Decrease this alpha motor neuron </a:t>
            </a:r>
            <a:r>
              <a:rPr lang="en-CA" dirty="0"/>
              <a:t>firing, causing relaxation of muscle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inhibitory effect on muscle contraction is referred to as the lengthening reaction.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378E16-124C-EA08-2D67-DC734DECE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680" y="1255395"/>
            <a:ext cx="2570480" cy="310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48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0305-0A1D-BC05-269E-39D04E5EE9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60866"/>
          </a:xfrm>
        </p:spPr>
        <p:txBody>
          <a:bodyPr/>
          <a:lstStyle/>
          <a:p>
            <a:r>
              <a:rPr lang="en-CA" sz="2800" b="1" dirty="0"/>
              <a:t>Golgi Tendon Organ (GTO) release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782C80-0C0B-05D0-2613-0F90943FA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122362"/>
            <a:ext cx="9492343" cy="573563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GTO is part of protective reflex to prevent muscle injury or rupture through relaxation of the muscles, this reflex is activated when an excessive load or stretch is placed on a tendon.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GTO can be used to reduce </a:t>
            </a:r>
            <a:r>
              <a:rPr lang="en-CA" b="1" dirty="0"/>
              <a:t>Muscle spasm &amp; tone  especially when on site massage </a:t>
            </a:r>
            <a:r>
              <a:rPr lang="en-CA" dirty="0"/>
              <a:t>is not possible.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GTO technique is effective on </a:t>
            </a:r>
            <a:r>
              <a:rPr lang="en-CA" b="1" dirty="0"/>
              <a:t>Long, Superficial and Easily palpable Tendon</a:t>
            </a:r>
            <a:r>
              <a:rPr lang="en-CA" dirty="0"/>
              <a:t>. Example: Achilles Tendon, hamstring tendon at the ischial tuberosity, suboccipital tendon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It can not be performed on small tendon</a:t>
            </a:r>
          </a:p>
          <a:p>
            <a:pPr algn="l"/>
            <a:r>
              <a:rPr lang="en-CA" dirty="0">
                <a:solidFill>
                  <a:srgbClr val="FF0000"/>
                </a:solidFill>
              </a:rPr>
              <a:t>How to perform?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therapist uses reinforced thumbs or fingers, holding for a minimum of 30 sec or until the muscle relaxes.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tendon may also be bowed in to an “s” or “c” shape.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Rate is slow and pressure is moderate to deep(around two pounds)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  <a:p>
            <a:pPr algn="l"/>
            <a:endParaRPr lang="en-CA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878550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27C15-32A2-43A5-F971-625FFFA65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809"/>
            <a:ext cx="9144000" cy="817562"/>
          </a:xfrm>
        </p:spPr>
        <p:txBody>
          <a:bodyPr/>
          <a:lstStyle/>
          <a:p>
            <a:r>
              <a:rPr lang="en-CA" sz="2800" b="1" dirty="0"/>
              <a:t>Golgi Tendon Organ (GTO) release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43FF0B-7B67-9BD6-D03F-57E786C3A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328057"/>
            <a:ext cx="9252857" cy="5170714"/>
          </a:xfrm>
        </p:spPr>
        <p:txBody>
          <a:bodyPr/>
          <a:lstStyle/>
          <a:p>
            <a:pPr algn="l"/>
            <a:r>
              <a:rPr lang="en-CA" b="1" dirty="0"/>
              <a:t>Effects: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Releases Muscle Spasm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Reduces Muscle Tone</a:t>
            </a:r>
          </a:p>
          <a:p>
            <a:pPr algn="l"/>
            <a:r>
              <a:rPr lang="en-CA" b="1" dirty="0"/>
              <a:t>Contraindication: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Locally painful condition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Local acute condition affecting tendons to be treated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Hypotonic or atonic muscles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Tissue fragility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Pathologies of connective tissue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Skin lesions including healing incisions.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127535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EA5A2-7428-CD3B-3FB5-6D86777281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7201"/>
            <a:ext cx="9144000" cy="620485"/>
          </a:xfrm>
        </p:spPr>
        <p:txBody>
          <a:bodyPr/>
          <a:lstStyle/>
          <a:p>
            <a:r>
              <a:rPr lang="en-CA" sz="2800" b="1" dirty="0"/>
              <a:t>Origin &amp; Insertion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CBBA2-95C0-E8F5-66EE-567725F53E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153886"/>
            <a:ext cx="9274629" cy="4419600"/>
          </a:xfrm>
        </p:spPr>
        <p:txBody>
          <a:bodyPr/>
          <a:lstStyle/>
          <a:p>
            <a:pPr algn="l"/>
            <a:r>
              <a:rPr lang="en-CA" b="1" dirty="0"/>
              <a:t>Introduction: It is a variation Of GTO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Origin and Insertion technique is a </a:t>
            </a:r>
            <a:r>
              <a:rPr lang="en-US" b="1" dirty="0"/>
              <a:t>specific therapeutic muscle technique, </a:t>
            </a:r>
            <a:r>
              <a:rPr lang="en-US" dirty="0"/>
              <a:t>used when the tendon to be treated is </a:t>
            </a:r>
            <a:r>
              <a:rPr lang="en-US" b="1" dirty="0"/>
              <a:t>short.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focuses on treating muscles at their </a:t>
            </a:r>
            <a:r>
              <a:rPr lang="en-US" b="1" dirty="0"/>
              <a:t>attachment points</a:t>
            </a:r>
            <a:r>
              <a:rPr lang="en-US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Just like GTO it also inhibits the Alpha motor neuron firing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is especially useful :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CA" dirty="0"/>
              <a:t>To reduce muscle spasm </a:t>
            </a:r>
            <a:r>
              <a:rPr lang="en-CA" b="1" dirty="0"/>
              <a:t>When direct work on muscle is not comfortable.</a:t>
            </a:r>
            <a:endParaRPr lang="en-CA" dirty="0"/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CA" dirty="0"/>
              <a:t>To Reduce tone </a:t>
            </a:r>
            <a:r>
              <a:rPr lang="en-CA" b="1" dirty="0"/>
              <a:t>When direct work on muscle is not comfortable.</a:t>
            </a:r>
            <a:endParaRPr lang="en-US" dirty="0"/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CA" dirty="0"/>
              <a:t>Sports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2063617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6FF7A-979F-5CB0-AD71-FC7B941E7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8443"/>
            <a:ext cx="9144000" cy="597580"/>
          </a:xfrm>
        </p:spPr>
        <p:txBody>
          <a:bodyPr/>
          <a:lstStyle/>
          <a:p>
            <a:r>
              <a:rPr lang="en-CA" sz="2800" b="1" dirty="0"/>
              <a:t>Origin &amp; Insertion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15214-A2B5-4C72-4CD5-AA18E5CD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19943"/>
            <a:ext cx="6593840" cy="353785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Therapist thoroughly treats the Origin (attachment) of the muscle using either reinforced finger or thumb kneading and make a plus (+)sign on same location.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therapist can repeat the technique on the entire origin and also the insertion of the muscle is treated in the same manner.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rate is slow and the pressure is moderate to deep.</a:t>
            </a:r>
          </a:p>
          <a:p>
            <a:pPr algn="l"/>
            <a:r>
              <a:rPr lang="en-CA" b="1" dirty="0"/>
              <a:t>Effects: Reduces Muscle tone and Spasm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4D6364-E05E-CD5E-02C8-6B173ECBA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330" y="1719943"/>
            <a:ext cx="3111017" cy="353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3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4E4FA-67D5-6FFC-984A-B39CD5273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07571"/>
            <a:ext cx="9144000" cy="609600"/>
          </a:xfrm>
        </p:spPr>
        <p:txBody>
          <a:bodyPr/>
          <a:lstStyle/>
          <a:p>
            <a:r>
              <a:rPr lang="en-CA" sz="2800" b="1" dirty="0"/>
              <a:t>Origin and Insertion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6859B2-6374-5833-097C-D8C6C0DBD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47800"/>
            <a:ext cx="9144000" cy="3810000"/>
          </a:xfrm>
        </p:spPr>
        <p:txBody>
          <a:bodyPr/>
          <a:lstStyle/>
          <a:p>
            <a:pPr algn="l"/>
            <a:r>
              <a:rPr lang="en-CA" b="1" dirty="0"/>
              <a:t>Contraindication: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Locally painful condition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Local acute condition affecting tendons to be treated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Hypotonic or atonic muscles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Tissue fragility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Pathologies of connective tissue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Skin lesions including healing incisions.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b="1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0196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C21A5-CE47-86EB-1C97-6DB493262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3755"/>
            <a:ext cx="9144000" cy="664028"/>
          </a:xfrm>
        </p:spPr>
        <p:txBody>
          <a:bodyPr/>
          <a:lstStyle/>
          <a:p>
            <a:r>
              <a:rPr lang="en-CA" sz="2800" b="1" dirty="0"/>
              <a:t>Muscle Approximation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16DD31-9D1C-34DC-08BF-DB552DF3D7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13114"/>
            <a:ext cx="6268720" cy="3744686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Muscle spindles </a:t>
            </a:r>
            <a:r>
              <a:rPr lang="en-CA" dirty="0"/>
              <a:t>are proprioceptive nerve receptors or Minute Sensory organs located in the </a:t>
            </a:r>
            <a:r>
              <a:rPr lang="en-CA" b="1" dirty="0"/>
              <a:t>muscle belly</a:t>
            </a:r>
            <a:r>
              <a:rPr lang="en-CA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These Nerve receptors monitor </a:t>
            </a:r>
            <a:r>
              <a:rPr lang="en-CA" b="1" dirty="0"/>
              <a:t>muscle length </a:t>
            </a:r>
            <a:r>
              <a:rPr lang="en-CA" dirty="0"/>
              <a:t>&amp; help control muscle movement by detecting the amount of stretch placed on a muscle.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Muscle spindles protect the muscle from being </a:t>
            </a:r>
            <a:r>
              <a:rPr lang="en-CA" b="1" dirty="0"/>
              <a:t>overstretched.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dirty="0"/>
              <a:t>This technique reduces the gamma firing.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017E92-D9F1-8CE7-0AA1-8EDEFAE32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599" y="1513114"/>
            <a:ext cx="3075525" cy="336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49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EFFB-12B4-40B4-DE74-B3840AB83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64F4B-04AC-D869-2F75-EF02EE24E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51115"/>
            <a:ext cx="9144000" cy="664028"/>
          </a:xfrm>
        </p:spPr>
        <p:txBody>
          <a:bodyPr/>
          <a:lstStyle/>
          <a:p>
            <a:r>
              <a:rPr lang="en-CA" sz="2800" b="1" dirty="0"/>
              <a:t>Muscle Approximation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44B570-361C-FDFF-7B11-434EBEB9F8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513113"/>
            <a:ext cx="9949543" cy="475705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muscle attachments are gently moved closer together.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tissue is compressed toward its center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position is held briefly before release</a:t>
            </a:r>
          </a:p>
          <a:p>
            <a:pPr algn="l"/>
            <a:r>
              <a:rPr lang="en-US" dirty="0"/>
              <a:t>It is used primarily to </a:t>
            </a:r>
            <a:r>
              <a:rPr lang="en-US" b="1" dirty="0"/>
              <a:t>reduce pain </a:t>
            </a:r>
            <a:r>
              <a:rPr lang="en-US" dirty="0"/>
              <a:t>and </a:t>
            </a:r>
            <a:r>
              <a:rPr lang="en-US" b="1" dirty="0"/>
              <a:t>muscle guarding</a:t>
            </a:r>
            <a:r>
              <a:rPr lang="en-US" dirty="0"/>
              <a:t>.</a:t>
            </a:r>
          </a:p>
          <a:p>
            <a:pPr algn="l"/>
            <a:r>
              <a:rPr lang="en-US" b="1" dirty="0"/>
              <a:t>What is Muscle Guarding?</a:t>
            </a:r>
          </a:p>
          <a:p>
            <a:pPr algn="l"/>
            <a:r>
              <a:rPr lang="en-US" dirty="0"/>
              <a:t>When a structure is irritated (for example, spinal joints or soft tissue), the surrounding muscles tighten to:</a:t>
            </a:r>
          </a:p>
          <a:p>
            <a:pPr algn="l"/>
            <a:r>
              <a:rPr lang="en-US" dirty="0"/>
              <a:t>Protect the area, Limit movement, Prevent further injury</a:t>
            </a:r>
          </a:p>
          <a:p>
            <a:pPr algn="l"/>
            <a:r>
              <a:rPr lang="en-US" dirty="0"/>
              <a:t>This tightening is </a:t>
            </a:r>
            <a:r>
              <a:rPr lang="en-US" b="1" dirty="0"/>
              <a:t>not voluntary</a:t>
            </a:r>
            <a:r>
              <a:rPr lang="en-US" dirty="0"/>
              <a:t> — the client cannot simply “relax it.”</a:t>
            </a:r>
          </a:p>
          <a:p>
            <a:pPr algn="l"/>
            <a:r>
              <a:rPr lang="en-US" dirty="0" err="1"/>
              <a:t>Example:In</a:t>
            </a:r>
            <a:r>
              <a:rPr lang="en-US" dirty="0"/>
              <a:t> low back pain, the </a:t>
            </a:r>
            <a:r>
              <a:rPr lang="en-US" b="1" dirty="0"/>
              <a:t>erector spinae</a:t>
            </a:r>
            <a:r>
              <a:rPr lang="en-US" dirty="0"/>
              <a:t> muscles tighten to protect the spine.</a:t>
            </a:r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41719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E0925-C7B1-E774-E884-25A7C4C18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09601"/>
            <a:ext cx="9144000" cy="576942"/>
          </a:xfrm>
        </p:spPr>
        <p:txBody>
          <a:bodyPr/>
          <a:lstStyle/>
          <a:p>
            <a:r>
              <a:rPr lang="en-CA" sz="2800" dirty="0"/>
              <a:t>Muscle Approximation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926F7-414B-6B10-6301-E198F2AAF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186543"/>
            <a:ext cx="9470572" cy="5061856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Rate is slow. The therapist takes care not to slide over the surface of skin.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Approximation is held until the muscle relaxes.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The technique is primarily used on short muscles such as sections of Erector spinae group.</a:t>
            </a:r>
          </a:p>
          <a:p>
            <a:pPr algn="l"/>
            <a:r>
              <a:rPr lang="en-CA" b="1" dirty="0"/>
              <a:t>Effects: reduces muscle tone &amp; Muscle Spasm</a:t>
            </a:r>
          </a:p>
          <a:p>
            <a:pPr algn="l"/>
            <a:r>
              <a:rPr lang="en-CA" b="1" dirty="0"/>
              <a:t>Contraindication: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Locally painful Conditions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Local Acute conditions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Hypotonic or Atonic muscle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Pathologies of connective tissue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Skin lesion including healing incisions</a:t>
            </a:r>
          </a:p>
          <a:p>
            <a:pPr algn="l"/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141872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FCC8F-81DF-4608-7A04-580A1E549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8343"/>
            <a:ext cx="9144000" cy="620486"/>
          </a:xfrm>
        </p:spPr>
        <p:txBody>
          <a:bodyPr/>
          <a:lstStyle/>
          <a:p>
            <a:r>
              <a:rPr lang="en-CA" sz="2800" dirty="0"/>
              <a:t>Myofascial trigger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E93547-5405-0A32-B1C7-E76FB687DD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968829"/>
            <a:ext cx="9470571" cy="5170714"/>
          </a:xfrm>
        </p:spPr>
        <p:txBody>
          <a:bodyPr/>
          <a:lstStyle/>
          <a:p>
            <a:pPr algn="l"/>
            <a:r>
              <a:rPr lang="en-US" dirty="0"/>
              <a:t>A </a:t>
            </a:r>
            <a:r>
              <a:rPr lang="en-US" b="1" dirty="0"/>
              <a:t>trigger point</a:t>
            </a:r>
            <a:r>
              <a:rPr lang="en-US" dirty="0"/>
              <a:t> is: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 hyperirritable spot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Located within a taut band of skeletal muscle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Painful on compression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May produce referred pain</a:t>
            </a:r>
          </a:p>
          <a:p>
            <a:pPr algn="l"/>
            <a:r>
              <a:rPr lang="en-US" b="1" dirty="0"/>
              <a:t>Characteristics of Trigger Points</a:t>
            </a:r>
          </a:p>
          <a:p>
            <a:pPr algn="l"/>
            <a:r>
              <a:rPr lang="en-US" dirty="0"/>
              <a:t>Trigger points are characterized by:</a:t>
            </a:r>
          </a:p>
          <a:p>
            <a:pPr algn="l"/>
            <a:r>
              <a:rPr lang="en-US" dirty="0"/>
              <a:t>Palpable taut band, Local tenderness</a:t>
            </a:r>
          </a:p>
          <a:p>
            <a:pPr algn="l"/>
            <a:r>
              <a:rPr lang="en-US" dirty="0"/>
              <a:t>Referred pain pattern</a:t>
            </a:r>
          </a:p>
          <a:p>
            <a:pPr algn="l"/>
            <a:r>
              <a:rPr lang="en-US" dirty="0"/>
              <a:t>Possible local twitch response</a:t>
            </a:r>
          </a:p>
          <a:p>
            <a:pPr algn="l"/>
            <a:r>
              <a:rPr lang="en-US" dirty="0"/>
              <a:t>They are usually found in </a:t>
            </a:r>
            <a:r>
              <a:rPr lang="en-US" b="1" dirty="0"/>
              <a:t>chronically overloaded muscles.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53741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5A752-9FB0-41EC-407F-F1752F5B8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dirty="0"/>
              <a:t>Myofascial trigger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8F6572-1B58-6874-CA77-8DE7D4185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89440" cy="5802085"/>
          </a:xfrm>
        </p:spPr>
        <p:txBody>
          <a:bodyPr/>
          <a:lstStyle/>
          <a:p>
            <a:pPr algn="l"/>
            <a:r>
              <a:rPr lang="en-US" b="1" dirty="0"/>
              <a:t>Types of Trigger Points:</a:t>
            </a:r>
          </a:p>
          <a:p>
            <a:pPr algn="l"/>
            <a:r>
              <a:rPr lang="en-US" b="1" dirty="0"/>
              <a:t>Active Trigger Point</a:t>
            </a:r>
            <a:endParaRPr lang="en-US" dirty="0"/>
          </a:p>
          <a:p>
            <a:pPr lvl="1" algn="l"/>
            <a:r>
              <a:rPr lang="en-US" dirty="0"/>
              <a:t>Produces spontaneous pain</a:t>
            </a:r>
          </a:p>
          <a:p>
            <a:pPr lvl="1" algn="l"/>
            <a:r>
              <a:rPr lang="en-US" dirty="0"/>
              <a:t>Causes referred pain</a:t>
            </a:r>
          </a:p>
          <a:p>
            <a:pPr algn="l"/>
            <a:r>
              <a:rPr lang="en-US" b="1" dirty="0"/>
              <a:t>Latent Trigger Point</a:t>
            </a:r>
            <a:endParaRPr lang="en-US" dirty="0"/>
          </a:p>
          <a:p>
            <a:pPr lvl="1" algn="l"/>
            <a:r>
              <a:rPr lang="en-US" dirty="0"/>
              <a:t>Painful only when pressed</a:t>
            </a:r>
          </a:p>
          <a:p>
            <a:pPr lvl="1" algn="l"/>
            <a:r>
              <a:rPr lang="en-US" dirty="0"/>
              <a:t>Does not cause spontaneous pain</a:t>
            </a:r>
          </a:p>
          <a:p>
            <a:pPr algn="l"/>
            <a:r>
              <a:rPr lang="en-US" b="1" dirty="0"/>
              <a:t>Primary Trigger Point</a:t>
            </a:r>
          </a:p>
          <a:p>
            <a:pPr lvl="1" algn="l"/>
            <a:r>
              <a:rPr lang="en-US" dirty="0"/>
              <a:t>Directly activated by Acute or Chronic Mechanical Strain</a:t>
            </a:r>
          </a:p>
          <a:p>
            <a:pPr lvl="1" algn="l"/>
            <a:r>
              <a:rPr lang="en-US" dirty="0"/>
              <a:t>Or Overload of Affected Muscle</a:t>
            </a:r>
          </a:p>
          <a:p>
            <a:pPr algn="l"/>
            <a:r>
              <a:rPr lang="en-US" b="1" dirty="0"/>
              <a:t>Secondary Trigger Point</a:t>
            </a:r>
          </a:p>
          <a:p>
            <a:pPr lvl="1" algn="l"/>
            <a:r>
              <a:rPr lang="en-US" dirty="0"/>
              <a:t>Activated in the overworked synergist or Antagonist muscles</a:t>
            </a:r>
          </a:p>
          <a:p>
            <a:pPr algn="l"/>
            <a:r>
              <a:rPr lang="en-US" b="1" dirty="0"/>
              <a:t>Satellite Trigger Point</a:t>
            </a:r>
          </a:p>
          <a:p>
            <a:pPr lvl="1" algn="l"/>
            <a:r>
              <a:rPr lang="en-US" dirty="0"/>
              <a:t>Found in the muscles that lies within the referral pattern of another trigger point</a:t>
            </a:r>
          </a:p>
          <a:p>
            <a:pPr lvl="1" algn="l"/>
            <a:endParaRPr lang="en-US" b="1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9099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A20D4-71B8-BB4D-B899-12C685473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B1B06-254F-8087-CD13-9E7500F6C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Myofascial trigger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A927CF-F3AE-0DB6-1B28-C9FAE2366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220200" cy="5268685"/>
          </a:xfrm>
        </p:spPr>
        <p:txBody>
          <a:bodyPr/>
          <a:lstStyle/>
          <a:p>
            <a:pPr algn="l"/>
            <a:r>
              <a:rPr lang="en-US" sz="2000" b="1" dirty="0"/>
              <a:t>Common Causes: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Muscle overuse,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Poor posture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Repetitive strain,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Trauma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Emotional stress,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Sustained contraction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Impaired Sleep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Nutritional Inadequacies like vit B, C or folic acid deficiency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Metabolic Imbalance like Hypothyroidism, Hypo-glycaemia, Gout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0418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99530-6052-BE2E-E933-1A931866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63D2-A411-7D87-8AB5-D02343D39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Myofascial trigger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D280EC-241D-B922-29B0-AC7F714601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220200" cy="5268685"/>
          </a:xfrm>
        </p:spPr>
        <p:txBody>
          <a:bodyPr/>
          <a:lstStyle/>
          <a:p>
            <a:pPr algn="l"/>
            <a:r>
              <a:rPr lang="en-US" b="1" dirty="0"/>
              <a:t>Signs &amp; Symptoms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Deep aching pain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Referred pain pattern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Muscle stiffness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Restricted range of motion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Weakness without atrophy</a:t>
            </a:r>
          </a:p>
          <a:p>
            <a:pPr algn="l"/>
            <a:r>
              <a:rPr lang="en-US" b="1" dirty="0"/>
              <a:t>Palpation Method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Identify the muscle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Palpate perpendicular to fibers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Feel for taut band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Locate tender nodule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79670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FE43A-7256-1A73-10BF-087BA2099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BFAA-E943-3A0D-ED15-4F1BD194C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Myofascial trigger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513304-07B4-2F99-70B8-15E41102C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220200" cy="5268685"/>
          </a:xfrm>
        </p:spPr>
        <p:txBody>
          <a:bodyPr/>
          <a:lstStyle/>
          <a:p>
            <a:pPr algn="l"/>
            <a:r>
              <a:rPr lang="en-US" b="1" dirty="0"/>
              <a:t>Trigger points are treated by variety of techniques: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Skin Rolling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Repetitive muscle stripping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Ischemic compression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Intermittent Cold Distraction And Stretch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Percussion &amp; Stretch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Post Isometric Relaxation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9733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7BA42-848A-FD39-9EBF-EDA6FBAA6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162A-B771-8A6B-DAFD-77011B169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Myofascial trigger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5281AE-8A2D-57C5-368B-239FE131D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220200" cy="5268685"/>
          </a:xfrm>
        </p:spPr>
        <p:txBody>
          <a:bodyPr/>
          <a:lstStyle/>
          <a:p>
            <a:pPr algn="l"/>
            <a:r>
              <a:rPr lang="en-US" b="1" dirty="0"/>
              <a:t>Ischemic compression: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Static Compression applied by therapist’s Thumbs, fingertips or olecranon to the trigger point.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pressure used is sufficient to cause local ischemia (</a:t>
            </a:r>
            <a:r>
              <a:rPr lang="en-US" b="1" dirty="0"/>
              <a:t>Decreased or restricted blood supply to a tissue) </a:t>
            </a:r>
            <a:r>
              <a:rPr lang="en-US" dirty="0"/>
              <a:t>in the tissue that is compressed, with in clients pain tolerance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length of time compression held varies from 7 seconds to 1 min.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reactive </a:t>
            </a:r>
            <a:r>
              <a:rPr lang="en-US" b="1" dirty="0"/>
              <a:t>Hyperemia (Increased blood flow to a specific area of the body)</a:t>
            </a:r>
            <a:r>
              <a:rPr lang="en-US" dirty="0"/>
              <a:t>that follows the release of pressure may help to flush metabolites from the tissue.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After ischemic compression , stretch  the muscle, followed by Heat Hydrotherapy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85147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BA89-E621-93E6-AC06-A1460EA09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CBD8F-25E3-49AA-4CA4-788AF7875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Myofascial trigger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FED790-10F1-0227-EE4E-41AF86214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220200" cy="5268685"/>
          </a:xfrm>
        </p:spPr>
        <p:txBody>
          <a:bodyPr/>
          <a:lstStyle/>
          <a:p>
            <a:pPr algn="l"/>
            <a:r>
              <a:rPr lang="en-US" b="1" dirty="0"/>
              <a:t>Intermittent cold Distraction and Stretch: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Brief application of cold to the skin over the muscle containing the trigger point.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Followed by careful stretch of affected muscle to just before the onset of pain.</a:t>
            </a:r>
          </a:p>
          <a:p>
            <a:pPr algn="l"/>
            <a:r>
              <a:rPr lang="en-US" b="1" dirty="0"/>
              <a:t>Percussion &amp; Stretch: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is a slow tapping of the trigger point using a reflex hammer (8-10 times)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Followed by a pain free Stretch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6458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BC701-4D4E-C199-3FC6-8DD913A6C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794E8-D3CE-5383-724A-6F9D8826F2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Cross Fibre Friction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5F812D-F610-5AD6-C8E7-D3136A42F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220200" cy="526868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Effect: </a:t>
            </a:r>
            <a:r>
              <a:rPr lang="en-US" dirty="0"/>
              <a:t>This technique is used in the </a:t>
            </a:r>
            <a:r>
              <a:rPr lang="en-US" b="1" dirty="0"/>
              <a:t>Sub Acute and Chronic stages </a:t>
            </a:r>
            <a:r>
              <a:rPr lang="en-US" dirty="0"/>
              <a:t>of healing to breakdown </a:t>
            </a:r>
            <a:r>
              <a:rPr lang="en-US" b="1" dirty="0"/>
              <a:t>Adhesions </a:t>
            </a:r>
            <a:r>
              <a:rPr lang="en-US" dirty="0"/>
              <a:t>in the muscles, tendons &amp; ligaments.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therapist ‘s fingers or thumb do not slide over the skin, instead the superficial tissues are moved over the deeper ones.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This technique can be applied perpendicular/transverse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 specific consent to treat is required prior using this technique, because initially it can be painful and deep.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Communication about pain levels continues throughout the technique.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CFF technique results as a temporary local Analgesic effect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After CFF technique stretch should be given followed by cold hydrotherapy.</a:t>
            </a:r>
            <a:endParaRPr lang="en-US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4817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5C89C-1506-AF74-C591-C0AB7905B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120D9-B12A-4450-4A2B-CB66EF82E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Cross Fibre Friction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3E5BF-2326-3B57-84F7-3A38B62F69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6167120" cy="5268685"/>
          </a:xfrm>
        </p:spPr>
        <p:txBody>
          <a:bodyPr/>
          <a:lstStyle/>
          <a:p>
            <a:pPr algn="l"/>
            <a:r>
              <a:rPr lang="en-US" b="1" dirty="0"/>
              <a:t>Contraindication:</a:t>
            </a:r>
            <a:r>
              <a:rPr lang="en-US" dirty="0"/>
              <a:t>	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Peripheral Nerves with Acute injury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 Rheumatoid Arthritis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Infective Arthritis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Structures that are too deep to be reached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Client’s use of Anti-inflammatories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Client’s use high dose long term steroid medication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Peripheral vascular disease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Fragility of the skin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Client discomfort with the treatment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AA0A95-6B09-1BF4-DC42-EBE4A9D52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8975" y="859971"/>
            <a:ext cx="3295650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401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67B56-7EC3-3BCC-BC36-5F4EEC6E5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58F37-E6E2-008F-8024-5051E6B8A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Fascial or Connective tissue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6A3E1D-12F4-9B0A-2437-949DE60A9C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220200" cy="526868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What is Fascia?</a:t>
            </a:r>
          </a:p>
          <a:p>
            <a:pPr algn="l"/>
            <a:r>
              <a:rPr lang="en-GB" b="1" dirty="0"/>
              <a:t>Fascia</a:t>
            </a:r>
            <a:r>
              <a:rPr lang="en-GB" dirty="0"/>
              <a:t> is a thin but incredibly strong layer of </a:t>
            </a:r>
            <a:r>
              <a:rPr lang="en-GB" b="1" dirty="0"/>
              <a:t>connective tissue</a:t>
            </a:r>
            <a:r>
              <a:rPr lang="en-GB" dirty="0"/>
              <a:t> that wraps around and supports everything inside your body — muscles, bones, organs, nerves, and blood vessels.</a:t>
            </a:r>
          </a:p>
          <a:p>
            <a:pPr algn="l"/>
            <a:r>
              <a:rPr lang="en-GB" b="1" dirty="0"/>
              <a:t>Why Fascia Is Important</a:t>
            </a: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Supports posture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Helps muscles work together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Transmits force throughout the body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Contains many sensory nerve endings (important for pain and body awareness)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Can tighten or become restricted after injury, stress, or lack of movement</a:t>
            </a:r>
          </a:p>
          <a:p>
            <a:pPr algn="l"/>
            <a:endParaRPr lang="en-GB" dirty="0"/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35564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4A113-BD5F-0E1F-55C6-F25648F69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446E-7A9B-2760-F50E-8D9CB10C9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Fascial or Connective tissue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0BFAC9-28AE-EB5F-69C5-FFC6A089B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GB" b="1" dirty="0"/>
              <a:t>Types of Fascia :</a:t>
            </a:r>
            <a:r>
              <a:rPr lang="en-GB" dirty="0"/>
              <a:t>There are </a:t>
            </a:r>
            <a:r>
              <a:rPr lang="en-GB" b="1" dirty="0"/>
              <a:t>three main types</a:t>
            </a:r>
            <a:r>
              <a:rPr lang="en-GB" dirty="0"/>
              <a:t>:</a:t>
            </a:r>
          </a:p>
          <a:p>
            <a:pPr algn="l"/>
            <a:r>
              <a:rPr lang="en-GB" b="1" dirty="0"/>
              <a:t>1. Superficial Fascia: Quite mobile, accumulation of tissue fluids</a:t>
            </a:r>
          </a:p>
          <a:p>
            <a:pPr algn="l"/>
            <a:r>
              <a:rPr lang="en-GB" dirty="0"/>
              <a:t>Located just under the skin</a:t>
            </a:r>
          </a:p>
          <a:p>
            <a:pPr algn="l"/>
            <a:r>
              <a:rPr lang="en-GB" dirty="0"/>
              <a:t>Contains fat, nerves, and blood vessels</a:t>
            </a:r>
          </a:p>
          <a:p>
            <a:pPr algn="l"/>
            <a:r>
              <a:rPr lang="en-GB" dirty="0"/>
              <a:t>Helps cushion and insulate the body</a:t>
            </a:r>
          </a:p>
          <a:p>
            <a:pPr algn="l"/>
            <a:r>
              <a:rPr lang="en-GB" b="1" dirty="0"/>
              <a:t>2. Deep Fascia</a:t>
            </a:r>
          </a:p>
          <a:p>
            <a:pPr algn="l"/>
            <a:r>
              <a:rPr lang="en-GB" dirty="0"/>
              <a:t>Surrounds muscles, bones, and joints</a:t>
            </a:r>
          </a:p>
          <a:p>
            <a:pPr algn="l"/>
            <a:r>
              <a:rPr lang="en-GB" dirty="0"/>
              <a:t>Helps transmit force and coordinate movement</a:t>
            </a:r>
          </a:p>
          <a:p>
            <a:pPr algn="l"/>
            <a:r>
              <a:rPr lang="en-GB" dirty="0"/>
              <a:t>Important in athletic performance</a:t>
            </a:r>
          </a:p>
          <a:p>
            <a:pPr algn="l"/>
            <a:r>
              <a:rPr lang="en-GB" b="1" dirty="0"/>
              <a:t>3. Subserous /Visceral Fascia</a:t>
            </a:r>
          </a:p>
          <a:p>
            <a:pPr algn="l"/>
            <a:r>
              <a:rPr lang="en-GB" dirty="0"/>
              <a:t>Surrounds internal organs (heart, lungs, stomach, etc.)</a:t>
            </a:r>
          </a:p>
          <a:p>
            <a:pPr algn="l"/>
            <a:r>
              <a:rPr lang="en-GB" dirty="0"/>
              <a:t>Helps hold organs in place while allowing them to move</a:t>
            </a:r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3938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77BA3-23EE-0942-C1D1-B81CE1325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0FA5-4214-3A14-917E-E2FD44AF34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Fascial or Connective tissue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012BA-16D3-C3BE-A8EE-64B8F613B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5994400" cy="5459549"/>
          </a:xfrm>
        </p:spPr>
        <p:txBody>
          <a:bodyPr/>
          <a:lstStyle/>
          <a:p>
            <a:pPr algn="l"/>
            <a:r>
              <a:rPr lang="en-US" sz="2000" b="1" dirty="0"/>
              <a:t>Fascia Assessment methods: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Skin rolling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Fascial glide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Positional testing</a:t>
            </a:r>
          </a:p>
          <a:p>
            <a:pPr algn="l"/>
            <a:r>
              <a:rPr lang="en-US" sz="2000" b="1" dirty="0"/>
              <a:t>Skin rolling: </a:t>
            </a:r>
            <a:r>
              <a:rPr lang="en-US" sz="2000" dirty="0"/>
              <a:t>Superficial restriction sometimes trigger points can be assessed &amp; treated with Skin rolling.</a:t>
            </a:r>
          </a:p>
          <a:p>
            <a:pPr algn="l"/>
            <a:r>
              <a:rPr lang="en-US" sz="2000" b="1" dirty="0"/>
              <a:t>Fascial glide: </a:t>
            </a:r>
            <a:r>
              <a:rPr lang="en-US" sz="2000" dirty="0"/>
              <a:t>The therapist hand contact the skin and move or glide it over the deeper structures.</a:t>
            </a:r>
          </a:p>
          <a:p>
            <a:pPr algn="l"/>
            <a:r>
              <a:rPr lang="en-US" sz="2000" dirty="0"/>
              <a:t>The skin is moved on the cardinal planes, anteriorly, posteriorly, superiorly, inferiorly, laterally or medially.</a:t>
            </a:r>
          </a:p>
          <a:p>
            <a:pPr algn="l"/>
            <a:r>
              <a:rPr lang="en-US" sz="2000" dirty="0"/>
              <a:t>The pressure &amp; direction of the glide depending on the fascia to be assessed.</a:t>
            </a:r>
          </a:p>
          <a:p>
            <a:pPr algn="l"/>
            <a:r>
              <a:rPr lang="en-US" sz="2000" dirty="0"/>
              <a:t>Lighter pressure is used to assess more superficial fascia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l"/>
            <a:endParaRPr lang="en-US" sz="2000" dirty="0"/>
          </a:p>
          <a:p>
            <a:pPr algn="l"/>
            <a:endParaRPr lang="en-US" sz="2000" dirty="0"/>
          </a:p>
          <a:p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14D284-95ED-63C6-675A-564B85F8C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195" y="1173480"/>
            <a:ext cx="337185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481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34BC2-EE2D-05F2-1FAF-D3F6F54BB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00102-0159-839F-7213-906DC04BF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Fascial or Connective tissue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90FCDF-4689-9215-4F88-B0F8D339A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98451"/>
            <a:ext cx="9418320" cy="3386909"/>
          </a:xfrm>
        </p:spPr>
        <p:txBody>
          <a:bodyPr/>
          <a:lstStyle/>
          <a:p>
            <a:pPr algn="l"/>
            <a:r>
              <a:rPr lang="en-US" dirty="0"/>
              <a:t>Fascial Assessment: </a:t>
            </a:r>
            <a:r>
              <a:rPr lang="en-US" b="1" dirty="0"/>
              <a:t>Positional testing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limb or body part is passively moved through its range until a barrier to motion is encountered.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 fascial barrier occurs before a ligamentous or joint capsule barrier.</a:t>
            </a:r>
          </a:p>
          <a:p>
            <a:pPr algn="l"/>
            <a:r>
              <a:rPr lang="en-US" dirty="0"/>
              <a:t>Two main categories :</a:t>
            </a:r>
            <a:r>
              <a:rPr lang="en-US" b="1" dirty="0"/>
              <a:t>Direct &amp; Indirect Techniques</a:t>
            </a:r>
          </a:p>
          <a:p>
            <a:pPr algn="l"/>
            <a:r>
              <a:rPr lang="en-US" dirty="0"/>
              <a:t>To release fascia: Little or no lubricant is used</a:t>
            </a:r>
          </a:p>
          <a:p>
            <a:pPr algn="l"/>
            <a:endParaRPr lang="en-US" b="1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4357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B0917-61B3-872F-8E83-F62F7B17F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E9269-07AB-FE03-DA9D-2B0F10C2C6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Fascial or Connective tissue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B28B36-43AC-36A9-53D6-D396EF80DE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Direct Fascial Techniques: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Skin Rolling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Crossed hand Fascial Stretch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Fascial Spreading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Cutting technique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Fascial Torquing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S-Bowing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C- Bowing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J-stroke</a:t>
            </a:r>
            <a:endParaRPr lang="en-US" dirty="0">
              <a:solidFill>
                <a:srgbClr val="FF0000"/>
              </a:solidFill>
            </a:endParaRPr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12347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CDEFFF-1941-6D01-6FDD-8F1562C85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0" y="442912"/>
            <a:ext cx="3352800" cy="5972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BE8F5F-83DB-CA10-FD68-A942E6BEE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050" y="442912"/>
            <a:ext cx="3545441" cy="5972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A6851C-E8CF-7CDA-520C-86EBFBFD5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442912"/>
            <a:ext cx="2468880" cy="30089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F75BEC-3E60-E508-FBDE-3DD3E8233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920" y="3428999"/>
            <a:ext cx="2468880" cy="317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985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4A51-73C9-1EC8-36DB-85A74296E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A1CF8-DD1C-0407-66FE-64D3CEDBC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Fascial or Connective tissue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92825E-85DE-1900-BF1A-F57286DEC5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GB" b="1" dirty="0"/>
              <a:t>Fascia and Pain</a:t>
            </a:r>
          </a:p>
          <a:p>
            <a:pPr algn="l"/>
            <a:r>
              <a:rPr lang="en-GB" dirty="0"/>
              <a:t>When fascia becomes tight, it may contribute to: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Muscle stiffness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Reduced mobility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Chronic pain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Trigger points</a:t>
            </a:r>
          </a:p>
          <a:p>
            <a:pPr algn="l"/>
            <a:r>
              <a:rPr lang="en-GB" b="1" dirty="0"/>
              <a:t>Effects Fascial Techniques: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Reduce pain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Reduce Hypertonicity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Increased Local Circulation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Decreased SNS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35999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B8ABF-1E66-B47D-861E-59D19BACB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14E70-DFB0-AAFE-CB23-2C893BCC8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Fascial or Connective tissue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347039-D63F-11F8-59F2-EA192EB21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Contraindication: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Acute injury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Hypotonic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Atonic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Fragile skin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Skin lesions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Recent incisions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Painful conditions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Anticoagulant Medication use</a:t>
            </a:r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075618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B0261-F756-9D0F-2C4E-41E965A55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95799-822B-7F32-51FE-CF0FD62820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Fascial or Connective tissue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7331F-9238-7033-D9FC-9BA4CB118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Contraindication: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Acute injury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Hypotonic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Atonic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Fragile skin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Skin lesions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Recent incisions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Painful conditions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Anticoagulant Medication use</a:t>
            </a:r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642351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54969-68F6-83FC-27FD-2683C5BD7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71AF-15F8-D467-EDEE-AB6CB8B73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Indirect Fascial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7217E8-565F-0CE4-9E58-54A17378A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GB" b="1" dirty="0"/>
              <a:t>Indirect fascial technique</a:t>
            </a:r>
            <a:r>
              <a:rPr lang="en-GB" dirty="0"/>
              <a:t> is a gentle manual therapy approach where the practitioner moves tissue </a:t>
            </a:r>
            <a:r>
              <a:rPr lang="en-GB" b="1" dirty="0"/>
              <a:t>toward ease and comfort</a:t>
            </a:r>
            <a:r>
              <a:rPr lang="en-GB" dirty="0"/>
              <a:t>, rather than into restriction.</a:t>
            </a:r>
          </a:p>
          <a:p>
            <a:pPr algn="l"/>
            <a:r>
              <a:rPr lang="en-CA" b="1" dirty="0"/>
              <a:t>Effects:</a:t>
            </a:r>
            <a:endParaRPr lang="en-CA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It increases the Excursion (Range of movement)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It increases the flexibility of fascia</a:t>
            </a:r>
          </a:p>
          <a:p>
            <a:pPr algn="l"/>
            <a:endParaRPr lang="en-CA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66392F-3A68-D79F-0F46-048D5D0B3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012689"/>
              </p:ext>
            </p:extLst>
          </p:nvPr>
        </p:nvGraphicFramePr>
        <p:xfrm>
          <a:off x="1691640" y="3982720"/>
          <a:ext cx="9911080" cy="2428240"/>
        </p:xfrm>
        <a:graphic>
          <a:graphicData uri="http://schemas.openxmlformats.org/drawingml/2006/table">
            <a:tbl>
              <a:tblPr/>
              <a:tblGrid>
                <a:gridCol w="4955540">
                  <a:extLst>
                    <a:ext uri="{9D8B030D-6E8A-4147-A177-3AD203B41FA5}">
                      <a16:colId xmlns:a16="http://schemas.microsoft.com/office/drawing/2014/main" val="211783108"/>
                    </a:ext>
                  </a:extLst>
                </a:gridCol>
                <a:gridCol w="4955540">
                  <a:extLst>
                    <a:ext uri="{9D8B030D-6E8A-4147-A177-3AD203B41FA5}">
                      <a16:colId xmlns:a16="http://schemas.microsoft.com/office/drawing/2014/main" val="1565568884"/>
                    </a:ext>
                  </a:extLst>
                </a:gridCol>
              </a:tblGrid>
              <a:tr h="4856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Direct Technique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Indirect Technique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944455"/>
                  </a:ext>
                </a:extLst>
              </a:tr>
              <a:tr h="4856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Moves into restriction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Moves away from restriction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160666"/>
                  </a:ext>
                </a:extLst>
              </a:tr>
              <a:tr h="4856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Often uses stretch or pressure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Uses gentle positioning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9078296"/>
                  </a:ext>
                </a:extLst>
              </a:tr>
              <a:tr h="4856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Can be more intense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Usually very gentle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274404"/>
                  </a:ext>
                </a:extLst>
              </a:tr>
              <a:tr h="4856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for chronic tightness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for acute or sensitive tissue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91816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4ECBEF7-DB54-672B-FA2F-12498EF31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3412581"/>
            <a:ext cx="91440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b="1" dirty="0"/>
              <a:t>Indirect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en-US" altLang="en-US" sz="2400" b="1" dirty="0"/>
              <a:t>Fascia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en-US" sz="2400" b="1" dirty="0"/>
              <a:t>vs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en-US" sz="2400" b="1" dirty="0"/>
              <a:t>Direct Fascia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en-US" sz="2400" b="1" dirty="0"/>
              <a:t>Technique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4822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40B61-3408-0B47-BFA0-34776BB6E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128FB-6DAF-CDBD-B5C3-5FDFB40E8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Indirect Fascia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3E3C22-DE24-7F5F-ED61-9CFAA60C9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Contraindication: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Acute inflammation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Undiagnosed Lumps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Recent Head Trauma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Neurosurgery</a:t>
            </a:r>
          </a:p>
          <a:p>
            <a:pPr algn="l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386029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38650-D1B6-960A-8B43-6EF4A567A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6AFCC-6C14-100E-4DCA-E5CD15CEB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Joint Mobilization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7B319B-128C-E371-2CFC-FCD471B3D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GB" dirty="0"/>
              <a:t>Joint mobilization is a </a:t>
            </a:r>
            <a:r>
              <a:rPr lang="en-GB" b="1" dirty="0"/>
              <a:t>passive manual technique</a:t>
            </a:r>
            <a:r>
              <a:rPr lang="en-GB" dirty="0"/>
              <a:t> performed by the therapist to: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Restore joint play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Reduce pain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Improve range of motion (ROM)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Decrease joint stiffness</a:t>
            </a:r>
          </a:p>
          <a:p>
            <a:pPr algn="l"/>
            <a:r>
              <a:rPr lang="en-US" b="1" dirty="0"/>
              <a:t>Shaking:</a:t>
            </a:r>
          </a:p>
          <a:p>
            <a:pPr algn="l"/>
            <a:r>
              <a:rPr lang="en-US" dirty="0"/>
              <a:t>Two Types</a:t>
            </a:r>
            <a:r>
              <a:rPr lang="en-US" b="1" dirty="0"/>
              <a:t>: Direct Shaking &amp; Indirect Shaking</a:t>
            </a:r>
          </a:p>
          <a:p>
            <a:pPr algn="l"/>
            <a:r>
              <a:rPr lang="en-US" b="1" dirty="0"/>
              <a:t>Direct Shaking: </a:t>
            </a:r>
            <a:r>
              <a:rPr lang="en-US" dirty="0"/>
              <a:t>Therapist grasps the muscle belly for direct shaking.</a:t>
            </a:r>
          </a:p>
          <a:p>
            <a:pPr algn="l"/>
            <a:r>
              <a:rPr lang="en-US" b="1" dirty="0"/>
              <a:t>Indirect Shaking: </a:t>
            </a:r>
            <a:r>
              <a:rPr lang="en-US" dirty="0"/>
              <a:t>Therapist shakes the distal limb for indirect shaking.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is used for tight muscles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helps to reduce muscle tone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increases Relaxation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41625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30AA7-4620-FCE0-7B86-E990CADE6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1F253-F2BA-F81C-D9DA-F3E9B956D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Joint Mobilization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A391CD-6002-DED8-CB71-33512EC45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 Shaking Effects: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is used for tight muscles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helps to reduce muscle tone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increases Relaxation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Indirect shaking creates succussive action at the joint.</a:t>
            </a:r>
          </a:p>
          <a:p>
            <a:pPr algn="l"/>
            <a:r>
              <a:rPr lang="en-US" b="1" dirty="0"/>
              <a:t>What is succussive action means?</a:t>
            </a:r>
          </a:p>
          <a:p>
            <a:pPr algn="l"/>
            <a:r>
              <a:rPr lang="en-US" dirty="0"/>
              <a:t>The movement passes from one segment to another in a chain like sequence</a:t>
            </a:r>
          </a:p>
          <a:p>
            <a:pPr algn="l"/>
            <a:r>
              <a:rPr lang="en-CA" dirty="0"/>
              <a:t>Contraindication: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Acute Injuries to bones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Acute injuries to muscles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Acute injuries to nerves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030139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44C6C-9D36-D38C-0FB1-ED2AA93E2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45320-774A-37C6-8FEE-6D2D56A94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Joint Mobilization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B05510-8EE2-6492-A5FA-AF278A5E8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 Rocking:</a:t>
            </a:r>
          </a:p>
          <a:p>
            <a:pPr algn="l"/>
            <a:r>
              <a:rPr lang="en-GB" dirty="0"/>
              <a:t>It is a non-Swedish massage technique in which the therapist applies </a:t>
            </a:r>
            <a:r>
              <a:rPr lang="en-GB" b="1" dirty="0"/>
              <a:t>gentle, rhythmic oscillatory movements</a:t>
            </a:r>
            <a:r>
              <a:rPr lang="en-GB" dirty="0"/>
              <a:t> to the body or a body part.</a:t>
            </a:r>
          </a:p>
          <a:p>
            <a:pPr algn="l"/>
            <a:r>
              <a:rPr lang="en-GB" dirty="0"/>
              <a:t>The movement is performed in a </a:t>
            </a:r>
            <a:r>
              <a:rPr lang="en-GB" b="1" dirty="0"/>
              <a:t>smooth, repetitive rocking motion</a:t>
            </a:r>
            <a:r>
              <a:rPr lang="en-GB" dirty="0"/>
              <a:t>, causing the client’s body to sway back and forth.</a:t>
            </a:r>
          </a:p>
          <a:p>
            <a:pPr algn="l"/>
            <a:r>
              <a:rPr lang="en-GB" b="1" dirty="0"/>
              <a:t>Effects: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Promotes deep relaxation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Reduces muscle tone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dirty="0"/>
              <a:t>It also </a:t>
            </a:r>
            <a:r>
              <a:rPr lang="en-CA" b="1" dirty="0"/>
              <a:t>helps mobilize the joint capsule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increases the succussive action at the moving joint which helps to </a:t>
            </a:r>
            <a:r>
              <a:rPr lang="en-US" b="1" dirty="0"/>
              <a:t>move synovial fluid necessary for joint nutrition</a:t>
            </a:r>
          </a:p>
          <a:p>
            <a:pPr algn="l"/>
            <a:r>
              <a:rPr lang="en-US" b="1" dirty="0"/>
              <a:t>Contraindication:</a:t>
            </a:r>
          </a:p>
          <a:p>
            <a:pPr algn="l"/>
            <a:r>
              <a:rPr lang="en-US" dirty="0"/>
              <a:t>Acute injuries to Bones, Muscles and Nerves</a:t>
            </a:r>
            <a:endParaRPr lang="en-CA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b="1" dirty="0"/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87221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B207D-8243-8B21-AD39-95FE6ECE9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1280E-61C5-897E-051F-03036427E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Joint Mobilization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1F345-262B-0593-0EA5-BB51027C6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 </a:t>
            </a:r>
            <a:r>
              <a:rPr lang="en-US" b="1" dirty="0" err="1"/>
              <a:t>Tractioning</a:t>
            </a:r>
            <a:r>
              <a:rPr lang="en-US" b="1" dirty="0"/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 slow pull along the axis of the body part (long axis traction) is applied.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joint surfaces are distracted, or slightly pulled apart, by this action</a:t>
            </a:r>
            <a:r>
              <a:rPr lang="en-US" b="1" dirty="0"/>
              <a:t>. It means </a:t>
            </a:r>
            <a:r>
              <a:rPr lang="en-GB" dirty="0"/>
              <a:t>It creates a separating force between joint surfaces.</a:t>
            </a:r>
          </a:p>
          <a:p>
            <a:pPr algn="l"/>
            <a:r>
              <a:rPr lang="en-GB" b="1" dirty="0"/>
              <a:t>Purpose: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To reduce joint compression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To increase joint space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To relieve pressure within the joint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To promote relaxation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To reduce stiffness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/>
          </a:p>
          <a:p>
            <a:pPr algn="l"/>
            <a:endParaRPr lang="en-GB" b="1" dirty="0"/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58595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92F5B-00E4-2E82-BCB4-549BCF85F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EE957-90B5-DC0A-C7E0-BDC6D3351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Joint Mobilization Technique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A64DA-83CD-FAAE-7C77-CA3327F6E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 </a:t>
            </a:r>
            <a:r>
              <a:rPr lang="en-US" sz="2000" b="1" dirty="0" err="1"/>
              <a:t>Tractioning</a:t>
            </a:r>
            <a:r>
              <a:rPr lang="en-US" sz="2000" b="1" dirty="0"/>
              <a:t> Effects: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Reduces joint pressure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Improves joint mobility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Decreases compression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Reduces pain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Relaxes surrounding muscles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Improves circulation around the joint</a:t>
            </a:r>
          </a:p>
          <a:p>
            <a:pPr algn="l"/>
            <a:r>
              <a:rPr lang="en-GB" sz="2000" b="1" dirty="0"/>
              <a:t>Contraindication: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Acute injury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Unhealed fractures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Ruptured Ligaments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Rheumatoid Arthritis (especially C1&amp;C2)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Hypermobile joints</a:t>
            </a:r>
          </a:p>
          <a:p>
            <a:pPr algn="l"/>
            <a:endParaRPr lang="en-US" b="1" dirty="0"/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/>
          </a:p>
          <a:p>
            <a:pPr algn="l"/>
            <a:endParaRPr lang="en-GB" b="1" dirty="0"/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004730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64796-C5C6-671A-DFD9-0B2619ACC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1820F-E3BB-76C0-7567-C5A5996E94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Recoil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11BF4-206F-4F80-4CF1-30FBACA8E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 </a:t>
            </a:r>
            <a:r>
              <a:rPr lang="en-US" dirty="0"/>
              <a:t>Also called Rib springing done for Chest Mobility.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 can be used on the posterior, Anterior or lateral part of the rib cage, depending on the location of restrictions.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They are used to reduce connective tissue adhesions and to mobilize joints and stretch fascia.</a:t>
            </a:r>
          </a:p>
          <a:p>
            <a:pPr algn="l"/>
            <a:r>
              <a:rPr lang="en-US" b="1" dirty="0"/>
              <a:t>Contraindication: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Hypermobile joints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Joint restricted by pins , screws, wires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Acute injury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Inflammation of costal cartilage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osteoporosis</a:t>
            </a:r>
          </a:p>
          <a:p>
            <a:pPr algn="l"/>
            <a:endParaRPr lang="en-US" b="1" dirty="0"/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/>
          </a:p>
          <a:p>
            <a:pPr algn="l"/>
            <a:endParaRPr lang="en-GB" b="1" dirty="0"/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146502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6039B-E49A-7D5F-561C-D7CB3103C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33A23-2D17-5587-D531-3ACDE276F2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Joint play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0E5031-B905-B5FF-77EB-D53047158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Joint play</a:t>
            </a:r>
            <a:r>
              <a:rPr lang="en-US" dirty="0"/>
              <a:t> refers to the small, involuntary movements that occur within a joint.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These movements are necessary for full, pain-free physiological motion.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They cannot be performed actively by the client.</a:t>
            </a:r>
          </a:p>
          <a:p>
            <a:pPr algn="l"/>
            <a:r>
              <a:rPr lang="en-US" b="1" dirty="0"/>
              <a:t>Effects of Joint Play Techniques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Reduce joint stiffness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Decrease pain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Stretch tight joint capsule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Improve overall range of motion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Reduce muscle spasm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Encourage successive action of joint</a:t>
            </a:r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/>
          </a:p>
          <a:p>
            <a:pPr algn="l"/>
            <a:endParaRPr lang="en-GB" b="1" dirty="0"/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13365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547AC-6278-CE0A-C1C7-B303952A9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7A4F1-776F-7F80-E6A2-CED9D2C28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Joint Play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9E6F5-6A7A-CF41-8DC4-0BD98149B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 Types of Joint Play Movements</a:t>
            </a:r>
          </a:p>
          <a:p>
            <a:pPr algn="l"/>
            <a:r>
              <a:rPr lang="en-US" dirty="0"/>
              <a:t>Common joint play techniques include: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Distraction (traction) always 1</a:t>
            </a:r>
            <a:r>
              <a:rPr lang="en-US" baseline="30000" dirty="0"/>
              <a:t>st</a:t>
            </a:r>
            <a:r>
              <a:rPr lang="en-US" dirty="0"/>
              <a:t> step to perform joint play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Gliding (translation)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Compression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 Spin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Indications :</a:t>
            </a:r>
            <a:r>
              <a:rPr lang="en-US" dirty="0"/>
              <a:t>Joint play techniques are used in cases of: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Hypomobility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Capsular restriction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Post-immobilization stiffness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Painful joint conditions (within tolerance)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Muscle guarding secondary to joint restriction</a:t>
            </a:r>
          </a:p>
          <a:p>
            <a:pPr algn="l"/>
            <a:endParaRPr lang="en-US" dirty="0"/>
          </a:p>
          <a:p>
            <a:pPr algn="l"/>
            <a:endParaRPr lang="en-US" b="1" dirty="0"/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/>
          </a:p>
          <a:p>
            <a:pPr algn="l"/>
            <a:endParaRPr lang="en-GB" b="1" dirty="0"/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89499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0D88-D06F-BA06-0F72-31443BB09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DEB90-FA78-707F-4F93-CE1E527A1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Joint Play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036C31-F690-A8CF-AFA3-5510FC2EF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 </a:t>
            </a:r>
            <a:r>
              <a:rPr lang="en-US" b="1" dirty="0" err="1"/>
              <a:t>Kaltenborn’s</a:t>
            </a:r>
            <a:r>
              <a:rPr lang="en-US" b="1" dirty="0"/>
              <a:t> Sustained translatory joint play technique: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To treat painful joints, distraction at right angle to the joint surface is applied for 10 sec and than released, foe several repetitions.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To treat restricted joints, it is applied for 6 seconds and than partially released. This is repeated at 3-4 sec intervals.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Grade I: Distraction is applied to loosen up the joint. No stress placed on the capsule.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Grade II: Distraction, then glide, is applies sufficiently to take up tissue slack and tighten the capsule.</a:t>
            </a:r>
          </a:p>
          <a:p>
            <a:pPr algn="l"/>
            <a:r>
              <a:rPr lang="en-US" dirty="0"/>
              <a:t>(tissue slack  means the loose, relaxed state of soft tissue before it becomes tight.)</a:t>
            </a:r>
          </a:p>
          <a:p>
            <a:pPr algn="l"/>
            <a:r>
              <a:rPr lang="en-US" b="1" dirty="0"/>
              <a:t>To decrease pain &amp; Spasm  Grade I &amp; Grade II</a:t>
            </a:r>
          </a:p>
          <a:p>
            <a:pPr algn="l"/>
            <a:r>
              <a:rPr lang="en-US" dirty="0"/>
              <a:t>Grade III: Distraction, then glide is applied sufficiently to place a stretch on the joint capsule (Increases joint mobility).</a:t>
            </a:r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/>
          </a:p>
          <a:p>
            <a:pPr algn="l"/>
            <a:endParaRPr lang="en-GB" b="1" dirty="0"/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047685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CDAB3-B4EC-9BB6-7D8C-A9006F81D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C0A9B-E7EF-31BD-9D7A-8C6A9763A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44"/>
            <a:ext cx="9144000" cy="664028"/>
          </a:xfrm>
        </p:spPr>
        <p:txBody>
          <a:bodyPr/>
          <a:lstStyle/>
          <a:p>
            <a:r>
              <a:rPr lang="en-CA" sz="2800" b="1" dirty="0"/>
              <a:t>Joint Play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11D507-FB9A-1DD4-B3EF-A2E4B21459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59971"/>
            <a:ext cx="9418320" cy="5459549"/>
          </a:xfrm>
        </p:spPr>
        <p:txBody>
          <a:bodyPr/>
          <a:lstStyle/>
          <a:p>
            <a:pPr algn="l"/>
            <a:r>
              <a:rPr lang="en-US" b="1" dirty="0"/>
              <a:t>Contraindication: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Acute conditions like joint effusions or infections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Joint restricted by pins, screws, rods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Joint hypermobility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Unhealed fractures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Osteoarthritis when osteophytes are present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Osteoporosis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/>
              <a:t>Client is on corticosteroids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/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/>
          </a:p>
          <a:p>
            <a:pPr algn="l"/>
            <a:endParaRPr lang="en-GB" b="1" dirty="0"/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81249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DEAE3EE-A0B5-5BE7-6416-5F9DE8D86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38400"/>
            <a:ext cx="9144000" cy="2819400"/>
          </a:xfrm>
        </p:spPr>
        <p:txBody>
          <a:bodyPr/>
          <a:lstStyle/>
          <a:p>
            <a:r>
              <a:rPr lang="en-CA" sz="9600" dirty="0"/>
              <a:t>THANKYOU</a:t>
            </a:r>
          </a:p>
        </p:txBody>
      </p:sp>
    </p:spTree>
    <p:extLst>
      <p:ext uri="{BB962C8B-B14F-4D97-AF65-F5344CB8AC3E}">
        <p14:creationId xmlns:p14="http://schemas.microsoft.com/office/powerpoint/2010/main" val="4078423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10521</TotalTime>
  <Words>3285</Words>
  <Application>Microsoft Office PowerPoint</Application>
  <PresentationFormat>Widescreen</PresentationFormat>
  <Paragraphs>529</Paragraphs>
  <Slides>52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Aptos</vt:lpstr>
      <vt:lpstr>Arial</vt:lpstr>
      <vt:lpstr>Wingdings</vt:lpstr>
      <vt:lpstr>Office Theme</vt:lpstr>
      <vt:lpstr>Non- Swedish Technique</vt:lpstr>
      <vt:lpstr>What Are Non-Swedish Techniques?</vt:lpstr>
      <vt:lpstr>What is Diaphragm?</vt:lpstr>
      <vt:lpstr>Diaphragmatic Breathing </vt:lpstr>
      <vt:lpstr>Diaphragmatic Breathing </vt:lpstr>
      <vt:lpstr>Manual Lymphatic Drainage</vt:lpstr>
      <vt:lpstr>MLD</vt:lpstr>
      <vt:lpstr>Characteristics: Manual Lymphatic Drainage </vt:lpstr>
      <vt:lpstr>Characteristics: Manual Lymphatic Drainage</vt:lpstr>
      <vt:lpstr>Characteristics: Manual Lymphatic Drainage</vt:lpstr>
      <vt:lpstr>Contraindication : MLD</vt:lpstr>
      <vt:lpstr>Static Pressure Techniques</vt:lpstr>
      <vt:lpstr>Golgi Tendon Organ (GTO) release </vt:lpstr>
      <vt:lpstr>Golgi Tendon Organ (GTO) release </vt:lpstr>
      <vt:lpstr>Golgi Tendon Organ (GTO) release</vt:lpstr>
      <vt:lpstr>Origin &amp; Insertion Technique</vt:lpstr>
      <vt:lpstr>Origin &amp; Insertion Technique</vt:lpstr>
      <vt:lpstr>Origin and Insertion</vt:lpstr>
      <vt:lpstr>Muscle Approximation</vt:lpstr>
      <vt:lpstr>Muscle Approximation</vt:lpstr>
      <vt:lpstr>Muscle Approximation</vt:lpstr>
      <vt:lpstr>Myofascial trigger Points</vt:lpstr>
      <vt:lpstr>Myofascial trigger Points</vt:lpstr>
      <vt:lpstr>Myofascial trigger Points</vt:lpstr>
      <vt:lpstr>Myofascial trigger Points</vt:lpstr>
      <vt:lpstr>Myofascial trigger Points</vt:lpstr>
      <vt:lpstr>Myofascial trigger Points</vt:lpstr>
      <vt:lpstr>Myofascial trigger Points</vt:lpstr>
      <vt:lpstr>Cross Fibre Friction</vt:lpstr>
      <vt:lpstr>Cross Fibre Friction</vt:lpstr>
      <vt:lpstr>Fascial or Connective tissue Techniques</vt:lpstr>
      <vt:lpstr>Fascial or Connective tissue Techniques</vt:lpstr>
      <vt:lpstr>Fascial or Connective tissue Techniques</vt:lpstr>
      <vt:lpstr>Fascial or Connective tissue Techniques</vt:lpstr>
      <vt:lpstr>Fascial or Connective tissue Techniques</vt:lpstr>
      <vt:lpstr>PowerPoint Presentation</vt:lpstr>
      <vt:lpstr>Fascial or Connective tissue Techniques</vt:lpstr>
      <vt:lpstr>Fascial or Connective tissue Techniques</vt:lpstr>
      <vt:lpstr>Fascial or Connective tissue Techniques</vt:lpstr>
      <vt:lpstr>Indirect Fascial Techniques</vt:lpstr>
      <vt:lpstr>Indirect Fascia Technique</vt:lpstr>
      <vt:lpstr>Joint Mobilization Technique</vt:lpstr>
      <vt:lpstr>Joint Mobilization Technique</vt:lpstr>
      <vt:lpstr>Joint Mobilization Technique</vt:lpstr>
      <vt:lpstr>Joint Mobilization Technique</vt:lpstr>
      <vt:lpstr>Joint Mobilization Technique</vt:lpstr>
      <vt:lpstr>Recoil</vt:lpstr>
      <vt:lpstr>Joint play</vt:lpstr>
      <vt:lpstr>Joint Play</vt:lpstr>
      <vt:lpstr>Joint Play</vt:lpstr>
      <vt:lpstr>Joint Play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Sanjeev Khowal</dc:creator>
  <cp:lastModifiedBy>User</cp:lastModifiedBy>
  <cp:revision>46</cp:revision>
  <dcterms:created xsi:type="dcterms:W3CDTF">2026-02-20T02:12:09Z</dcterms:created>
  <dcterms:modified xsi:type="dcterms:W3CDTF">2026-03-04T17:55:21Z</dcterms:modified>
</cp:coreProperties>
</file>