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3" r:id="rId4"/>
  </p:sldMasterIdLst>
  <p:notesMasterIdLst>
    <p:notesMasterId r:id="rId49"/>
  </p:notesMasterIdLst>
  <p:handoutMasterIdLst>
    <p:handoutMasterId r:id="rId50"/>
  </p:handoutMasterIdLst>
  <p:sldIdLst>
    <p:sldId id="312" r:id="rId5"/>
    <p:sldId id="325" r:id="rId6"/>
    <p:sldId id="307" r:id="rId7"/>
    <p:sldId id="343" r:id="rId8"/>
    <p:sldId id="344" r:id="rId9"/>
    <p:sldId id="345" r:id="rId10"/>
    <p:sldId id="346" r:id="rId11"/>
    <p:sldId id="347" r:id="rId12"/>
    <p:sldId id="348" r:id="rId13"/>
    <p:sldId id="349" r:id="rId14"/>
    <p:sldId id="350" r:id="rId15"/>
    <p:sldId id="351" r:id="rId16"/>
    <p:sldId id="352" r:id="rId17"/>
    <p:sldId id="353" r:id="rId18"/>
    <p:sldId id="354" r:id="rId19"/>
    <p:sldId id="355" r:id="rId20"/>
    <p:sldId id="356" r:id="rId21"/>
    <p:sldId id="357" r:id="rId22"/>
    <p:sldId id="358" r:id="rId23"/>
    <p:sldId id="369" r:id="rId24"/>
    <p:sldId id="368" r:id="rId25"/>
    <p:sldId id="367" r:id="rId26"/>
    <p:sldId id="366" r:id="rId27"/>
    <p:sldId id="365" r:id="rId28"/>
    <p:sldId id="364" r:id="rId29"/>
    <p:sldId id="363" r:id="rId30"/>
    <p:sldId id="362" r:id="rId31"/>
    <p:sldId id="361" r:id="rId32"/>
    <p:sldId id="360" r:id="rId33"/>
    <p:sldId id="359" r:id="rId34"/>
    <p:sldId id="341" r:id="rId35"/>
    <p:sldId id="378" r:id="rId36"/>
    <p:sldId id="342" r:id="rId37"/>
    <p:sldId id="370" r:id="rId38"/>
    <p:sldId id="371" r:id="rId39"/>
    <p:sldId id="372" r:id="rId40"/>
    <p:sldId id="373" r:id="rId41"/>
    <p:sldId id="374" r:id="rId42"/>
    <p:sldId id="375" r:id="rId43"/>
    <p:sldId id="376" r:id="rId44"/>
    <p:sldId id="377" r:id="rId45"/>
    <p:sldId id="381" r:id="rId46"/>
    <p:sldId id="380" r:id="rId47"/>
    <p:sldId id="32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5394" autoAdjust="0"/>
  </p:normalViewPr>
  <p:slideViewPr>
    <p:cSldViewPr snapToGrid="0">
      <p:cViewPr varScale="1">
        <p:scale>
          <a:sx n="110" d="100"/>
          <a:sy n="110" d="100"/>
        </p:scale>
        <p:origin x="516" y="324"/>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80" d="100"/>
        <a:sy n="80" d="100"/>
      </p:scale>
      <p:origin x="0" y="-2069"/>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4B9809-3C73-CA2B-1791-620EA168CC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C7B1C58-A1FD-D1E1-33AB-1303C48435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6AA30A-158D-435B-B1F3-6FF82BD60FDF}" type="datetimeFigureOut">
              <a:rPr lang="en-US" smtClean="0"/>
              <a:t>1/18/2026</a:t>
            </a:fld>
            <a:endParaRPr lang="en-US" dirty="0"/>
          </a:p>
        </p:txBody>
      </p:sp>
      <p:sp>
        <p:nvSpPr>
          <p:cNvPr id="4" name="Footer Placeholder 3">
            <a:extLst>
              <a:ext uri="{FF2B5EF4-FFF2-40B4-BE49-F238E27FC236}">
                <a16:creationId xmlns:a16="http://schemas.microsoft.com/office/drawing/2014/main" id="{4717A0D9-659F-DDC6-CBD8-29B61E0FF7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9E0617-6128-05F5-8F48-6A0A1D1479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0A24AC-02A6-46A1-A072-EAC8AC25DCA5}" type="slidenum">
              <a:rPr lang="en-US" smtClean="0"/>
              <a:t>‹#›</a:t>
            </a:fld>
            <a:endParaRPr lang="en-US" dirty="0"/>
          </a:p>
        </p:txBody>
      </p:sp>
    </p:spTree>
    <p:extLst>
      <p:ext uri="{BB962C8B-B14F-4D97-AF65-F5344CB8AC3E}">
        <p14:creationId xmlns:p14="http://schemas.microsoft.com/office/powerpoint/2010/main" val="40839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0313-F537-4ED0-973B-4729E10A826A}" type="datetimeFigureOut">
              <a:rPr lang="en-US" smtClean="0"/>
              <a:t>1/18/2026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92804-03A6-47F6-A893-4DDB8903A808}" type="slidenum">
              <a:rPr lang="en-US" smtClean="0"/>
              <a:t>‹#›</a:t>
            </a:fld>
            <a:endParaRPr lang="en-US"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1</a:t>
            </a:fld>
            <a:endParaRPr lang="en-US" dirty="0"/>
          </a:p>
        </p:txBody>
      </p:sp>
    </p:spTree>
    <p:extLst>
      <p:ext uri="{BB962C8B-B14F-4D97-AF65-F5344CB8AC3E}">
        <p14:creationId xmlns:p14="http://schemas.microsoft.com/office/powerpoint/2010/main" val="1838977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2</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3</a:t>
            </a:fld>
            <a:endParaRPr lang="en-US" dirty="0"/>
          </a:p>
        </p:txBody>
      </p:sp>
    </p:spTree>
    <p:extLst>
      <p:ext uri="{BB962C8B-B14F-4D97-AF65-F5344CB8AC3E}">
        <p14:creationId xmlns:p14="http://schemas.microsoft.com/office/powerpoint/2010/main" val="1441182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44</a:t>
            </a:fld>
            <a:endParaRPr lang="en-US" dirty="0"/>
          </a:p>
        </p:txBody>
      </p:sp>
    </p:spTree>
    <p:extLst>
      <p:ext uri="{BB962C8B-B14F-4D97-AF65-F5344CB8AC3E}">
        <p14:creationId xmlns:p14="http://schemas.microsoft.com/office/powerpoint/2010/main" val="4255841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490472"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490472" y="3943232"/>
            <a:ext cx="9144000" cy="1655762"/>
          </a:xfrm>
        </p:spPr>
        <p:txBody>
          <a:bodyPr>
            <a:normAutofit/>
          </a:bodyPr>
          <a:lstStyle>
            <a:lvl1pPr marL="0" indent="0" algn="ctr">
              <a:lnSpc>
                <a:spcPct val="1100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13">
            <a:extLst>
              <a:ext uri="{FF2B5EF4-FFF2-40B4-BE49-F238E27FC236}">
                <a16:creationId xmlns:a16="http://schemas.microsoft.com/office/drawing/2014/main" id="{46538D75-00C2-DE73-4C65-FE94AC658370}"/>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6B601B81-68C1-B63A-105C-EC637DF56CB7}"/>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E9F3E495-0415-392A-9A07-34555BBC7F4C}"/>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7242765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4" y="1825625"/>
            <a:ext cx="10515600"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A25CBB87-BE9B-82CE-8A24-F21EEA0366C3}"/>
              </a:ext>
            </a:extLst>
          </p:cNvPr>
          <p:cNvSpPr>
            <a:spLocks noGrp="1"/>
          </p:cNvSpPr>
          <p:nvPr>
            <p:ph type="dt" sz="half" idx="10"/>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B2131628-C033-9728-C4CF-90CDBCB89F7F}"/>
              </a:ext>
            </a:extLst>
          </p:cNvPr>
          <p:cNvSpPr>
            <a:spLocks noGrp="1"/>
          </p:cNvSpPr>
          <p:nvPr>
            <p:ph type="ftr" sz="quarter" idx="11"/>
          </p:nvPr>
        </p:nvSpPr>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B67216CA-9A26-BBE7-68A3-9237D22CDFC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6761272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15600" cy="1500187"/>
          </a:xfrm>
        </p:spPr>
        <p:txBody>
          <a:bodyPr>
            <a:norm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6B034DD9-4A61-318F-88CF-79721B55AC5B}"/>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D496DA99-E916-9F7C-9E88-AA06046AE94C}"/>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21CC86B5-B6B3-4633-0D90-AACB44D0D409}"/>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849249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8F7F10-35F6-E392-D41B-3CD300D5CCF8}"/>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181600" cy="4206382"/>
          </a:xfrm>
        </p:spPr>
        <p:txBody>
          <a:bodyPr vert="horz" lIns="91440" tIns="45720" rIns="91440" bIns="45720" rtlCol="0">
            <a:normAutofit/>
          </a:bodyPr>
          <a:lstStyle>
            <a:lvl1pPr>
              <a:defRPr lang="en-US" smtClean="0"/>
            </a:lvl1pPr>
            <a:lvl2pPr>
              <a:defRPr lang="en-US" smtClean="0"/>
            </a:lvl2pPr>
            <a:lvl3pPr>
              <a:defRPr lang="en-US" smtClean="0"/>
            </a:lvl3pPr>
            <a:lvl4pPr>
              <a:defRPr lang="en-US" smtClean="0"/>
            </a:lvl4pPr>
            <a:lvl5pPr>
              <a:defRPr lang="en-US" dirty="0"/>
            </a:lvl5pPr>
          </a:lstStyle>
          <a:p>
            <a:pPr lvl="0">
              <a:buChar char="¬"/>
            </a:pPr>
            <a:r>
              <a:rPr lang="en-US"/>
              <a:t>Click to edit Master text styles</a:t>
            </a:r>
          </a:p>
          <a:p>
            <a:pPr lvl="1">
              <a:buChar char="¬"/>
            </a:pPr>
            <a:r>
              <a:rPr lang="en-US"/>
              <a:t>Second level</a:t>
            </a:r>
          </a:p>
          <a:p>
            <a:pPr lvl="2">
              <a:buChar char="¬"/>
            </a:pPr>
            <a:r>
              <a:rPr lang="en-US"/>
              <a:t>Third level</a:t>
            </a:r>
          </a:p>
          <a:p>
            <a:pPr lvl="3">
              <a:buChar char="¬"/>
            </a:pPr>
            <a:r>
              <a:rPr lang="en-US"/>
              <a:t>Fourth level</a:t>
            </a:r>
          </a:p>
          <a:p>
            <a:pPr lvl="4">
              <a:buChar char="¬"/>
            </a:pPr>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5756178" y="1825625"/>
            <a:ext cx="518004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35274CEC-210E-BC97-9B79-A7D801E4B5F6}"/>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486B3D53-F805-C08E-2359-498218FC6898}"/>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1C4695B-D7BD-45F7-EB23-6FDAF2410BB2}"/>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2561204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A1F52B7-5271-53AA-8260-0CF50FF8DA3C}"/>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2178" y="365125"/>
            <a:ext cx="10515600"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2178" y="1681163"/>
            <a:ext cx="515778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2178" y="2505075"/>
            <a:ext cx="515778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754590" y="1681163"/>
            <a:ext cx="5183188"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754590" y="2505075"/>
            <a:ext cx="5183188"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7198C3F1-4E77-7888-CDB8-CF9406E4A2E0}"/>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493561D3-90F6-AD82-BCFE-90F9427D867B}"/>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932F9B33-3FA7-526F-7B45-342EB64A1CD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1914654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15600" cy="1325563"/>
          </a:xfrm>
        </p:spPr>
        <p:txBody>
          <a:bodyPr>
            <a:normAutofit/>
          </a:bodyPr>
          <a:lstStyle>
            <a:lvl1pPr>
              <a:defRPr sz="5200"/>
            </a:lvl1pPr>
          </a:lstStyle>
          <a:p>
            <a:r>
              <a:rPr lang="en-US"/>
              <a:t>Click to edit Master title style</a:t>
            </a:r>
            <a:endParaRPr lang="en-US" dirty="0"/>
          </a:p>
        </p:txBody>
      </p:sp>
      <p:sp>
        <p:nvSpPr>
          <p:cNvPr id="8" name="Date Placeholder 7">
            <a:extLst>
              <a:ext uri="{FF2B5EF4-FFF2-40B4-BE49-F238E27FC236}">
                <a16:creationId xmlns:a16="http://schemas.microsoft.com/office/drawing/2014/main" id="{A9328E63-E075-39E2-BAA7-30CCAE2E779E}"/>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2A5894A5-0E01-F43E-C68A-2EFAB2EB89D8}"/>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7250128C-CE40-2B40-1B89-7E9AAAAC439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3750277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281B99-C6A0-F92A-BDD3-BB362196501C}"/>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3EB8367C-67E1-A50A-1584-F859A6FED9C9}"/>
              </a:ext>
            </a:extLst>
          </p:cNvPr>
          <p:cNvSpPr/>
          <p:nvPr/>
        </p:nvSpPr>
        <p:spPr>
          <a:xfrm>
            <a:off x="0"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Date Placeholder 4">
            <a:extLst>
              <a:ext uri="{FF2B5EF4-FFF2-40B4-BE49-F238E27FC236}">
                <a16:creationId xmlns:a16="http://schemas.microsoft.com/office/drawing/2014/main" id="{2ABB8861-51D7-741E-6B2C-25412D40E5BD}"/>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3D69A2F-0657-B33B-8334-C458A9538368}"/>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EB4FC84-48ED-0480-2497-FCD84C1276C6}"/>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123147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12425" cy="1600200"/>
          </a:xfrm>
        </p:spPr>
        <p:txBody>
          <a:bodyPr anchor="b">
            <a:norm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4782830" y="2199340"/>
            <a:ext cx="6172200"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23F37370-7C05-0AAE-A0C3-9EE620A84EBB}"/>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0900B8E3-39E6-A88A-BBFB-717596EB347E}"/>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348E340D-1840-D987-3EEA-963BDDE31400}"/>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810501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3932237"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4781276"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0F28E44-58BB-553B-BBD0-F292C66CCA94}"/>
              </a:ext>
            </a:extLst>
          </p:cNvPr>
          <p:cNvSpPr>
            <a:spLocks noGrp="1"/>
          </p:cNvSpPr>
          <p:nvPr>
            <p:ph type="dt" sz="half" idx="10"/>
          </p:nvPr>
        </p:nvSpPr>
        <p:spPr/>
        <p:txBody>
          <a:bodyPr/>
          <a:lstStyle/>
          <a:p>
            <a:r>
              <a:rPr lang="en-US"/>
              <a:t>20XX</a:t>
            </a:r>
            <a:endParaRPr lang="en-US" dirty="0"/>
          </a:p>
        </p:txBody>
      </p:sp>
      <p:sp>
        <p:nvSpPr>
          <p:cNvPr id="10" name="Footer Placeholder 9">
            <a:extLst>
              <a:ext uri="{FF2B5EF4-FFF2-40B4-BE49-F238E27FC236}">
                <a16:creationId xmlns:a16="http://schemas.microsoft.com/office/drawing/2014/main" id="{8F22D156-E5FE-F118-0553-B401F19652D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88AEE0A6-6120-9BA2-5751-E0E2D8CF0F5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463991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2268C47-2910-B99C-EC67-F6649ADC29A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D8019515-4A04-FBE0-E89C-86ECBB7E98A8}"/>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3D9C272-2490-C827-9BE5-9CEE4185042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95805413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32613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43943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BFF68BE-C313-C839-B719-0339AC3444DF}"/>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A14F4E5F-FFF4-F934-3DD9-134F8D24262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CFE0F82-88EB-FAE2-FC02-99D5EE30110A}"/>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8052074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F7D84AA-0BCE-9C85-4510-34EBAE061790}"/>
              </a:ext>
              <a:ext uri="{C183D7F6-B498-43B3-948B-1728B52AA6E4}">
                <adec:decorative xmlns:adec="http://schemas.microsoft.com/office/drawing/2017/decorative" val="1"/>
              </a:ext>
            </a:extLst>
          </p:cNvPr>
          <p:cNvGrpSpPr/>
          <p:nvPr userDrawn="1"/>
        </p:nvGrpSpPr>
        <p:grpSpPr>
          <a:xfrm>
            <a:off x="-1524" y="708955"/>
            <a:ext cx="12193526" cy="5463893"/>
            <a:chOff x="-1524" y="708955"/>
            <a:chExt cx="12193526" cy="5463893"/>
          </a:xfrm>
        </p:grpSpPr>
        <p:sp>
          <p:nvSpPr>
            <p:cNvPr id="5" name="Rectangle 4">
              <a:extLst>
                <a:ext uri="{FF2B5EF4-FFF2-40B4-BE49-F238E27FC236}">
                  <a16:creationId xmlns:a16="http://schemas.microsoft.com/office/drawing/2014/main" id="{E41002A6-9DB7-26A1-2425-8C496B953CA4}"/>
                </a:ext>
              </a:extLst>
            </p:cNvPr>
            <p:cNvSpPr/>
            <p:nvPr userDrawn="1"/>
          </p:nvSpPr>
          <p:spPr>
            <a:xfrm>
              <a:off x="-1524" y="709613"/>
              <a:ext cx="12192000" cy="546323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a16="http://schemas.microsoft.com/office/drawing/2014/main" id="{9F029623-B14D-1CDC-9D8F-47D563937B5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3670" t="-7182" r="-9886" b="52046"/>
            <a:stretch/>
          </p:blipFill>
          <p:spPr>
            <a:xfrm>
              <a:off x="-1" y="1162050"/>
              <a:ext cx="5568949" cy="5009032"/>
            </a:xfrm>
            <a:prstGeom prst="rect">
              <a:avLst/>
            </a:prstGeom>
          </p:spPr>
        </p:pic>
        <p:pic>
          <p:nvPicPr>
            <p:cNvPr id="26" name="Graphic 25">
              <a:extLst>
                <a:ext uri="{FF2B5EF4-FFF2-40B4-BE49-F238E27FC236}">
                  <a16:creationId xmlns:a16="http://schemas.microsoft.com/office/drawing/2014/main" id="{B4D8031F-ED2A-8D7E-D369-6BF3256FE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6" t="-7183" r="44925" b="48899"/>
            <a:stretch/>
          </p:blipFill>
          <p:spPr>
            <a:xfrm rot="16200000">
              <a:off x="7239292" y="366674"/>
              <a:ext cx="4610430" cy="5294991"/>
            </a:xfrm>
            <a:prstGeom prst="rect">
              <a:avLst/>
            </a:prstGeom>
          </p:spPr>
        </p:pic>
      </p:grpSp>
      <p:cxnSp>
        <p:nvCxnSpPr>
          <p:cNvPr id="15" name="Straight Connector 14">
            <a:extLst>
              <a:ext uri="{FF2B5EF4-FFF2-40B4-BE49-F238E27FC236}">
                <a16:creationId xmlns:a16="http://schemas.microsoft.com/office/drawing/2014/main" id="{8A28D3FB-54EA-410D-A062-8F118E5D0CD7}"/>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93477A-1279-4BCC-8257-14CC2361F898}"/>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7F04C86-E215-DFBB-8302-70BCCDFC2DB8}"/>
              </a:ext>
              <a:ext uri="{C183D7F6-B498-43B3-948B-1728B52AA6E4}">
                <adec:decorative xmlns:adec="http://schemas.microsoft.com/office/drawing/2017/decorative" val="1"/>
              </a:ext>
            </a:extLst>
          </p:cNvPr>
          <p:cNvCxnSpPr>
            <a:cxnSpLocks/>
          </p:cNvCxnSpPr>
          <p:nvPr userDrawn="1"/>
        </p:nvCxnSpPr>
        <p:spPr>
          <a:xfrm>
            <a:off x="0" y="708956"/>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29577F-647F-5850-5636-6ED05B99595F}"/>
              </a:ext>
              <a:ext uri="{C183D7F6-B498-43B3-948B-1728B52AA6E4}">
                <adec:decorative xmlns:adec="http://schemas.microsoft.com/office/drawing/2017/decorative" val="1"/>
              </a:ext>
            </a:extLst>
          </p:cNvPr>
          <p:cNvCxnSpPr>
            <a:cxnSpLocks/>
          </p:cNvCxnSpPr>
          <p:nvPr userDrawn="1"/>
        </p:nvCxnSpPr>
        <p:spPr>
          <a:xfrm flipV="1">
            <a:off x="69482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CBFB4F-DC16-FC59-E9E7-B92910449EB8}"/>
              </a:ext>
              <a:ext uri="{C183D7F6-B498-43B3-948B-1728B52AA6E4}">
                <adec:decorative xmlns:adec="http://schemas.microsoft.com/office/drawing/2017/decorative" val="1"/>
              </a:ext>
            </a:extLst>
          </p:cNvPr>
          <p:cNvCxnSpPr>
            <a:cxnSpLocks/>
          </p:cNvCxnSpPr>
          <p:nvPr userDrawn="1"/>
        </p:nvCxnSpPr>
        <p:spPr>
          <a:xfrm>
            <a:off x="0" y="616429"/>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690604-E7DB-AFA3-7E13-CAFF46FF50F6}"/>
              </a:ext>
              <a:ext uri="{C183D7F6-B498-43B3-948B-1728B52AA6E4}">
                <adec:decorative xmlns:adec="http://schemas.microsoft.com/office/drawing/2017/decorative" val="1"/>
              </a:ext>
            </a:extLst>
          </p:cNvPr>
          <p:cNvCxnSpPr>
            <a:cxnSpLocks/>
          </p:cNvCxnSpPr>
          <p:nvPr userDrawn="1"/>
        </p:nvCxnSpPr>
        <p:spPr>
          <a:xfrm>
            <a:off x="0" y="627968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2874C2-BA39-4778-DC11-487CC4FCADC3}"/>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6D6334D-FB4A-4843-F2FB-1CAC50021C4D}"/>
              </a:ext>
              <a:ext uri="{C183D7F6-B498-43B3-948B-1728B52AA6E4}">
                <adec:decorative xmlns:adec="http://schemas.microsoft.com/office/drawing/2017/decorative" val="1"/>
              </a:ext>
            </a:extLst>
          </p:cNvPr>
          <p:cNvCxnSpPr>
            <a:cxnSpLocks/>
          </p:cNvCxnSpPr>
          <p:nvPr userDrawn="1"/>
        </p:nvCxnSpPr>
        <p:spPr>
          <a:xfrm flipV="1">
            <a:off x="58695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C043C06-5053-E291-E708-44B684DC523C}"/>
              </a:ext>
            </a:extLst>
          </p:cNvPr>
          <p:cNvSpPr>
            <a:spLocks noGrp="1"/>
          </p:cNvSpPr>
          <p:nvPr>
            <p:ph type="title" hasCustomPrompt="1"/>
          </p:nvPr>
        </p:nvSpPr>
        <p:spPr>
          <a:xfrm>
            <a:off x="1828932" y="1115167"/>
            <a:ext cx="8534136" cy="4655385"/>
          </a:xfrm>
        </p:spPr>
        <p:txBody>
          <a:bodyP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126824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9E0CFE-F27B-4D50-AA2F-7146CA90E1F0}"/>
              </a:ext>
              <a:ext uri="{C183D7F6-B498-43B3-948B-1728B52AA6E4}">
                <adec:decorative xmlns:adec="http://schemas.microsoft.com/office/drawing/2017/decorative" val="1"/>
              </a:ext>
            </a:extLst>
          </p:cNvPr>
          <p:cNvSpPr/>
          <p:nvPr userDrawn="1"/>
        </p:nvSpPr>
        <p:spPr>
          <a:xfrm>
            <a:off x="3048" y="2138289"/>
            <a:ext cx="12188952" cy="4033912"/>
          </a:xfrm>
          <a:prstGeom prst="rect">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a:extLst>
              <a:ext uri="{FF2B5EF4-FFF2-40B4-BE49-F238E27FC236}">
                <a16:creationId xmlns:a16="http://schemas.microsoft.com/office/drawing/2014/main" id="{2C488A36-B0CB-7B46-C2A6-BA57D39EC47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7860" r="37853" b="27738"/>
          <a:stretch/>
        </p:blipFill>
        <p:spPr>
          <a:xfrm>
            <a:off x="6962087" y="2143124"/>
            <a:ext cx="5226865" cy="4033839"/>
          </a:xfrm>
          <a:prstGeom prst="rect">
            <a:avLst/>
          </a:prstGeom>
        </p:spPr>
      </p:pic>
      <p:sp>
        <p:nvSpPr>
          <p:cNvPr id="16" name="Title 1">
            <a:extLst>
              <a:ext uri="{FF2B5EF4-FFF2-40B4-BE49-F238E27FC236}">
                <a16:creationId xmlns:a16="http://schemas.microsoft.com/office/drawing/2014/main" id="{A8614BA2-9387-F1B5-B7DB-B34DAE90FEDE}"/>
              </a:ext>
            </a:extLst>
          </p:cNvPr>
          <p:cNvSpPr>
            <a:spLocks noGrp="1"/>
          </p:cNvSpPr>
          <p:nvPr>
            <p:ph type="title" hasCustomPrompt="1"/>
          </p:nvPr>
        </p:nvSpPr>
        <p:spPr>
          <a:xfrm>
            <a:off x="422177" y="365125"/>
            <a:ext cx="10778937" cy="1325563"/>
          </a:xfrm>
        </p:spPr>
        <p:txBody>
          <a:bodyPr>
            <a:normAutofit/>
          </a:bodyPr>
          <a:lstStyle>
            <a:lvl1pPr>
              <a:defRPr sz="4400"/>
            </a:lvl1pPr>
          </a:lstStyle>
          <a:p>
            <a:r>
              <a:rPr lang="en-US" dirty="0"/>
              <a:t>Click to add title</a:t>
            </a:r>
          </a:p>
        </p:txBody>
      </p:sp>
      <p:sp>
        <p:nvSpPr>
          <p:cNvPr id="12" name="Content Placeholder 2">
            <a:extLst>
              <a:ext uri="{FF2B5EF4-FFF2-40B4-BE49-F238E27FC236}">
                <a16:creationId xmlns:a16="http://schemas.microsoft.com/office/drawing/2014/main" id="{6994EC89-4FAE-445C-A6E8-D55E4A34DE4E}"/>
              </a:ext>
            </a:extLst>
          </p:cNvPr>
          <p:cNvSpPr>
            <a:spLocks noGrp="1"/>
          </p:cNvSpPr>
          <p:nvPr>
            <p:ph idx="1" hasCustomPrompt="1"/>
          </p:nvPr>
        </p:nvSpPr>
        <p:spPr>
          <a:xfrm>
            <a:off x="422899" y="2350108"/>
            <a:ext cx="10778221" cy="3609461"/>
          </a:xfrm>
        </p:spPr>
        <p:txBody>
          <a:bodyPr anchor="ctr" anchorCtr="0">
            <a:normAutofit/>
          </a:bodyPr>
          <a:lstStyle>
            <a:lvl1pPr>
              <a:buNone/>
              <a:defRPr sz="2400"/>
            </a:lvl1pPr>
            <a:lvl2pPr>
              <a:defRPr sz="2400"/>
            </a:lvl2pPr>
            <a:lvl3pPr>
              <a:defRPr sz="2400"/>
            </a:lvl3pPr>
            <a:lvl4pPr>
              <a:defRPr sz="24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9ECF93F-3E86-4C44-BAF1-ADE160CADF49}"/>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7A80DA6A-71F3-6286-F60A-EEEC9188718C}"/>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75F98B46-5DFC-3487-EB05-148905CA6507}"/>
              </a:ext>
              <a:ext uri="{C183D7F6-B498-43B3-948B-1728B52AA6E4}">
                <adec:decorative xmlns:adec="http://schemas.microsoft.com/office/drawing/2017/decorative" val="1"/>
              </a:ext>
            </a:extLst>
          </p:cNvPr>
          <p:cNvCxnSpPr>
            <a:cxnSpLocks/>
          </p:cNvCxnSpPr>
          <p:nvPr userDrawn="1"/>
        </p:nvCxnSpPr>
        <p:spPr>
          <a:xfrm>
            <a:off x="0" y="2138288"/>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D768F8E-3DFF-8D92-E3CF-5AE5F6DA5422}"/>
              </a:ext>
              <a:ext uri="{C183D7F6-B498-43B3-948B-1728B52AA6E4}">
                <adec:decorative xmlns:adec="http://schemas.microsoft.com/office/drawing/2017/decorative" val="1"/>
              </a:ext>
            </a:extLst>
          </p:cNvPr>
          <p:cNvCxnSpPr>
            <a:cxnSpLocks/>
          </p:cNvCxnSpPr>
          <p:nvPr userDrawn="1"/>
        </p:nvCxnSpPr>
        <p:spPr>
          <a:xfrm>
            <a:off x="0" y="2045761"/>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83A1EA-5EE3-D81A-D135-860F481F6740}"/>
              </a:ext>
              <a:ext uri="{C183D7F6-B498-43B3-948B-1728B52AA6E4}">
                <adec:decorative xmlns:adec="http://schemas.microsoft.com/office/drawing/2017/decorative" val="1"/>
              </a:ext>
            </a:extLst>
          </p:cNvPr>
          <p:cNvCxnSpPr>
            <a:cxnSpLocks/>
          </p:cNvCxnSpPr>
          <p:nvPr userDrawn="1"/>
        </p:nvCxnSpPr>
        <p:spPr>
          <a:xfrm>
            <a:off x="0" y="6264727"/>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4EA58FF-2FB1-3B78-FDCF-E5DC2EFE5D57}"/>
              </a:ext>
              <a:ext uri="{C183D7F6-B498-43B3-948B-1728B52AA6E4}">
                <adec:decorative xmlns:adec="http://schemas.microsoft.com/office/drawing/2017/decorative" val="1"/>
              </a:ext>
            </a:extLst>
          </p:cNvPr>
          <p:cNvCxnSpPr>
            <a:cxnSpLocks/>
          </p:cNvCxnSpPr>
          <p:nvPr userDrawn="1"/>
        </p:nvCxnSpPr>
        <p:spPr>
          <a:xfrm>
            <a:off x="0"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326723"/>
      </p:ext>
    </p:extLst>
  </p:cSld>
  <p:clrMapOvr>
    <a:masterClrMapping/>
  </p:clrMapOvr>
  <p:extLst>
    <p:ext uri="{DCECCB84-F9BA-43D5-87BE-67443E8EF086}">
      <p15:sldGuideLst xmlns:p15="http://schemas.microsoft.com/office/powerpoint/2012/main">
        <p15:guide id="1" orient="horz" pos="16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roduc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7B93E-437F-D9D6-D3D1-6DE5F025A4CD}"/>
              </a:ext>
              <a:ext uri="{C183D7F6-B498-43B3-948B-1728B52AA6E4}">
                <adec:decorative xmlns:adec="http://schemas.microsoft.com/office/drawing/2017/decorative" val="1"/>
              </a:ext>
            </a:extLst>
          </p:cNvPr>
          <p:cNvSpPr/>
          <p:nvPr userDrawn="1"/>
        </p:nvSpPr>
        <p:spPr>
          <a:xfrm>
            <a:off x="10744200" y="1"/>
            <a:ext cx="75198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a:extLst>
              <a:ext uri="{FF2B5EF4-FFF2-40B4-BE49-F238E27FC236}">
                <a16:creationId xmlns:a16="http://schemas.microsoft.com/office/drawing/2014/main" id="{B74AAE1C-171A-32A3-E6FD-75252CAB875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1796" t="12194" r="49125" b="12256"/>
          <a:stretch/>
        </p:blipFill>
        <p:spPr>
          <a:xfrm>
            <a:off x="10732660" y="-5609"/>
            <a:ext cx="763524" cy="6863608"/>
          </a:xfrm>
          <a:prstGeom prst="rect">
            <a:avLst/>
          </a:prstGeom>
        </p:spPr>
      </p:pic>
      <p:sp>
        <p:nvSpPr>
          <p:cNvPr id="13" name="Title 1">
            <a:extLst>
              <a:ext uri="{FF2B5EF4-FFF2-40B4-BE49-F238E27FC236}">
                <a16:creationId xmlns:a16="http://schemas.microsoft.com/office/drawing/2014/main" id="{F581E4B7-6D97-63BF-7E87-5E71F8BD8C58}"/>
              </a:ext>
            </a:extLst>
          </p:cNvPr>
          <p:cNvSpPr>
            <a:spLocks noGrp="1"/>
          </p:cNvSpPr>
          <p:nvPr>
            <p:ph type="title" hasCustomPrompt="1"/>
          </p:nvPr>
        </p:nvSpPr>
        <p:spPr>
          <a:xfrm>
            <a:off x="422178" y="365125"/>
            <a:ext cx="9733538" cy="1325563"/>
          </a:xfrm>
        </p:spPr>
        <p:txBody>
          <a:bodyPr>
            <a:normAutofit/>
          </a:bodyPr>
          <a:lstStyle>
            <a:lvl1pPr>
              <a:defRPr sz="4400"/>
            </a:lvl1pPr>
          </a:lstStyle>
          <a:p>
            <a:r>
              <a:rPr lang="en-US" dirty="0"/>
              <a:t>Click to add title</a:t>
            </a:r>
          </a:p>
        </p:txBody>
      </p:sp>
      <p:sp>
        <p:nvSpPr>
          <p:cNvPr id="9" name="Content Placeholder 2">
            <a:extLst>
              <a:ext uri="{FF2B5EF4-FFF2-40B4-BE49-F238E27FC236}">
                <a16:creationId xmlns:a16="http://schemas.microsoft.com/office/drawing/2014/main" id="{5B630934-DBD2-4535-961F-B198ABA2D05B}"/>
              </a:ext>
            </a:extLst>
          </p:cNvPr>
          <p:cNvSpPr>
            <a:spLocks noGrp="1"/>
          </p:cNvSpPr>
          <p:nvPr>
            <p:ph idx="1" hasCustomPrompt="1"/>
          </p:nvPr>
        </p:nvSpPr>
        <p:spPr>
          <a:xfrm>
            <a:off x="419106" y="2198915"/>
            <a:ext cx="9741183" cy="3345316"/>
          </a:xfrm>
        </p:spPr>
        <p:txBody>
          <a:bodyPr anchor="t" anchorCtr="0">
            <a:normAutofit/>
          </a:bodyPr>
          <a:lstStyle>
            <a:lvl1pPr marL="0" indent="0">
              <a:buNone/>
              <a:defRPr sz="1800" baseline="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020D2A6-7700-487F-AC7E-A5A2C30DC1BF}"/>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C30D6A-6415-42E1-89E9-EF806C3FE339}"/>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E05DBF26-BAB3-D5FD-5EA7-310263D4CA95}"/>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6940584B-2A03-52F7-B667-9CD1A2BD7857}"/>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A3C0872-DC48-53B1-8569-7A913D92D8D1}"/>
              </a:ext>
              <a:ext uri="{C183D7F6-B498-43B3-948B-1728B52AA6E4}">
                <adec:decorative xmlns:adec="http://schemas.microsoft.com/office/drawing/2017/decorative" val="1"/>
              </a:ext>
            </a:extLst>
          </p:cNvPr>
          <p:cNvCxnSpPr>
            <a:cxnSpLocks/>
          </p:cNvCxnSpPr>
          <p:nvPr userDrawn="1"/>
        </p:nvCxnSpPr>
        <p:spPr>
          <a:xfrm flipV="1">
            <a:off x="1074420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635D700-0F05-E0E7-FB42-2FC890C26C08}"/>
              </a:ext>
              <a:ext uri="{C183D7F6-B498-43B3-948B-1728B52AA6E4}">
                <adec:decorative xmlns:adec="http://schemas.microsoft.com/office/drawing/2017/decorative" val="1"/>
              </a:ext>
            </a:extLst>
          </p:cNvPr>
          <p:cNvCxnSpPr>
            <a:cxnSpLocks/>
          </p:cNvCxnSpPr>
          <p:nvPr userDrawn="1"/>
        </p:nvCxnSpPr>
        <p:spPr>
          <a:xfrm flipV="1">
            <a:off x="1063077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C00B3F-62BE-8535-5239-46279DF1B7E6}"/>
              </a:ext>
              <a:ext uri="{C183D7F6-B498-43B3-948B-1728B52AA6E4}">
                <adec:decorative xmlns:adec="http://schemas.microsoft.com/office/drawing/2017/decorative" val="1"/>
              </a:ext>
            </a:extLst>
          </p:cNvPr>
          <p:cNvCxnSpPr>
            <a:cxnSpLocks/>
          </p:cNvCxnSpPr>
          <p:nvPr userDrawn="1"/>
        </p:nvCxnSpPr>
        <p:spPr>
          <a:xfrm>
            <a:off x="0" y="6052457"/>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541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BDEB7A-D103-487A-8C1B-9145FB24B663}"/>
              </a:ext>
            </a:extLst>
          </p:cNvPr>
          <p:cNvSpPr>
            <a:spLocks noGrp="1"/>
          </p:cNvSpPr>
          <p:nvPr>
            <p:ph type="title" hasCustomPrompt="1"/>
          </p:nvPr>
        </p:nvSpPr>
        <p:spPr>
          <a:xfrm>
            <a:off x="422897" y="539496"/>
            <a:ext cx="5228393" cy="2697190"/>
          </a:xfrm>
        </p:spPr>
        <p:txBody>
          <a:bodyPr anchor="b">
            <a:normAutofit/>
          </a:bodyPr>
          <a:lstStyle>
            <a:lvl1pPr>
              <a:defRPr sz="4400"/>
            </a:lvl1pPr>
          </a:lstStyle>
          <a:p>
            <a:r>
              <a:rPr lang="en-US" sz="4800" dirty="0"/>
              <a:t>Click to add title </a:t>
            </a:r>
          </a:p>
        </p:txBody>
      </p:sp>
      <p:sp>
        <p:nvSpPr>
          <p:cNvPr id="8" name="Content Placeholder 2">
            <a:extLst>
              <a:ext uri="{FF2B5EF4-FFF2-40B4-BE49-F238E27FC236}">
                <a16:creationId xmlns:a16="http://schemas.microsoft.com/office/drawing/2014/main" id="{F3017A3E-25F7-41D5-AABB-24D0E2673A63}"/>
              </a:ext>
            </a:extLst>
          </p:cNvPr>
          <p:cNvSpPr>
            <a:spLocks noGrp="1"/>
          </p:cNvSpPr>
          <p:nvPr>
            <p:ph idx="1" hasCustomPrompt="1"/>
          </p:nvPr>
        </p:nvSpPr>
        <p:spPr>
          <a:xfrm>
            <a:off x="422897" y="3354749"/>
            <a:ext cx="5228392" cy="2582470"/>
          </a:xfrm>
        </p:spPr>
        <p:txBody>
          <a:bodyPr>
            <a:noAutofit/>
          </a:bodyPr>
          <a:lstStyle>
            <a:lvl1pPr marL="0" indent="0">
              <a:buNone/>
              <a:defRPr sz="180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505C0C26-4C66-47DC-B079-5B94C22F15BD}"/>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7E30B1-7066-9D31-7A11-7B81B65DD8BA}"/>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72E672D-C862-C853-0730-15E3C4953D67}"/>
              </a:ext>
            </a:extLst>
          </p:cNvPr>
          <p:cNvSpPr/>
          <p:nvPr userDrawn="1"/>
        </p:nvSpPr>
        <p:spPr>
          <a:xfrm>
            <a:off x="9884230" y="1"/>
            <a:ext cx="161195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910336ED-3DCB-4524-8A3F-9FBBD0B18E87}"/>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815F86B-1A6A-ECD5-F63A-4280BADEF7C2}"/>
              </a:ext>
              <a:ext uri="{C183D7F6-B498-43B3-948B-1728B52AA6E4}">
                <adec:decorative xmlns:adec="http://schemas.microsoft.com/office/drawing/2017/decorative" val="1"/>
              </a:ext>
            </a:extLst>
          </p:cNvPr>
          <p:cNvCxnSpPr>
            <a:cxnSpLocks/>
          </p:cNvCxnSpPr>
          <p:nvPr userDrawn="1"/>
        </p:nvCxnSpPr>
        <p:spPr>
          <a:xfrm flipV="1">
            <a:off x="988423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5534F0-444E-1FA5-FC8F-F04505FC0F29}"/>
              </a:ext>
              <a:ext uri="{C183D7F6-B498-43B3-948B-1728B52AA6E4}">
                <adec:decorative xmlns:adec="http://schemas.microsoft.com/office/drawing/2017/decorative" val="1"/>
              </a:ext>
            </a:extLst>
          </p:cNvPr>
          <p:cNvCxnSpPr>
            <a:cxnSpLocks/>
          </p:cNvCxnSpPr>
          <p:nvPr userDrawn="1"/>
        </p:nvCxnSpPr>
        <p:spPr>
          <a:xfrm flipV="1">
            <a:off x="9768622"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119972F-DA18-8749-FF59-A83CA1E1F4A3}"/>
              </a:ext>
              <a:ext uri="{C183D7F6-B498-43B3-948B-1728B52AA6E4}">
                <adec:decorative xmlns:adec="http://schemas.microsoft.com/office/drawing/2017/decorative" val="1"/>
              </a:ext>
            </a:extLst>
          </p:cNvPr>
          <p:cNvCxnSpPr>
            <a:cxnSpLocks/>
          </p:cNvCxnSpPr>
          <p:nvPr userDrawn="1"/>
        </p:nvCxnSpPr>
        <p:spPr>
          <a:xfrm flipV="1">
            <a:off x="9372495"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067D80A1-B7E7-2F80-975E-2E87C591BB67}"/>
              </a:ext>
            </a:extLst>
          </p:cNvPr>
          <p:cNvSpPr/>
          <p:nvPr userDrawn="1"/>
        </p:nvSpPr>
        <p:spPr>
          <a:xfrm>
            <a:off x="7760541" y="1"/>
            <a:ext cx="161195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Connector 30">
            <a:extLst>
              <a:ext uri="{FF2B5EF4-FFF2-40B4-BE49-F238E27FC236}">
                <a16:creationId xmlns:a16="http://schemas.microsoft.com/office/drawing/2014/main" id="{BE88F6AB-6890-F7DE-7C01-CE237F778605}"/>
              </a:ext>
              <a:ext uri="{C183D7F6-B498-43B3-948B-1728B52AA6E4}">
                <adec:decorative xmlns:adec="http://schemas.microsoft.com/office/drawing/2017/decorative" val="1"/>
              </a:ext>
            </a:extLst>
          </p:cNvPr>
          <p:cNvCxnSpPr>
            <a:cxnSpLocks/>
          </p:cNvCxnSpPr>
          <p:nvPr userDrawn="1"/>
        </p:nvCxnSpPr>
        <p:spPr>
          <a:xfrm flipV="1">
            <a:off x="9481352"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6575E3-45E3-206E-9037-D8FD562B722A}"/>
              </a:ext>
              <a:ext uri="{C183D7F6-B498-43B3-948B-1728B52AA6E4}">
                <adec:decorative xmlns:adec="http://schemas.microsoft.com/office/drawing/2017/decorative" val="1"/>
              </a:ext>
            </a:extLst>
          </p:cNvPr>
          <p:cNvCxnSpPr>
            <a:cxnSpLocks/>
          </p:cNvCxnSpPr>
          <p:nvPr userDrawn="1"/>
        </p:nvCxnSpPr>
        <p:spPr>
          <a:xfrm flipV="1">
            <a:off x="77605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E4BC31-600E-ECD3-1E7F-FE4F6F720A6A}"/>
              </a:ext>
              <a:ext uri="{C183D7F6-B498-43B3-948B-1728B52AA6E4}">
                <adec:decorative xmlns:adec="http://schemas.microsoft.com/office/drawing/2017/decorative" val="1"/>
              </a:ext>
            </a:extLst>
          </p:cNvPr>
          <p:cNvCxnSpPr>
            <a:cxnSpLocks/>
          </p:cNvCxnSpPr>
          <p:nvPr userDrawn="1"/>
        </p:nvCxnSpPr>
        <p:spPr>
          <a:xfrm flipV="1">
            <a:off x="7644933"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3F8CA839-B327-1ECD-C35D-02164F5BBDC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1706" t="12194" r="49126" b="12256"/>
          <a:stretch/>
        </p:blipFill>
        <p:spPr>
          <a:xfrm>
            <a:off x="9884229" y="-5609"/>
            <a:ext cx="1611955" cy="6863608"/>
          </a:xfrm>
          <a:prstGeom prst="rect">
            <a:avLst/>
          </a:prstGeom>
        </p:spPr>
      </p:pic>
      <p:pic>
        <p:nvPicPr>
          <p:cNvPr id="35" name="Graphic 34">
            <a:extLst>
              <a:ext uri="{FF2B5EF4-FFF2-40B4-BE49-F238E27FC236}">
                <a16:creationId xmlns:a16="http://schemas.microsoft.com/office/drawing/2014/main" id="{E1A97957-D274-4D24-1862-D53BF72826C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790" t="12194" r="70042" b="12256"/>
          <a:stretch/>
        </p:blipFill>
        <p:spPr>
          <a:xfrm>
            <a:off x="7753789" y="5610"/>
            <a:ext cx="1611955" cy="6863608"/>
          </a:xfrm>
          <a:prstGeom prst="rect">
            <a:avLst/>
          </a:prstGeom>
        </p:spPr>
      </p:pic>
    </p:spTree>
    <p:extLst>
      <p:ext uri="{BB962C8B-B14F-4D97-AF65-F5344CB8AC3E}">
        <p14:creationId xmlns:p14="http://schemas.microsoft.com/office/powerpoint/2010/main" val="3746701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53B4F-080C-8523-03AD-871CC3B8D168}"/>
              </a:ext>
            </a:extLst>
          </p:cNvPr>
          <p:cNvSpPr/>
          <p:nvPr/>
        </p:nvSpPr>
        <p:spPr>
          <a:xfrm>
            <a:off x="1524"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D53B790B-70BD-FD52-2540-F1DA4882170E}"/>
              </a:ext>
            </a:extLst>
          </p:cNvPr>
          <p:cNvSpPr/>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descr="Tag=AccentColor&#10;Flavor=Light&#10;Target=Line">
            <a:extLst>
              <a:ext uri="{FF2B5EF4-FFF2-40B4-BE49-F238E27FC236}">
                <a16:creationId xmlns:a16="http://schemas.microsoft.com/office/drawing/2014/main" id="{7D4FC5F0-CBD6-AEEB-4902-28D624068890}"/>
              </a:ext>
            </a:extLst>
          </p:cNvPr>
          <p:cNvCxnSpPr>
            <a:cxnSpLocks/>
          </p:cNvCxnSpPr>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descr="Tag=AccentColor&#10;Flavor=Light&#10;Target=Line">
            <a:extLst>
              <a:ext uri="{FF2B5EF4-FFF2-40B4-BE49-F238E27FC236}">
                <a16:creationId xmlns:a16="http://schemas.microsoft.com/office/drawing/2014/main" id="{FA9EB4DB-DDA5-1A45-7D87-B2BF67D2D1C3}"/>
              </a:ext>
            </a:extLst>
          </p:cNvPr>
          <p:cNvCxnSpPr>
            <a:cxnSpLocks/>
          </p:cNvCxnSpPr>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18288"/>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4628939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9" r:id="rId14"/>
    <p:sldLayoutId id="2147483907" r:id="rId15"/>
  </p:sldLayoutIdLs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2"/>
        </a:buClr>
        <a:buFont typeface="Wingdings 2" panose="05020102010507070707" pitchFamily="18" charset="2"/>
        <a:buChar char=""/>
        <a:defRPr sz="22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lide Number Placeholder 34">
            <a:extLst>
              <a:ext uri="{FF2B5EF4-FFF2-40B4-BE49-F238E27FC236}">
                <a16:creationId xmlns:a16="http://schemas.microsoft.com/office/drawing/2014/main" id="{253F77DE-9A00-003D-3E35-AA011DA6A27F}"/>
              </a:ext>
            </a:extLst>
          </p:cNvPr>
          <p:cNvSpPr>
            <a:spLocks noGrp="1"/>
          </p:cNvSpPr>
          <p:nvPr>
            <p:ph type="sldNum" sz="quarter" idx="4"/>
          </p:nvPr>
        </p:nvSpPr>
        <p:spPr/>
        <p:txBody>
          <a:bodyPr/>
          <a:lstStyle/>
          <a:p>
            <a:fld id="{3A4F6043-7A67-491B-98BC-F933DED7226D}" type="slidenum">
              <a:rPr lang="en-US" smtClean="0"/>
              <a:pPr/>
              <a:t>1</a:t>
            </a:fld>
            <a:endParaRPr lang="en-US" dirty="0"/>
          </a:p>
        </p:txBody>
      </p:sp>
      <p:sp>
        <p:nvSpPr>
          <p:cNvPr id="4" name="Slide Number Placeholder 5">
            <a:extLst>
              <a:ext uri="{FF2B5EF4-FFF2-40B4-BE49-F238E27FC236}">
                <a16:creationId xmlns:a16="http://schemas.microsoft.com/office/drawing/2014/main" id="{2AD73156-2390-BB42-48B5-818ECA165475}"/>
              </a:ext>
            </a:extLst>
          </p:cNvPr>
          <p:cNvSpPr txBox="1">
            <a:spLocks/>
          </p:cNvSpPr>
          <p:nvPr/>
        </p:nvSpPr>
        <p:spPr>
          <a:xfrm>
            <a:off x="11503152" y="0"/>
            <a:ext cx="685800" cy="685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4F6043-7A67-491B-98BC-F933DED7226D}" type="slidenum">
              <a:rPr lang="en-US" smtClean="0"/>
              <a:pPr/>
              <a:t>1</a:t>
            </a:fld>
            <a:endParaRPr lang="en-US" dirty="0"/>
          </a:p>
        </p:txBody>
      </p:sp>
      <p:sp>
        <p:nvSpPr>
          <p:cNvPr id="6" name="Title 5">
            <a:extLst>
              <a:ext uri="{FF2B5EF4-FFF2-40B4-BE49-F238E27FC236}">
                <a16:creationId xmlns:a16="http://schemas.microsoft.com/office/drawing/2014/main" id="{6A1F37AD-66FD-F1E2-DEF9-3892321E8795}"/>
              </a:ext>
            </a:extLst>
          </p:cNvPr>
          <p:cNvSpPr>
            <a:spLocks noGrp="1"/>
          </p:cNvSpPr>
          <p:nvPr>
            <p:ph type="title"/>
          </p:nvPr>
        </p:nvSpPr>
        <p:spPr/>
        <p:txBody>
          <a:bodyPr/>
          <a:lstStyle/>
          <a:p>
            <a:r>
              <a:rPr lang="en-CA" dirty="0"/>
              <a:t>Physiology IV</a:t>
            </a:r>
          </a:p>
        </p:txBody>
      </p:sp>
      <p:pic>
        <p:nvPicPr>
          <p:cNvPr id="9" name="Picture 8">
            <a:extLst>
              <a:ext uri="{FF2B5EF4-FFF2-40B4-BE49-F238E27FC236}">
                <a16:creationId xmlns:a16="http://schemas.microsoft.com/office/drawing/2014/main" id="{A31AC233-2E49-011D-4EB0-81A6FF096AAD}"/>
              </a:ext>
            </a:extLst>
          </p:cNvPr>
          <p:cNvPicPr>
            <a:picLocks noChangeAspect="1"/>
          </p:cNvPicPr>
          <p:nvPr/>
        </p:nvPicPr>
        <p:blipFill>
          <a:blip r:embed="rId3"/>
          <a:stretch>
            <a:fillRect/>
          </a:stretch>
        </p:blipFill>
        <p:spPr>
          <a:xfrm>
            <a:off x="1219200" y="1954530"/>
            <a:ext cx="7498080" cy="4217670"/>
          </a:xfrm>
          <a:prstGeom prst="rect">
            <a:avLst/>
          </a:prstGeom>
        </p:spPr>
      </p:pic>
    </p:spTree>
    <p:extLst>
      <p:ext uri="{BB962C8B-B14F-4D97-AF65-F5344CB8AC3E}">
        <p14:creationId xmlns:p14="http://schemas.microsoft.com/office/powerpoint/2010/main" val="119562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2107B0-826E-4E2E-390A-A0CBF1F860F6}"/>
              </a:ext>
            </a:extLst>
          </p:cNvPr>
          <p:cNvSpPr>
            <a:spLocks noGrp="1"/>
          </p:cNvSpPr>
          <p:nvPr>
            <p:ph type="title"/>
          </p:nvPr>
        </p:nvSpPr>
        <p:spPr/>
        <p:txBody>
          <a:bodyPr/>
          <a:lstStyle/>
          <a:p>
            <a:r>
              <a:rPr lang="en-US" dirty="0"/>
              <a:t>The reproductive </a:t>
            </a:r>
            <a:r>
              <a:rPr lang="en-US"/>
              <a:t>systems 1</a:t>
            </a:r>
            <a:endParaRPr lang="en-US" dirty="0"/>
          </a:p>
        </p:txBody>
      </p:sp>
    </p:spTree>
    <p:extLst>
      <p:ext uri="{BB962C8B-B14F-4D97-AF65-F5344CB8AC3E}">
        <p14:creationId xmlns:p14="http://schemas.microsoft.com/office/powerpoint/2010/main" val="388581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89D8-CDAC-4215-96CD-8548432CE4D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110502F-36D4-4E60-B6E9-08628B2C5D5E}"/>
              </a:ext>
            </a:extLst>
          </p:cNvPr>
          <p:cNvSpPr>
            <a:spLocks noGrp="1"/>
          </p:cNvSpPr>
          <p:nvPr>
            <p:ph idx="1"/>
          </p:nvPr>
        </p:nvSpPr>
        <p:spPr/>
        <p:txBody>
          <a:bodyPr/>
          <a:lstStyle/>
          <a:p>
            <a:r>
              <a:rPr lang="en-US" dirty="0"/>
              <a:t>Female reproductive system</a:t>
            </a:r>
          </a:p>
          <a:p>
            <a:r>
              <a:rPr lang="en-US" dirty="0"/>
              <a:t>Male reproductive system</a:t>
            </a:r>
          </a:p>
          <a:p>
            <a:r>
              <a:rPr lang="en-US" dirty="0"/>
              <a:t>Human development</a:t>
            </a:r>
          </a:p>
          <a:p>
            <a:r>
              <a:rPr lang="en-US" dirty="0"/>
              <a:t>Aging and reproductive systems</a:t>
            </a:r>
          </a:p>
        </p:txBody>
      </p:sp>
      <p:sp>
        <p:nvSpPr>
          <p:cNvPr id="39" name="Slide Number Placeholder 38">
            <a:extLst>
              <a:ext uri="{FF2B5EF4-FFF2-40B4-BE49-F238E27FC236}">
                <a16:creationId xmlns:a16="http://schemas.microsoft.com/office/drawing/2014/main" id="{86A23B90-D6E2-D980-7780-B6FC54FD8DE3}"/>
              </a:ext>
            </a:extLst>
          </p:cNvPr>
          <p:cNvSpPr>
            <a:spLocks noGrp="1"/>
          </p:cNvSpPr>
          <p:nvPr>
            <p:ph type="sldNum" sz="quarter" idx="4"/>
          </p:nvPr>
        </p:nvSpPr>
        <p:spPr/>
        <p:txBody>
          <a:bodyPr/>
          <a:lstStyle/>
          <a:p>
            <a:fld id="{3A4F6043-7A67-491B-98BC-F933DED7226D}" type="slidenum">
              <a:rPr lang="en-US" smtClean="0"/>
              <a:pPr/>
              <a:t>3</a:t>
            </a:fld>
            <a:endParaRPr lang="en-US" dirty="0"/>
          </a:p>
        </p:txBody>
      </p:sp>
      <p:sp>
        <p:nvSpPr>
          <p:cNvPr id="4" name="Slide Number Placeholder 5">
            <a:extLst>
              <a:ext uri="{FF2B5EF4-FFF2-40B4-BE49-F238E27FC236}">
                <a16:creationId xmlns:a16="http://schemas.microsoft.com/office/drawing/2014/main" id="{6E0FD4B5-4088-0CC7-E6CC-DEA779045EB0}"/>
              </a:ext>
            </a:extLst>
          </p:cNvPr>
          <p:cNvSpPr txBox="1">
            <a:spLocks/>
          </p:cNvSpPr>
          <p:nvPr/>
        </p:nvSpPr>
        <p:spPr>
          <a:xfrm>
            <a:off x="11503152" y="0"/>
            <a:ext cx="685800" cy="685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4F6043-7A67-491B-98BC-F933DED7226D}" type="slidenum">
              <a:rPr lang="en-US" smtClean="0"/>
              <a:pPr/>
              <a:t>3</a:t>
            </a:fld>
            <a:endParaRPr lang="en-US" dirty="0"/>
          </a:p>
        </p:txBody>
      </p:sp>
    </p:spTree>
    <p:extLst>
      <p:ext uri="{BB962C8B-B14F-4D97-AF65-F5344CB8AC3E}">
        <p14:creationId xmlns:p14="http://schemas.microsoft.com/office/powerpoint/2010/main" val="14763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00822-BC77-0496-C2EA-01C31C5AE508}"/>
              </a:ext>
            </a:extLst>
          </p:cNvPr>
          <p:cNvSpPr>
            <a:spLocks noGrp="1"/>
          </p:cNvSpPr>
          <p:nvPr>
            <p:ph idx="1"/>
          </p:nvPr>
        </p:nvSpPr>
        <p:spPr>
          <a:xfrm>
            <a:off x="401689" y="2481942"/>
            <a:ext cx="9741183" cy="3036163"/>
          </a:xfrm>
        </p:spPr>
        <p:txBody>
          <a:bodyPr>
            <a:normAutofit/>
          </a:bodyPr>
          <a:lstStyle/>
          <a:p>
            <a:r>
              <a:rPr lang="en-US" dirty="0"/>
              <a:t>The ability to reproduce is one of the properties distinguishing living from non-living matter. The more primitive the animal, the simpler the process of reproduction. In mammals, including humans, the process is one of sexual reproduction, in which the male and female organs differ anatomically and physiologically, and the new individual develops from the fusion of two different sex cells (gametes).The male gametes are called spermatozoa and the female gametes are called ova. The first sections of this chapter explain the structure and functions of the female and male reproductive systems, including the production of gametes. The next sections give a brief overview of fetal development, beginning with the fusion of two gametes (fertilization), and the effects of ageing on reproductive function Finally, some significant reproductive disorders are described.</a:t>
            </a:r>
            <a:endParaRPr lang="en-CA" dirty="0"/>
          </a:p>
        </p:txBody>
      </p:sp>
      <p:sp>
        <p:nvSpPr>
          <p:cNvPr id="4" name="Slide Number Placeholder 3">
            <a:extLst>
              <a:ext uri="{FF2B5EF4-FFF2-40B4-BE49-F238E27FC236}">
                <a16:creationId xmlns:a16="http://schemas.microsoft.com/office/drawing/2014/main" id="{327662B3-4F66-E17D-B464-A769FBBB3F8E}"/>
              </a:ext>
            </a:extLst>
          </p:cNvPr>
          <p:cNvSpPr>
            <a:spLocks noGrp="1"/>
          </p:cNvSpPr>
          <p:nvPr>
            <p:ph type="sldNum" sz="quarter" idx="4"/>
          </p:nvPr>
        </p:nvSpPr>
        <p:spPr/>
        <p:txBody>
          <a:bodyPr/>
          <a:lstStyle/>
          <a:p>
            <a:fld id="{3A4F6043-7A67-491B-98BC-F933DED7226D}" type="slidenum">
              <a:rPr lang="en-US" smtClean="0"/>
              <a:pPr/>
              <a:t>4</a:t>
            </a:fld>
            <a:endParaRPr lang="en-US" dirty="0"/>
          </a:p>
        </p:txBody>
      </p:sp>
    </p:spTree>
    <p:extLst>
      <p:ext uri="{BB962C8B-B14F-4D97-AF65-F5344CB8AC3E}">
        <p14:creationId xmlns:p14="http://schemas.microsoft.com/office/powerpoint/2010/main" val="3979222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8A330-EE18-2186-C768-79BC45E03301}"/>
              </a:ext>
            </a:extLst>
          </p:cNvPr>
          <p:cNvSpPr>
            <a:spLocks noGrp="1"/>
          </p:cNvSpPr>
          <p:nvPr>
            <p:ph type="title"/>
          </p:nvPr>
        </p:nvSpPr>
        <p:spPr/>
        <p:txBody>
          <a:bodyPr/>
          <a:lstStyle/>
          <a:p>
            <a:r>
              <a:rPr lang="en-CA" dirty="0"/>
              <a:t>Female reproductive system</a:t>
            </a:r>
          </a:p>
        </p:txBody>
      </p:sp>
      <p:sp>
        <p:nvSpPr>
          <p:cNvPr id="3" name="Content Placeholder 2">
            <a:extLst>
              <a:ext uri="{FF2B5EF4-FFF2-40B4-BE49-F238E27FC236}">
                <a16:creationId xmlns:a16="http://schemas.microsoft.com/office/drawing/2014/main" id="{5CEA95F3-1F9A-4336-8350-4097AC5E1139}"/>
              </a:ext>
            </a:extLst>
          </p:cNvPr>
          <p:cNvSpPr>
            <a:spLocks noGrp="1"/>
          </p:cNvSpPr>
          <p:nvPr>
            <p:ph idx="1"/>
          </p:nvPr>
        </p:nvSpPr>
        <p:spPr>
          <a:xfrm>
            <a:off x="419106" y="2198915"/>
            <a:ext cx="5990403" cy="3766456"/>
          </a:xfrm>
        </p:spPr>
        <p:txBody>
          <a:bodyPr>
            <a:normAutofit/>
          </a:bodyPr>
          <a:lstStyle/>
          <a:p>
            <a:r>
              <a:rPr lang="en-US" dirty="0"/>
              <a:t>The functions of the female reproductive system are:</a:t>
            </a:r>
          </a:p>
          <a:p>
            <a:r>
              <a:rPr lang="en-CA" dirty="0"/>
              <a:t>• formation of ova</a:t>
            </a:r>
          </a:p>
          <a:p>
            <a:r>
              <a:rPr lang="en-CA" dirty="0"/>
              <a:t>• reception of spermatozoa</a:t>
            </a:r>
          </a:p>
          <a:p>
            <a:r>
              <a:rPr lang="en-CA" dirty="0"/>
              <a:t>• provision of suitable environments for fertilisation and fetal development</a:t>
            </a:r>
          </a:p>
          <a:p>
            <a:r>
              <a:rPr lang="en-CA" dirty="0"/>
              <a:t>• parturition (childbirth)</a:t>
            </a:r>
          </a:p>
          <a:p>
            <a:r>
              <a:rPr lang="en-US" dirty="0"/>
              <a:t>• lactation, the production of breast milk, which provides complete nourishment for the baby in its </a:t>
            </a:r>
            <a:r>
              <a:rPr lang="en-CA" dirty="0"/>
              <a:t>early life. </a:t>
            </a:r>
            <a:r>
              <a:rPr lang="en-US" dirty="0"/>
              <a:t>The female reproductive organs, or genitalia, include both external and internal organs.</a:t>
            </a:r>
            <a:endParaRPr lang="en-CA" dirty="0"/>
          </a:p>
        </p:txBody>
      </p:sp>
      <p:sp>
        <p:nvSpPr>
          <p:cNvPr id="4" name="Slide Number Placeholder 3">
            <a:extLst>
              <a:ext uri="{FF2B5EF4-FFF2-40B4-BE49-F238E27FC236}">
                <a16:creationId xmlns:a16="http://schemas.microsoft.com/office/drawing/2014/main" id="{1EC07330-ED26-3D3E-58B0-676A18089890}"/>
              </a:ext>
            </a:extLst>
          </p:cNvPr>
          <p:cNvSpPr>
            <a:spLocks noGrp="1"/>
          </p:cNvSpPr>
          <p:nvPr>
            <p:ph type="sldNum" sz="quarter" idx="4"/>
          </p:nvPr>
        </p:nvSpPr>
        <p:spPr/>
        <p:txBody>
          <a:bodyPr/>
          <a:lstStyle/>
          <a:p>
            <a:fld id="{3A4F6043-7A67-491B-98BC-F933DED7226D}" type="slidenum">
              <a:rPr lang="en-US" smtClean="0"/>
              <a:pPr/>
              <a:t>5</a:t>
            </a:fld>
            <a:endParaRPr lang="en-US" dirty="0"/>
          </a:p>
        </p:txBody>
      </p:sp>
      <p:pic>
        <p:nvPicPr>
          <p:cNvPr id="7" name="Picture 6">
            <a:extLst>
              <a:ext uri="{FF2B5EF4-FFF2-40B4-BE49-F238E27FC236}">
                <a16:creationId xmlns:a16="http://schemas.microsoft.com/office/drawing/2014/main" id="{1E7F571C-3A75-E48B-09ED-3E21295648F8}"/>
              </a:ext>
            </a:extLst>
          </p:cNvPr>
          <p:cNvPicPr>
            <a:picLocks noChangeAspect="1"/>
          </p:cNvPicPr>
          <p:nvPr/>
        </p:nvPicPr>
        <p:blipFill>
          <a:blip r:embed="rId2"/>
          <a:stretch>
            <a:fillRect/>
          </a:stretch>
        </p:blipFill>
        <p:spPr>
          <a:xfrm>
            <a:off x="7247145" y="341108"/>
            <a:ext cx="2975106" cy="6175783"/>
          </a:xfrm>
          <a:prstGeom prst="rect">
            <a:avLst/>
          </a:prstGeom>
        </p:spPr>
      </p:pic>
    </p:spTree>
    <p:extLst>
      <p:ext uri="{BB962C8B-B14F-4D97-AF65-F5344CB8AC3E}">
        <p14:creationId xmlns:p14="http://schemas.microsoft.com/office/powerpoint/2010/main" val="369608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83B959-BA21-6434-4E09-D281D4BCE623}"/>
              </a:ext>
            </a:extLst>
          </p:cNvPr>
          <p:cNvSpPr>
            <a:spLocks noGrp="1"/>
          </p:cNvSpPr>
          <p:nvPr>
            <p:ph idx="1"/>
          </p:nvPr>
        </p:nvSpPr>
        <p:spPr>
          <a:xfrm>
            <a:off x="419106" y="2198915"/>
            <a:ext cx="9741183" cy="3818708"/>
          </a:xfrm>
        </p:spPr>
        <p:txBody>
          <a:bodyPr>
            <a:normAutofit lnSpcReduction="10000"/>
          </a:bodyPr>
          <a:lstStyle/>
          <a:p>
            <a:r>
              <a:rPr lang="en-US" dirty="0"/>
              <a:t>The external genitalia are known collectively as the vulva, and consist of the labia majora and labia minora, the clitoris, the vaginal orifice, the vestibule, the hymen and the vestibular glands (Bartholin’s glands).</a:t>
            </a:r>
          </a:p>
          <a:p>
            <a:r>
              <a:rPr lang="en-CA" b="1" dirty="0"/>
              <a:t>Labia majora</a:t>
            </a:r>
          </a:p>
          <a:p>
            <a:r>
              <a:rPr lang="en-US" dirty="0"/>
              <a:t>These are the two large folds forming the boundary of the vulva. They are composed of skin, fibrous tissue and fat and contain large numbers of sebaceous and eccrine sweat glands. Anteriorly the folds join in front of the symphysis pubis, and posteriorly they merge with the skin of the perineum. At puberty, hair grows on the mons pubis and on the lateral surfaces of the labia majora.</a:t>
            </a:r>
          </a:p>
          <a:p>
            <a:r>
              <a:rPr lang="en-CA" b="1" dirty="0"/>
              <a:t>Labia minora</a:t>
            </a:r>
          </a:p>
          <a:p>
            <a:r>
              <a:rPr lang="en-US" dirty="0"/>
              <a:t>These are two smaller folds of skin between the labia majora, containing numerous sebaceous and eccrine </a:t>
            </a:r>
            <a:r>
              <a:rPr lang="en-CA" dirty="0"/>
              <a:t>sweat glands. </a:t>
            </a:r>
            <a:r>
              <a:rPr lang="en-US" dirty="0"/>
              <a:t>The cleft between the labia minora is the </a:t>
            </a:r>
            <a:r>
              <a:rPr lang="en-US" i="1" dirty="0"/>
              <a:t>vestibule</a:t>
            </a:r>
            <a:r>
              <a:rPr lang="en-US" dirty="0"/>
              <a:t>. The vagina, urethra and ducts of the greater vestibular glands </a:t>
            </a:r>
            <a:r>
              <a:rPr lang="en-CA" dirty="0"/>
              <a:t>open into the vestibule.</a:t>
            </a:r>
          </a:p>
        </p:txBody>
      </p:sp>
      <p:sp>
        <p:nvSpPr>
          <p:cNvPr id="4" name="Slide Number Placeholder 3">
            <a:extLst>
              <a:ext uri="{FF2B5EF4-FFF2-40B4-BE49-F238E27FC236}">
                <a16:creationId xmlns:a16="http://schemas.microsoft.com/office/drawing/2014/main" id="{CD622A0A-7E9E-9C84-F7DF-3FEF3809B9C2}"/>
              </a:ext>
            </a:extLst>
          </p:cNvPr>
          <p:cNvSpPr>
            <a:spLocks noGrp="1"/>
          </p:cNvSpPr>
          <p:nvPr>
            <p:ph type="sldNum" sz="quarter" idx="4"/>
          </p:nvPr>
        </p:nvSpPr>
        <p:spPr/>
        <p:txBody>
          <a:bodyPr/>
          <a:lstStyle/>
          <a:p>
            <a:fld id="{3A4F6043-7A67-491B-98BC-F933DED7226D}" type="slidenum">
              <a:rPr lang="en-US" smtClean="0"/>
              <a:pPr/>
              <a:t>6</a:t>
            </a:fld>
            <a:endParaRPr lang="en-US" dirty="0"/>
          </a:p>
        </p:txBody>
      </p:sp>
    </p:spTree>
    <p:extLst>
      <p:ext uri="{BB962C8B-B14F-4D97-AF65-F5344CB8AC3E}">
        <p14:creationId xmlns:p14="http://schemas.microsoft.com/office/powerpoint/2010/main" val="1360926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EE6ADE-82EF-12D3-E9BE-1AD6375839E2}"/>
              </a:ext>
            </a:extLst>
          </p:cNvPr>
          <p:cNvSpPr>
            <a:spLocks noGrp="1"/>
          </p:cNvSpPr>
          <p:nvPr>
            <p:ph idx="1"/>
          </p:nvPr>
        </p:nvSpPr>
        <p:spPr/>
        <p:txBody>
          <a:bodyPr>
            <a:normAutofit/>
          </a:bodyPr>
          <a:lstStyle/>
          <a:p>
            <a:r>
              <a:rPr lang="en-CA" b="1" dirty="0"/>
              <a:t>Clitoris</a:t>
            </a:r>
          </a:p>
          <a:p>
            <a:r>
              <a:rPr lang="en-US" dirty="0"/>
              <a:t>The clitoris corresponds to the penis in the male and contains sensory nerve endings and erectile tissue.</a:t>
            </a:r>
          </a:p>
          <a:p>
            <a:r>
              <a:rPr lang="en-CA" b="1" dirty="0"/>
              <a:t>Vestibular glands </a:t>
            </a:r>
          </a:p>
          <a:p>
            <a:r>
              <a:rPr lang="en-US" dirty="0"/>
              <a:t>The vestibular glands (Bartholin’s glands) are situated one on each side near the vaginal opening. They are about the size of a small pea and their ducts open into the vestibule immediately lateral to the attachment of the hymen. They secrete mucus that keeps the vulva moist.</a:t>
            </a:r>
          </a:p>
          <a:p>
            <a:endParaRPr lang="en-US" dirty="0"/>
          </a:p>
          <a:p>
            <a:endParaRPr lang="en-CA" dirty="0"/>
          </a:p>
        </p:txBody>
      </p:sp>
      <p:sp>
        <p:nvSpPr>
          <p:cNvPr id="4" name="Slide Number Placeholder 3">
            <a:extLst>
              <a:ext uri="{FF2B5EF4-FFF2-40B4-BE49-F238E27FC236}">
                <a16:creationId xmlns:a16="http://schemas.microsoft.com/office/drawing/2014/main" id="{2A5244DF-0A3D-0AEA-EC4B-3C397537D471}"/>
              </a:ext>
            </a:extLst>
          </p:cNvPr>
          <p:cNvSpPr>
            <a:spLocks noGrp="1"/>
          </p:cNvSpPr>
          <p:nvPr>
            <p:ph type="sldNum" sz="quarter" idx="4"/>
          </p:nvPr>
        </p:nvSpPr>
        <p:spPr/>
        <p:txBody>
          <a:bodyPr/>
          <a:lstStyle/>
          <a:p>
            <a:fld id="{3A4F6043-7A67-491B-98BC-F933DED7226D}" type="slidenum">
              <a:rPr lang="en-US" smtClean="0"/>
              <a:pPr/>
              <a:t>7</a:t>
            </a:fld>
            <a:endParaRPr lang="en-US" dirty="0"/>
          </a:p>
        </p:txBody>
      </p:sp>
    </p:spTree>
    <p:extLst>
      <p:ext uri="{BB962C8B-B14F-4D97-AF65-F5344CB8AC3E}">
        <p14:creationId xmlns:p14="http://schemas.microsoft.com/office/powerpoint/2010/main" val="352245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551434-9236-0C54-3875-F64209575135}"/>
              </a:ext>
            </a:extLst>
          </p:cNvPr>
          <p:cNvSpPr>
            <a:spLocks noGrp="1"/>
          </p:cNvSpPr>
          <p:nvPr>
            <p:ph idx="1"/>
          </p:nvPr>
        </p:nvSpPr>
        <p:spPr/>
        <p:txBody>
          <a:bodyPr>
            <a:normAutofit/>
          </a:bodyPr>
          <a:lstStyle/>
          <a:p>
            <a:r>
              <a:rPr lang="en-US" b="1" dirty="0"/>
              <a:t>Blood supply, lymph drainage and nerve supply</a:t>
            </a:r>
          </a:p>
          <a:p>
            <a:r>
              <a:rPr lang="en-US" b="1" dirty="0"/>
              <a:t>Arterial supply. </a:t>
            </a:r>
            <a:r>
              <a:rPr lang="en-US" dirty="0"/>
              <a:t>This is by branches from the internal pudendal arteries that branch from the internal iliac arteries and by external pudendal arteries that branch from </a:t>
            </a:r>
            <a:r>
              <a:rPr lang="en-CA" dirty="0"/>
              <a:t>the femoral arteries.</a:t>
            </a:r>
          </a:p>
          <a:p>
            <a:r>
              <a:rPr lang="en-US" b="1" dirty="0"/>
              <a:t>Venous drainage. </a:t>
            </a:r>
            <a:r>
              <a:rPr lang="en-US" dirty="0"/>
              <a:t>This forms a large plexus which eventually drains into the internal iliac veins.</a:t>
            </a:r>
          </a:p>
          <a:p>
            <a:r>
              <a:rPr lang="en-US" b="1" dirty="0"/>
              <a:t>Lymph drainage. </a:t>
            </a:r>
            <a:r>
              <a:rPr lang="en-US" dirty="0"/>
              <a:t>This is through the superficial inguinal </a:t>
            </a:r>
            <a:r>
              <a:rPr lang="en-CA" dirty="0"/>
              <a:t>nodes.</a:t>
            </a:r>
          </a:p>
          <a:p>
            <a:r>
              <a:rPr lang="en-US" b="1" dirty="0"/>
              <a:t>Nerve supply. </a:t>
            </a:r>
            <a:r>
              <a:rPr lang="en-US" dirty="0"/>
              <a:t>This is by branches from pudendal nerves.</a:t>
            </a:r>
          </a:p>
          <a:p>
            <a:r>
              <a:rPr lang="en-CA" b="1" dirty="0"/>
              <a:t>Perineum.</a:t>
            </a:r>
            <a:r>
              <a:rPr lang="en-US" dirty="0"/>
              <a:t>The perineum is a roughly triangular area extending from the base of the labia minora to the anal canal. It consists of connective tissue, muscle and fat. It gives attachment to the muscles of the pelvic floor</a:t>
            </a:r>
            <a:endParaRPr lang="en-CA" dirty="0"/>
          </a:p>
        </p:txBody>
      </p:sp>
      <p:sp>
        <p:nvSpPr>
          <p:cNvPr id="4" name="Slide Number Placeholder 3">
            <a:extLst>
              <a:ext uri="{FF2B5EF4-FFF2-40B4-BE49-F238E27FC236}">
                <a16:creationId xmlns:a16="http://schemas.microsoft.com/office/drawing/2014/main" id="{E3274A09-B3DC-8961-1C93-846BF53BD5A9}"/>
              </a:ext>
            </a:extLst>
          </p:cNvPr>
          <p:cNvSpPr>
            <a:spLocks noGrp="1"/>
          </p:cNvSpPr>
          <p:nvPr>
            <p:ph type="sldNum" sz="quarter" idx="4"/>
          </p:nvPr>
        </p:nvSpPr>
        <p:spPr/>
        <p:txBody>
          <a:bodyPr/>
          <a:lstStyle/>
          <a:p>
            <a:fld id="{3A4F6043-7A67-491B-98BC-F933DED7226D}" type="slidenum">
              <a:rPr lang="en-US" smtClean="0"/>
              <a:pPr/>
              <a:t>8</a:t>
            </a:fld>
            <a:endParaRPr lang="en-US" dirty="0"/>
          </a:p>
        </p:txBody>
      </p:sp>
    </p:spTree>
    <p:extLst>
      <p:ext uri="{BB962C8B-B14F-4D97-AF65-F5344CB8AC3E}">
        <p14:creationId xmlns:p14="http://schemas.microsoft.com/office/powerpoint/2010/main" val="324423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AEFEC-78F2-B522-FAD1-2E2F2499402F}"/>
              </a:ext>
            </a:extLst>
          </p:cNvPr>
          <p:cNvSpPr>
            <a:spLocks noGrp="1"/>
          </p:cNvSpPr>
          <p:nvPr>
            <p:ph type="title"/>
          </p:nvPr>
        </p:nvSpPr>
        <p:spPr/>
        <p:txBody>
          <a:bodyPr/>
          <a:lstStyle/>
          <a:p>
            <a:r>
              <a:rPr lang="en-CA" dirty="0"/>
              <a:t>Internal genitalia</a:t>
            </a:r>
          </a:p>
        </p:txBody>
      </p:sp>
      <p:sp>
        <p:nvSpPr>
          <p:cNvPr id="3" name="Content Placeholder 2">
            <a:extLst>
              <a:ext uri="{FF2B5EF4-FFF2-40B4-BE49-F238E27FC236}">
                <a16:creationId xmlns:a16="http://schemas.microsoft.com/office/drawing/2014/main" id="{7A459CE6-5C04-3CF2-8485-2F3EFD426EF5}"/>
              </a:ext>
            </a:extLst>
          </p:cNvPr>
          <p:cNvSpPr>
            <a:spLocks noGrp="1"/>
          </p:cNvSpPr>
          <p:nvPr>
            <p:ph idx="1"/>
          </p:nvPr>
        </p:nvSpPr>
        <p:spPr/>
        <p:txBody>
          <a:bodyPr>
            <a:normAutofit/>
          </a:bodyPr>
          <a:lstStyle/>
          <a:p>
            <a:r>
              <a:rPr lang="en-US" dirty="0"/>
              <a:t>The internal organs of the female reproductive system lie in the pelvic cavity and consist of the vagina, uterus, two uterine tubes and two ovaries.</a:t>
            </a:r>
          </a:p>
          <a:p>
            <a:r>
              <a:rPr lang="en-CA" b="1" dirty="0"/>
              <a:t>Vagina </a:t>
            </a:r>
          </a:p>
          <a:p>
            <a:r>
              <a:rPr lang="en-US" dirty="0"/>
              <a:t>The vagina is a fibromuscular tube lined with stratified squamous epithelium opening into the vestibule at its distal end, and with the uterine cervix protruding into its proximal end. It runs obliquely upwards and backwards at an angle of about 45° between the bladder in front and rectum and anus behind. In the adult, the anterior wall is about 7.5 cm long and the posterior wall about 9 cm long. The difference is due to the angle of insertion of the cervix through the anterior wall.</a:t>
            </a:r>
            <a:endParaRPr lang="en-CA" dirty="0"/>
          </a:p>
        </p:txBody>
      </p:sp>
      <p:sp>
        <p:nvSpPr>
          <p:cNvPr id="4" name="Slide Number Placeholder 3">
            <a:extLst>
              <a:ext uri="{FF2B5EF4-FFF2-40B4-BE49-F238E27FC236}">
                <a16:creationId xmlns:a16="http://schemas.microsoft.com/office/drawing/2014/main" id="{346E3E23-8991-F631-66DA-A0B7008C8CD3}"/>
              </a:ext>
            </a:extLst>
          </p:cNvPr>
          <p:cNvSpPr>
            <a:spLocks noGrp="1"/>
          </p:cNvSpPr>
          <p:nvPr>
            <p:ph type="sldNum" sz="quarter" idx="4"/>
          </p:nvPr>
        </p:nvSpPr>
        <p:spPr/>
        <p:txBody>
          <a:bodyPr/>
          <a:lstStyle/>
          <a:p>
            <a:fld id="{3A4F6043-7A67-491B-98BC-F933DED7226D}" type="slidenum">
              <a:rPr lang="en-US" smtClean="0"/>
              <a:pPr/>
              <a:t>9</a:t>
            </a:fld>
            <a:endParaRPr lang="en-US" dirty="0"/>
          </a:p>
        </p:txBody>
      </p:sp>
    </p:spTree>
    <p:extLst>
      <p:ext uri="{BB962C8B-B14F-4D97-AF65-F5344CB8AC3E}">
        <p14:creationId xmlns:p14="http://schemas.microsoft.com/office/powerpoint/2010/main" val="3430835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3870F0-F693-BCEE-C4DC-A4126C0E8F28}"/>
              </a:ext>
            </a:extLst>
          </p:cNvPr>
          <p:cNvSpPr>
            <a:spLocks noGrp="1"/>
          </p:cNvSpPr>
          <p:nvPr>
            <p:ph type="sldNum" sz="quarter" idx="4"/>
          </p:nvPr>
        </p:nvSpPr>
        <p:spPr/>
        <p:txBody>
          <a:bodyPr/>
          <a:lstStyle/>
          <a:p>
            <a:fld id="{3A4F6043-7A67-491B-98BC-F933DED7226D}" type="slidenum">
              <a:rPr lang="en-US" smtClean="0"/>
              <a:pPr/>
              <a:t>10</a:t>
            </a:fld>
            <a:endParaRPr lang="en-US" dirty="0"/>
          </a:p>
        </p:txBody>
      </p:sp>
      <p:pic>
        <p:nvPicPr>
          <p:cNvPr id="6" name="Picture 5">
            <a:extLst>
              <a:ext uri="{FF2B5EF4-FFF2-40B4-BE49-F238E27FC236}">
                <a16:creationId xmlns:a16="http://schemas.microsoft.com/office/drawing/2014/main" id="{1E13DD1F-5611-BDA5-D1CA-B7B45AECED65}"/>
              </a:ext>
            </a:extLst>
          </p:cNvPr>
          <p:cNvPicPr>
            <a:picLocks noChangeAspect="1"/>
          </p:cNvPicPr>
          <p:nvPr/>
        </p:nvPicPr>
        <p:blipFill>
          <a:blip r:embed="rId2"/>
          <a:stretch>
            <a:fillRect/>
          </a:stretch>
        </p:blipFill>
        <p:spPr>
          <a:xfrm>
            <a:off x="2045109" y="1043608"/>
            <a:ext cx="8101781" cy="4770783"/>
          </a:xfrm>
          <a:prstGeom prst="rect">
            <a:avLst/>
          </a:prstGeom>
        </p:spPr>
      </p:pic>
    </p:spTree>
    <p:extLst>
      <p:ext uri="{BB962C8B-B14F-4D97-AF65-F5344CB8AC3E}">
        <p14:creationId xmlns:p14="http://schemas.microsoft.com/office/powerpoint/2010/main" val="941761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E623F3-1447-2D46-FE99-9737524035EA}"/>
              </a:ext>
            </a:extLst>
          </p:cNvPr>
          <p:cNvSpPr>
            <a:spLocks noGrp="1"/>
          </p:cNvSpPr>
          <p:nvPr>
            <p:ph idx="1"/>
          </p:nvPr>
        </p:nvSpPr>
        <p:spPr/>
        <p:txBody>
          <a:bodyPr>
            <a:normAutofit lnSpcReduction="10000"/>
          </a:bodyPr>
          <a:lstStyle/>
          <a:p>
            <a:r>
              <a:rPr lang="en-US" b="1" dirty="0"/>
              <a:t>Hymen. </a:t>
            </a:r>
            <a:r>
              <a:rPr lang="en-US" dirty="0"/>
              <a:t>The hymen is a thin layer of mucous membrane that partially occludes the opening of the vagina. It is normally incomplete to allow for passage of menstrual flow and is stretched or completely torn away by sexual intercourse, insertion of a tampon or childbirth.</a:t>
            </a:r>
          </a:p>
          <a:p>
            <a:r>
              <a:rPr lang="en-CA" b="1" dirty="0"/>
              <a:t>Structure of the vagina</a:t>
            </a:r>
          </a:p>
          <a:p>
            <a:r>
              <a:rPr lang="en-US" dirty="0"/>
              <a:t>The vaginal wall has three layers: an outer covering of areolar tissue, a middle layer of smooth muscle and an inner lining of stratified squamous epithelium that forms ridges or </a:t>
            </a:r>
            <a:r>
              <a:rPr lang="en-US" i="1" dirty="0"/>
              <a:t>rugae</a:t>
            </a:r>
            <a:r>
              <a:rPr lang="en-US" dirty="0"/>
              <a:t>. It has no secretory glands but the surface is kept moist by cervical secretions. Between puberty and the menopause, </a:t>
            </a:r>
            <a:r>
              <a:rPr lang="en-US" i="1" dirty="0"/>
              <a:t>Lactobacillus acidophilus</a:t>
            </a:r>
            <a:r>
              <a:rPr lang="en-US" dirty="0"/>
              <a:t>, bacteria that secrete lactic acid, are normally present maintaining the pH between 4.9 and 3.5. The acidity inhibits the growth of most other micro-organisms that may enter the vagina from the perineum or during sexual intercourse.</a:t>
            </a:r>
            <a:endParaRPr lang="en-CA" dirty="0"/>
          </a:p>
        </p:txBody>
      </p:sp>
      <p:sp>
        <p:nvSpPr>
          <p:cNvPr id="4" name="Slide Number Placeholder 3">
            <a:extLst>
              <a:ext uri="{FF2B5EF4-FFF2-40B4-BE49-F238E27FC236}">
                <a16:creationId xmlns:a16="http://schemas.microsoft.com/office/drawing/2014/main" id="{9C56DE95-1545-0B15-DF7C-239B52F32BD2}"/>
              </a:ext>
            </a:extLst>
          </p:cNvPr>
          <p:cNvSpPr>
            <a:spLocks noGrp="1"/>
          </p:cNvSpPr>
          <p:nvPr>
            <p:ph type="sldNum" sz="quarter" idx="4"/>
          </p:nvPr>
        </p:nvSpPr>
        <p:spPr/>
        <p:txBody>
          <a:bodyPr/>
          <a:lstStyle/>
          <a:p>
            <a:fld id="{3A4F6043-7A67-491B-98BC-F933DED7226D}" type="slidenum">
              <a:rPr lang="en-US" smtClean="0"/>
              <a:pPr/>
              <a:t>11</a:t>
            </a:fld>
            <a:endParaRPr lang="en-US" dirty="0"/>
          </a:p>
        </p:txBody>
      </p:sp>
    </p:spTree>
    <p:extLst>
      <p:ext uri="{BB962C8B-B14F-4D97-AF65-F5344CB8AC3E}">
        <p14:creationId xmlns:p14="http://schemas.microsoft.com/office/powerpoint/2010/main" val="295687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F71D90-CC5C-C5B6-C79A-39B3E3653031}"/>
              </a:ext>
            </a:extLst>
          </p:cNvPr>
          <p:cNvSpPr>
            <a:spLocks noGrp="1"/>
          </p:cNvSpPr>
          <p:nvPr>
            <p:ph idx="1"/>
          </p:nvPr>
        </p:nvSpPr>
        <p:spPr/>
        <p:txBody>
          <a:bodyPr>
            <a:normAutofit lnSpcReduction="10000"/>
          </a:bodyPr>
          <a:lstStyle/>
          <a:p>
            <a:r>
              <a:rPr lang="en-US" b="1" dirty="0"/>
              <a:t>Blood supply, lymph drainage and nerve supply</a:t>
            </a:r>
          </a:p>
          <a:p>
            <a:r>
              <a:rPr lang="en-US" b="1" dirty="0"/>
              <a:t>Arterial supply. </a:t>
            </a:r>
            <a:r>
              <a:rPr lang="en-US" dirty="0"/>
              <a:t>An arterial plexus is formed round the vagina, derived from the uterine and vaginal arteries, which are branches of the internal iliac arteries.</a:t>
            </a:r>
          </a:p>
          <a:p>
            <a:r>
              <a:rPr lang="en-US" b="1" dirty="0"/>
              <a:t>Venous drainage. </a:t>
            </a:r>
            <a:r>
              <a:rPr lang="en-US" dirty="0"/>
              <a:t>A venous plexus, situated in the muscular wall, drains into the internal iliac veins.</a:t>
            </a:r>
          </a:p>
          <a:p>
            <a:r>
              <a:rPr lang="en-US" b="1" dirty="0"/>
              <a:t>Lymph drainage. </a:t>
            </a:r>
            <a:r>
              <a:rPr lang="en-US" dirty="0"/>
              <a:t>This is through the deep and superficial </a:t>
            </a:r>
            <a:r>
              <a:rPr lang="en-CA" dirty="0"/>
              <a:t>iliac glands.</a:t>
            </a:r>
          </a:p>
          <a:p>
            <a:r>
              <a:rPr lang="en-US" b="1" dirty="0"/>
              <a:t>Nerve supply. </a:t>
            </a:r>
            <a:r>
              <a:rPr lang="en-US" dirty="0"/>
              <a:t>This consists of parasympathetic </a:t>
            </a:r>
            <a:r>
              <a:rPr lang="en-US" dirty="0" err="1"/>
              <a:t>fibres</a:t>
            </a:r>
            <a:r>
              <a:rPr lang="en-US" dirty="0"/>
              <a:t> from the sacral outflow, sympathetic </a:t>
            </a:r>
            <a:r>
              <a:rPr lang="en-US" dirty="0" err="1"/>
              <a:t>fibres</a:t>
            </a:r>
            <a:r>
              <a:rPr lang="en-US" dirty="0"/>
              <a:t> from the lumbar outflow and somatic sensory </a:t>
            </a:r>
            <a:r>
              <a:rPr lang="en-US" dirty="0" err="1"/>
              <a:t>fibres</a:t>
            </a:r>
            <a:r>
              <a:rPr lang="en-US" dirty="0"/>
              <a:t> from the </a:t>
            </a:r>
            <a:r>
              <a:rPr lang="en-CA" dirty="0"/>
              <a:t>pudendal nerves.</a:t>
            </a:r>
          </a:p>
          <a:p>
            <a:r>
              <a:rPr lang="en-CA" b="1" dirty="0"/>
              <a:t>Functions of the vagina: </a:t>
            </a:r>
            <a:r>
              <a:rPr lang="en-US" dirty="0"/>
              <a:t>The vagina acts as the receptacle for the penis during sexual intercourse (coitus), and provides an elastic passageway through which the baby passes during </a:t>
            </a:r>
            <a:r>
              <a:rPr lang="en-CA" dirty="0"/>
              <a:t>childbirth.</a:t>
            </a:r>
          </a:p>
        </p:txBody>
      </p:sp>
      <p:sp>
        <p:nvSpPr>
          <p:cNvPr id="4" name="Slide Number Placeholder 3">
            <a:extLst>
              <a:ext uri="{FF2B5EF4-FFF2-40B4-BE49-F238E27FC236}">
                <a16:creationId xmlns:a16="http://schemas.microsoft.com/office/drawing/2014/main" id="{079CE1AD-4343-8437-D095-DC68E48A5DEB}"/>
              </a:ext>
            </a:extLst>
          </p:cNvPr>
          <p:cNvSpPr>
            <a:spLocks noGrp="1"/>
          </p:cNvSpPr>
          <p:nvPr>
            <p:ph type="sldNum" sz="quarter" idx="4"/>
          </p:nvPr>
        </p:nvSpPr>
        <p:spPr/>
        <p:txBody>
          <a:bodyPr/>
          <a:lstStyle/>
          <a:p>
            <a:fld id="{3A4F6043-7A67-491B-98BC-F933DED7226D}" type="slidenum">
              <a:rPr lang="en-US" smtClean="0"/>
              <a:pPr/>
              <a:t>12</a:t>
            </a:fld>
            <a:endParaRPr lang="en-US" dirty="0"/>
          </a:p>
        </p:txBody>
      </p:sp>
    </p:spTree>
    <p:extLst>
      <p:ext uri="{BB962C8B-B14F-4D97-AF65-F5344CB8AC3E}">
        <p14:creationId xmlns:p14="http://schemas.microsoft.com/office/powerpoint/2010/main" val="42339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46C007-295E-EE44-B8F3-80919AFF1725}"/>
              </a:ext>
            </a:extLst>
          </p:cNvPr>
          <p:cNvSpPr>
            <a:spLocks noGrp="1"/>
          </p:cNvSpPr>
          <p:nvPr>
            <p:ph type="sldNum" sz="quarter" idx="4"/>
          </p:nvPr>
        </p:nvSpPr>
        <p:spPr/>
        <p:txBody>
          <a:bodyPr/>
          <a:lstStyle/>
          <a:p>
            <a:fld id="{3A4F6043-7A67-491B-98BC-F933DED7226D}" type="slidenum">
              <a:rPr lang="en-US" smtClean="0"/>
              <a:pPr/>
              <a:t>13</a:t>
            </a:fld>
            <a:endParaRPr lang="en-US" dirty="0"/>
          </a:p>
        </p:txBody>
      </p:sp>
      <p:pic>
        <p:nvPicPr>
          <p:cNvPr id="6" name="Picture 5">
            <a:extLst>
              <a:ext uri="{FF2B5EF4-FFF2-40B4-BE49-F238E27FC236}">
                <a16:creationId xmlns:a16="http://schemas.microsoft.com/office/drawing/2014/main" id="{88A0C9FE-1365-2C56-AA24-390D88A26851}"/>
              </a:ext>
            </a:extLst>
          </p:cNvPr>
          <p:cNvPicPr>
            <a:picLocks noChangeAspect="1"/>
          </p:cNvPicPr>
          <p:nvPr/>
        </p:nvPicPr>
        <p:blipFill>
          <a:blip r:embed="rId2"/>
          <a:stretch>
            <a:fillRect/>
          </a:stretch>
        </p:blipFill>
        <p:spPr>
          <a:xfrm>
            <a:off x="1324742" y="167640"/>
            <a:ext cx="8246455" cy="6522720"/>
          </a:xfrm>
          <a:prstGeom prst="rect">
            <a:avLst/>
          </a:prstGeom>
        </p:spPr>
      </p:pic>
    </p:spTree>
    <p:extLst>
      <p:ext uri="{BB962C8B-B14F-4D97-AF65-F5344CB8AC3E}">
        <p14:creationId xmlns:p14="http://schemas.microsoft.com/office/powerpoint/2010/main" val="493091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584F98-13F2-C9EF-8559-A36599A56136}"/>
              </a:ext>
            </a:extLst>
          </p:cNvPr>
          <p:cNvSpPr>
            <a:spLocks noGrp="1"/>
          </p:cNvSpPr>
          <p:nvPr>
            <p:ph idx="1"/>
          </p:nvPr>
        </p:nvSpPr>
        <p:spPr/>
        <p:txBody>
          <a:bodyPr>
            <a:normAutofit/>
          </a:bodyPr>
          <a:lstStyle/>
          <a:p>
            <a:r>
              <a:rPr lang="en-CA" b="1" dirty="0"/>
              <a:t>Uterus</a:t>
            </a:r>
          </a:p>
          <a:p>
            <a:r>
              <a:rPr lang="en-US" dirty="0"/>
              <a:t>The uterus is a hollow muscular pear-shaped organ, flattened </a:t>
            </a:r>
            <a:r>
              <a:rPr lang="en-US" dirty="0" err="1"/>
              <a:t>anteroposteriorly</a:t>
            </a:r>
            <a:r>
              <a:rPr lang="en-US" dirty="0"/>
              <a:t>. It lies in the pelvic cavity between the urinary bladder and the rectum.</a:t>
            </a:r>
          </a:p>
          <a:p>
            <a:r>
              <a:rPr lang="en-US" dirty="0"/>
              <a:t>In most women, it leans forward (</a:t>
            </a:r>
            <a:r>
              <a:rPr lang="en-US" i="1" dirty="0"/>
              <a:t>anteversion</a:t>
            </a:r>
            <a:r>
              <a:rPr lang="en-US" dirty="0"/>
              <a:t>), and is bent forward (</a:t>
            </a:r>
            <a:r>
              <a:rPr lang="en-US" i="1" dirty="0"/>
              <a:t>anteflexion</a:t>
            </a:r>
            <a:r>
              <a:rPr lang="en-US" dirty="0"/>
              <a:t>) almost at right angles to the vagina, so that its anterior wall rests partly against the bladder below, forming the </a:t>
            </a:r>
            <a:r>
              <a:rPr lang="en-US" dirty="0" err="1"/>
              <a:t>vesicouterine</a:t>
            </a:r>
            <a:r>
              <a:rPr lang="en-US" dirty="0"/>
              <a:t> pouch between </a:t>
            </a:r>
            <a:r>
              <a:rPr lang="en-CA" dirty="0"/>
              <a:t>the two organs.</a:t>
            </a:r>
          </a:p>
          <a:p>
            <a:r>
              <a:rPr lang="en-US" dirty="0"/>
              <a:t>When the body is upright, the uterus lies in an almost horizontal position. It is about 7.5 cm long, 5 cm wide and its walls are about 2.5 cm thick. It weighs between 30 and 40 grams. The parts of the uterus are the fundus, body </a:t>
            </a:r>
            <a:r>
              <a:rPr lang="en-CA" dirty="0"/>
              <a:t>and cervix.</a:t>
            </a:r>
          </a:p>
        </p:txBody>
      </p:sp>
      <p:sp>
        <p:nvSpPr>
          <p:cNvPr id="4" name="Slide Number Placeholder 3">
            <a:extLst>
              <a:ext uri="{FF2B5EF4-FFF2-40B4-BE49-F238E27FC236}">
                <a16:creationId xmlns:a16="http://schemas.microsoft.com/office/drawing/2014/main" id="{B775C29D-92A2-F0F7-99F5-0FC3AC63F913}"/>
              </a:ext>
            </a:extLst>
          </p:cNvPr>
          <p:cNvSpPr>
            <a:spLocks noGrp="1"/>
          </p:cNvSpPr>
          <p:nvPr>
            <p:ph type="sldNum" sz="quarter" idx="4"/>
          </p:nvPr>
        </p:nvSpPr>
        <p:spPr/>
        <p:txBody>
          <a:bodyPr/>
          <a:lstStyle/>
          <a:p>
            <a:fld id="{3A4F6043-7A67-491B-98BC-F933DED7226D}" type="slidenum">
              <a:rPr lang="en-US" smtClean="0"/>
              <a:pPr/>
              <a:t>14</a:t>
            </a:fld>
            <a:endParaRPr lang="en-US" dirty="0"/>
          </a:p>
        </p:txBody>
      </p:sp>
    </p:spTree>
    <p:extLst>
      <p:ext uri="{BB962C8B-B14F-4D97-AF65-F5344CB8AC3E}">
        <p14:creationId xmlns:p14="http://schemas.microsoft.com/office/powerpoint/2010/main" val="3505029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9DD6BD-382D-8B36-146D-636C79AB4C2B}"/>
              </a:ext>
            </a:extLst>
          </p:cNvPr>
          <p:cNvSpPr>
            <a:spLocks noGrp="1"/>
          </p:cNvSpPr>
          <p:nvPr>
            <p:ph idx="1"/>
          </p:nvPr>
        </p:nvSpPr>
        <p:spPr/>
        <p:txBody>
          <a:bodyPr/>
          <a:lstStyle/>
          <a:p>
            <a:r>
              <a:rPr lang="en-US" b="1" dirty="0"/>
              <a:t>Fundus. </a:t>
            </a:r>
            <a:r>
              <a:rPr lang="en-US" dirty="0"/>
              <a:t>This is the dome-shaped part of the uterus above the openings of the uterine tubes.</a:t>
            </a:r>
          </a:p>
          <a:p>
            <a:r>
              <a:rPr lang="en-US" b="1" dirty="0"/>
              <a:t>Body. </a:t>
            </a:r>
            <a:r>
              <a:rPr lang="en-US" dirty="0"/>
              <a:t>This is the main part. It is narrowest inferiorly at the </a:t>
            </a:r>
            <a:r>
              <a:rPr lang="en-US" i="1" dirty="0"/>
              <a:t>internal </a:t>
            </a:r>
            <a:r>
              <a:rPr lang="en-US" i="1" dirty="0" err="1"/>
              <a:t>os</a:t>
            </a:r>
            <a:r>
              <a:rPr lang="en-US" i="1" dirty="0"/>
              <a:t> </a:t>
            </a:r>
            <a:r>
              <a:rPr lang="en-US" dirty="0"/>
              <a:t>where it is continuous with the cervix.</a:t>
            </a:r>
          </a:p>
          <a:p>
            <a:r>
              <a:rPr lang="en-US" b="1" dirty="0"/>
              <a:t>Cervix (‘neck’ of the uterus). </a:t>
            </a:r>
            <a:r>
              <a:rPr lang="en-US" dirty="0"/>
              <a:t>This protrudes through the anterior wall of the vagina, opening into it at the </a:t>
            </a:r>
            <a:r>
              <a:rPr lang="en-CA" i="1" dirty="0"/>
              <a:t>external </a:t>
            </a:r>
            <a:r>
              <a:rPr lang="en-CA" i="1" dirty="0" err="1"/>
              <a:t>os</a:t>
            </a:r>
            <a:r>
              <a:rPr lang="en-CA" dirty="0"/>
              <a:t>.</a:t>
            </a:r>
          </a:p>
          <a:p>
            <a:r>
              <a:rPr lang="en-CA" b="1" dirty="0"/>
              <a:t>Structure</a:t>
            </a:r>
          </a:p>
          <a:p>
            <a:r>
              <a:rPr lang="en-US" dirty="0"/>
              <a:t>The walls of the uterus are composed of three layers of tissue: perimetrium, myometrium and endometrium.</a:t>
            </a:r>
            <a:endParaRPr lang="en-CA" dirty="0"/>
          </a:p>
        </p:txBody>
      </p:sp>
      <p:sp>
        <p:nvSpPr>
          <p:cNvPr id="4" name="Slide Number Placeholder 3">
            <a:extLst>
              <a:ext uri="{FF2B5EF4-FFF2-40B4-BE49-F238E27FC236}">
                <a16:creationId xmlns:a16="http://schemas.microsoft.com/office/drawing/2014/main" id="{58661FD5-9C0A-242E-D5CD-414B4F3824D0}"/>
              </a:ext>
            </a:extLst>
          </p:cNvPr>
          <p:cNvSpPr>
            <a:spLocks noGrp="1"/>
          </p:cNvSpPr>
          <p:nvPr>
            <p:ph type="sldNum" sz="quarter" idx="4"/>
          </p:nvPr>
        </p:nvSpPr>
        <p:spPr/>
        <p:txBody>
          <a:bodyPr/>
          <a:lstStyle/>
          <a:p>
            <a:fld id="{3A4F6043-7A67-491B-98BC-F933DED7226D}" type="slidenum">
              <a:rPr lang="en-US" smtClean="0"/>
              <a:pPr/>
              <a:t>15</a:t>
            </a:fld>
            <a:endParaRPr lang="en-US" dirty="0"/>
          </a:p>
        </p:txBody>
      </p:sp>
    </p:spTree>
    <p:extLst>
      <p:ext uri="{BB962C8B-B14F-4D97-AF65-F5344CB8AC3E}">
        <p14:creationId xmlns:p14="http://schemas.microsoft.com/office/powerpoint/2010/main" val="4018926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BF558A-5DF2-768F-B27D-0A14D3B2CC33}"/>
              </a:ext>
            </a:extLst>
          </p:cNvPr>
          <p:cNvSpPr>
            <a:spLocks noGrp="1"/>
          </p:cNvSpPr>
          <p:nvPr>
            <p:ph type="sldNum" sz="quarter" idx="4"/>
          </p:nvPr>
        </p:nvSpPr>
        <p:spPr/>
        <p:txBody>
          <a:bodyPr/>
          <a:lstStyle/>
          <a:p>
            <a:fld id="{3A4F6043-7A67-491B-98BC-F933DED7226D}" type="slidenum">
              <a:rPr lang="en-US" smtClean="0"/>
              <a:pPr/>
              <a:t>16</a:t>
            </a:fld>
            <a:endParaRPr lang="en-US" dirty="0"/>
          </a:p>
        </p:txBody>
      </p:sp>
      <p:pic>
        <p:nvPicPr>
          <p:cNvPr id="6" name="Picture 5">
            <a:extLst>
              <a:ext uri="{FF2B5EF4-FFF2-40B4-BE49-F238E27FC236}">
                <a16:creationId xmlns:a16="http://schemas.microsoft.com/office/drawing/2014/main" id="{C979461C-56AA-BBA5-9621-697AAE6AAE09}"/>
              </a:ext>
            </a:extLst>
          </p:cNvPr>
          <p:cNvPicPr>
            <a:picLocks noChangeAspect="1"/>
          </p:cNvPicPr>
          <p:nvPr/>
        </p:nvPicPr>
        <p:blipFill>
          <a:blip r:embed="rId2"/>
          <a:stretch>
            <a:fillRect/>
          </a:stretch>
        </p:blipFill>
        <p:spPr>
          <a:xfrm>
            <a:off x="2045109" y="834887"/>
            <a:ext cx="8101781" cy="5188226"/>
          </a:xfrm>
          <a:prstGeom prst="rect">
            <a:avLst/>
          </a:prstGeom>
        </p:spPr>
      </p:pic>
    </p:spTree>
    <p:extLst>
      <p:ext uri="{BB962C8B-B14F-4D97-AF65-F5344CB8AC3E}">
        <p14:creationId xmlns:p14="http://schemas.microsoft.com/office/powerpoint/2010/main" val="1061327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C3B891-61F0-B40D-3FA5-9FD3CB1DF748}"/>
              </a:ext>
            </a:extLst>
          </p:cNvPr>
          <p:cNvSpPr>
            <a:spLocks noGrp="1"/>
          </p:cNvSpPr>
          <p:nvPr>
            <p:ph idx="1"/>
          </p:nvPr>
        </p:nvSpPr>
        <p:spPr/>
        <p:txBody>
          <a:bodyPr>
            <a:normAutofit/>
          </a:bodyPr>
          <a:lstStyle/>
          <a:p>
            <a:r>
              <a:rPr lang="en-US" b="1" dirty="0"/>
              <a:t>Perimetrium. </a:t>
            </a:r>
            <a:r>
              <a:rPr lang="en-US" dirty="0"/>
              <a:t>This is peritoneum, which is distributed differently on the various surfaces of the uterus. Anteriorly it lies over the fundus and the body where it is folded on to the upper surface of the urinary bladder. This fold of peritoneum forms the </a:t>
            </a:r>
            <a:r>
              <a:rPr lang="en-US" i="1" dirty="0" err="1"/>
              <a:t>vesicouterine</a:t>
            </a:r>
            <a:r>
              <a:rPr lang="en-US" i="1" dirty="0"/>
              <a:t> pouch</a:t>
            </a:r>
            <a:r>
              <a:rPr lang="en-US" dirty="0"/>
              <a:t>. Posteriorly the peritoneum covers the fundus, the body and the cervix, then it folds back on to the rectum to form the </a:t>
            </a:r>
            <a:r>
              <a:rPr lang="en-US" i="1" dirty="0"/>
              <a:t>rectouterine pouch </a:t>
            </a:r>
            <a:r>
              <a:rPr lang="en-US" dirty="0"/>
              <a:t>(of Douglas). Laterally, only the fundus is covered because the peritoneum forms a double fold with the uterine tubes in the upper free border. This double fold is the </a:t>
            </a:r>
            <a:r>
              <a:rPr lang="en-US" i="1" dirty="0"/>
              <a:t>broad ligament</a:t>
            </a:r>
            <a:r>
              <a:rPr lang="en-US" dirty="0"/>
              <a:t>, which, at its lateral ends, attaches the uterus to the sides </a:t>
            </a:r>
            <a:r>
              <a:rPr lang="en-CA" dirty="0"/>
              <a:t>of the pelvis.</a:t>
            </a:r>
          </a:p>
          <a:p>
            <a:r>
              <a:rPr lang="en-US" b="1" dirty="0"/>
              <a:t>Myometrium. </a:t>
            </a:r>
            <a:r>
              <a:rPr lang="en-US" dirty="0"/>
              <a:t>This is the thickest layer of tissue in the uterine wall. It is a mass of smooth muscle </a:t>
            </a:r>
            <a:r>
              <a:rPr lang="en-US" dirty="0" err="1"/>
              <a:t>fibres</a:t>
            </a:r>
            <a:r>
              <a:rPr lang="en-US" dirty="0"/>
              <a:t> interlaced with areolar tissue, blood vessels and nerves.</a:t>
            </a:r>
            <a:endParaRPr lang="en-CA" dirty="0"/>
          </a:p>
        </p:txBody>
      </p:sp>
      <p:sp>
        <p:nvSpPr>
          <p:cNvPr id="4" name="Slide Number Placeholder 3">
            <a:extLst>
              <a:ext uri="{FF2B5EF4-FFF2-40B4-BE49-F238E27FC236}">
                <a16:creationId xmlns:a16="http://schemas.microsoft.com/office/drawing/2014/main" id="{CC5AF7C8-3D37-D99C-D42B-94CD6B611035}"/>
              </a:ext>
            </a:extLst>
          </p:cNvPr>
          <p:cNvSpPr>
            <a:spLocks noGrp="1"/>
          </p:cNvSpPr>
          <p:nvPr>
            <p:ph type="sldNum" sz="quarter" idx="4"/>
          </p:nvPr>
        </p:nvSpPr>
        <p:spPr/>
        <p:txBody>
          <a:bodyPr/>
          <a:lstStyle/>
          <a:p>
            <a:fld id="{3A4F6043-7A67-491B-98BC-F933DED7226D}" type="slidenum">
              <a:rPr lang="en-US" smtClean="0"/>
              <a:pPr/>
              <a:t>17</a:t>
            </a:fld>
            <a:endParaRPr lang="en-US" dirty="0"/>
          </a:p>
        </p:txBody>
      </p:sp>
    </p:spTree>
    <p:extLst>
      <p:ext uri="{BB962C8B-B14F-4D97-AF65-F5344CB8AC3E}">
        <p14:creationId xmlns:p14="http://schemas.microsoft.com/office/powerpoint/2010/main" val="1866139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BBA32-E613-BB72-1453-CB8A2D615062}"/>
              </a:ext>
            </a:extLst>
          </p:cNvPr>
          <p:cNvSpPr>
            <a:spLocks noGrp="1"/>
          </p:cNvSpPr>
          <p:nvPr>
            <p:ph idx="1"/>
          </p:nvPr>
        </p:nvSpPr>
        <p:spPr/>
        <p:txBody>
          <a:bodyPr>
            <a:normAutofit lnSpcReduction="10000"/>
          </a:bodyPr>
          <a:lstStyle/>
          <a:p>
            <a:r>
              <a:rPr lang="en-US" b="1" dirty="0"/>
              <a:t>Endometrium. </a:t>
            </a:r>
            <a:r>
              <a:rPr lang="en-US" dirty="0"/>
              <a:t>This consists of columnar epithelium covering a layer of connective tissue containing a large number of mucus-secreting tubular glands. It is richly supplied with blood by </a:t>
            </a:r>
            <a:r>
              <a:rPr lang="en-US" i="1" dirty="0"/>
              <a:t>spiral arteries</a:t>
            </a:r>
            <a:r>
              <a:rPr lang="en-US" dirty="0"/>
              <a:t>, branches of the uterine artery. It is divided functionally into two layers:</a:t>
            </a:r>
          </a:p>
          <a:p>
            <a:r>
              <a:rPr lang="en-US" dirty="0"/>
              <a:t>• The </a:t>
            </a:r>
            <a:r>
              <a:rPr lang="en-US" i="1" dirty="0"/>
              <a:t>functional layer </a:t>
            </a:r>
            <a:r>
              <a:rPr lang="en-US" dirty="0"/>
              <a:t>is the upper layer and it thickens and becomes rich in blood vessels in the first half of the menstrual cycle. If the ovum is not fertilized and does not implant, this layer is shed during </a:t>
            </a:r>
            <a:r>
              <a:rPr lang="en-CA" dirty="0"/>
              <a:t>menstruation.</a:t>
            </a:r>
          </a:p>
          <a:p>
            <a:r>
              <a:rPr lang="en-US" dirty="0"/>
              <a:t>• The </a:t>
            </a:r>
            <a:r>
              <a:rPr lang="en-US" i="1" dirty="0"/>
              <a:t>basal layer </a:t>
            </a:r>
            <a:r>
              <a:rPr lang="en-US" dirty="0"/>
              <a:t>lies next to the myometrium, and is not lost during menstruation. It is the layer from which the fresh functional layer is regenerated during </a:t>
            </a:r>
            <a:r>
              <a:rPr lang="en-CA" dirty="0"/>
              <a:t>each cycle. </a:t>
            </a:r>
            <a:r>
              <a:rPr lang="en-US" dirty="0"/>
              <a:t>The upper two-thirds of the cervical canal is lined with this mucous membrane. Lower down, however, the mucosa changes, becoming stratified squamous epithelium, which is continuous with the lining of the vagina </a:t>
            </a:r>
            <a:r>
              <a:rPr lang="en-CA" dirty="0"/>
              <a:t>itself.</a:t>
            </a:r>
          </a:p>
        </p:txBody>
      </p:sp>
      <p:sp>
        <p:nvSpPr>
          <p:cNvPr id="4" name="Slide Number Placeholder 3">
            <a:extLst>
              <a:ext uri="{FF2B5EF4-FFF2-40B4-BE49-F238E27FC236}">
                <a16:creationId xmlns:a16="http://schemas.microsoft.com/office/drawing/2014/main" id="{8AA9882A-2279-22EA-5CA8-EED999008831}"/>
              </a:ext>
            </a:extLst>
          </p:cNvPr>
          <p:cNvSpPr>
            <a:spLocks noGrp="1"/>
          </p:cNvSpPr>
          <p:nvPr>
            <p:ph type="sldNum" sz="quarter" idx="4"/>
          </p:nvPr>
        </p:nvSpPr>
        <p:spPr/>
        <p:txBody>
          <a:bodyPr/>
          <a:lstStyle/>
          <a:p>
            <a:fld id="{3A4F6043-7A67-491B-98BC-F933DED7226D}" type="slidenum">
              <a:rPr lang="en-US" smtClean="0"/>
              <a:pPr/>
              <a:t>18</a:t>
            </a:fld>
            <a:endParaRPr lang="en-US" dirty="0"/>
          </a:p>
        </p:txBody>
      </p:sp>
    </p:spTree>
    <p:extLst>
      <p:ext uri="{BB962C8B-B14F-4D97-AF65-F5344CB8AC3E}">
        <p14:creationId xmlns:p14="http://schemas.microsoft.com/office/powerpoint/2010/main" val="240947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38EF7-4C4D-7A40-BBB6-8B7FC55CABB1}"/>
              </a:ext>
            </a:extLst>
          </p:cNvPr>
          <p:cNvSpPr>
            <a:spLocks noGrp="1"/>
          </p:cNvSpPr>
          <p:nvPr>
            <p:ph idx="1"/>
          </p:nvPr>
        </p:nvSpPr>
        <p:spPr/>
        <p:txBody>
          <a:bodyPr>
            <a:normAutofit lnSpcReduction="10000"/>
          </a:bodyPr>
          <a:lstStyle/>
          <a:p>
            <a:r>
              <a:rPr lang="en-US" b="1" dirty="0"/>
              <a:t>Blood supply, lymph drainage and nerve supply</a:t>
            </a:r>
          </a:p>
          <a:p>
            <a:r>
              <a:rPr lang="en-US" b="1" dirty="0"/>
              <a:t>Arterial supply. </a:t>
            </a:r>
            <a:r>
              <a:rPr lang="en-US" dirty="0"/>
              <a:t>This is by the uterine arteries, branches of the internal iliac arteries. They pass up the lateral aspects of the uterus between the two layers of the broad ligaments. They supply the uterus and uterine tubes and join with the ovarian arteries to supply the ovaries.</a:t>
            </a:r>
          </a:p>
          <a:p>
            <a:r>
              <a:rPr lang="en-US" b="1" dirty="0"/>
              <a:t>Venous drainage. </a:t>
            </a:r>
            <a:r>
              <a:rPr lang="en-US" dirty="0"/>
              <a:t>The veins follow the same route as the arteries and eventually drain into the internal iliac veins.</a:t>
            </a:r>
          </a:p>
          <a:p>
            <a:r>
              <a:rPr lang="en-US" b="1" dirty="0"/>
              <a:t>Lymph drainage. </a:t>
            </a:r>
            <a:r>
              <a:rPr lang="en-US" dirty="0"/>
              <a:t>Deep and superficial lymph vessels drain lymph from the uterus and the uterine tubes to the aortic lymph nodes and groups of nodes associated with </a:t>
            </a:r>
            <a:r>
              <a:rPr lang="en-CA" dirty="0"/>
              <a:t>the iliac blood vessels.</a:t>
            </a:r>
          </a:p>
          <a:p>
            <a:r>
              <a:rPr lang="en-US" b="1" dirty="0"/>
              <a:t>Nerve supply. </a:t>
            </a:r>
            <a:r>
              <a:rPr lang="en-US" dirty="0"/>
              <a:t>The nerves supplying the uterus and the uterine tubes consist of parasympathetic </a:t>
            </a:r>
            <a:r>
              <a:rPr lang="en-US" dirty="0" err="1"/>
              <a:t>fibres</a:t>
            </a:r>
            <a:r>
              <a:rPr lang="en-US" dirty="0"/>
              <a:t> from the sacral outflow and sympathetic </a:t>
            </a:r>
            <a:r>
              <a:rPr lang="en-US" dirty="0" err="1"/>
              <a:t>fibres</a:t>
            </a:r>
            <a:r>
              <a:rPr lang="en-US" dirty="0"/>
              <a:t> from the lumbar </a:t>
            </a:r>
            <a:r>
              <a:rPr lang="en-CA" dirty="0"/>
              <a:t>outflow.</a:t>
            </a:r>
          </a:p>
        </p:txBody>
      </p:sp>
      <p:sp>
        <p:nvSpPr>
          <p:cNvPr id="4" name="Slide Number Placeholder 3">
            <a:extLst>
              <a:ext uri="{FF2B5EF4-FFF2-40B4-BE49-F238E27FC236}">
                <a16:creationId xmlns:a16="http://schemas.microsoft.com/office/drawing/2014/main" id="{A387B64B-2B00-DCE3-ABD0-909876519234}"/>
              </a:ext>
            </a:extLst>
          </p:cNvPr>
          <p:cNvSpPr>
            <a:spLocks noGrp="1"/>
          </p:cNvSpPr>
          <p:nvPr>
            <p:ph type="sldNum" sz="quarter" idx="4"/>
          </p:nvPr>
        </p:nvSpPr>
        <p:spPr/>
        <p:txBody>
          <a:bodyPr/>
          <a:lstStyle/>
          <a:p>
            <a:fld id="{3A4F6043-7A67-491B-98BC-F933DED7226D}" type="slidenum">
              <a:rPr lang="en-US" smtClean="0"/>
              <a:pPr/>
              <a:t>19</a:t>
            </a:fld>
            <a:endParaRPr lang="en-US" dirty="0"/>
          </a:p>
        </p:txBody>
      </p:sp>
    </p:spTree>
    <p:extLst>
      <p:ext uri="{BB962C8B-B14F-4D97-AF65-F5344CB8AC3E}">
        <p14:creationId xmlns:p14="http://schemas.microsoft.com/office/powerpoint/2010/main" val="1075925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477952-C162-72B0-403B-E62C038A1774}"/>
              </a:ext>
            </a:extLst>
          </p:cNvPr>
          <p:cNvSpPr>
            <a:spLocks noGrp="1"/>
          </p:cNvSpPr>
          <p:nvPr>
            <p:ph type="sldNum" sz="quarter" idx="4"/>
          </p:nvPr>
        </p:nvSpPr>
        <p:spPr/>
        <p:txBody>
          <a:bodyPr/>
          <a:lstStyle/>
          <a:p>
            <a:fld id="{3A4F6043-7A67-491B-98BC-F933DED7226D}" type="slidenum">
              <a:rPr lang="en-US" smtClean="0"/>
              <a:pPr/>
              <a:t>20</a:t>
            </a:fld>
            <a:endParaRPr lang="en-US" dirty="0"/>
          </a:p>
        </p:txBody>
      </p:sp>
      <p:pic>
        <p:nvPicPr>
          <p:cNvPr id="6" name="Picture 5">
            <a:extLst>
              <a:ext uri="{FF2B5EF4-FFF2-40B4-BE49-F238E27FC236}">
                <a16:creationId xmlns:a16="http://schemas.microsoft.com/office/drawing/2014/main" id="{136943AB-513B-84A2-99E7-4D6BE8B5BE78}"/>
              </a:ext>
            </a:extLst>
          </p:cNvPr>
          <p:cNvPicPr>
            <a:picLocks noChangeAspect="1"/>
          </p:cNvPicPr>
          <p:nvPr/>
        </p:nvPicPr>
        <p:blipFill>
          <a:blip r:embed="rId2"/>
          <a:stretch>
            <a:fillRect/>
          </a:stretch>
        </p:blipFill>
        <p:spPr>
          <a:xfrm>
            <a:off x="3441290" y="1247361"/>
            <a:ext cx="5309419" cy="4363278"/>
          </a:xfrm>
          <a:prstGeom prst="rect">
            <a:avLst/>
          </a:prstGeom>
        </p:spPr>
      </p:pic>
    </p:spTree>
    <p:extLst>
      <p:ext uri="{BB962C8B-B14F-4D97-AF65-F5344CB8AC3E}">
        <p14:creationId xmlns:p14="http://schemas.microsoft.com/office/powerpoint/2010/main" val="3480510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0E476D-9314-55B2-EE4C-F001938584E0}"/>
              </a:ext>
            </a:extLst>
          </p:cNvPr>
          <p:cNvSpPr>
            <a:spLocks noGrp="1"/>
          </p:cNvSpPr>
          <p:nvPr>
            <p:ph idx="1"/>
          </p:nvPr>
        </p:nvSpPr>
        <p:spPr>
          <a:xfrm>
            <a:off x="419106" y="1628504"/>
            <a:ext cx="9741183" cy="4310742"/>
          </a:xfrm>
        </p:spPr>
        <p:txBody>
          <a:bodyPr>
            <a:normAutofit/>
          </a:bodyPr>
          <a:lstStyle/>
          <a:p>
            <a:r>
              <a:rPr lang="en-CA" b="1" dirty="0"/>
              <a:t>Supporting structures</a:t>
            </a:r>
          </a:p>
          <a:p>
            <a:r>
              <a:rPr lang="en-US" dirty="0"/>
              <a:t>The uterus is supported in the pelvic cavity by surrounding organs, muscles of the pelvic floor and ligaments that suspend it from the walls of the pelvis.</a:t>
            </a:r>
          </a:p>
          <a:p>
            <a:r>
              <a:rPr lang="en-US" b="1" dirty="0"/>
              <a:t>Broad ligaments. </a:t>
            </a:r>
            <a:r>
              <a:rPr lang="en-US" dirty="0"/>
              <a:t>These are formed by a double fold of peritoneum, one on each side of the uterus. They hang down from the uterine tubes as though draped over them and at their lateral ends they are attached to the sides of the pelvis. The uterine tubes are enclosed in the upper free border and near the lateral ends they penetrate the posterior wall of the broad ligament and open into the peritoneal cavity. The ovaries are attached to the posterior wall, one on each side. Blood and lymph vessels and nerves pass to the uterus and uterine tubes between the layers of the broad ligaments.</a:t>
            </a:r>
          </a:p>
          <a:p>
            <a:r>
              <a:rPr lang="en-US" b="1" dirty="0"/>
              <a:t>Round ligaments. </a:t>
            </a:r>
            <a:r>
              <a:rPr lang="en-US" dirty="0"/>
              <a:t>These are bands of fibrous tissue between the two layers of broad ligament, one on each side of the uterus. They pass to the sides of the pelvis then through the </a:t>
            </a:r>
            <a:r>
              <a:rPr lang="en-US" i="1" dirty="0"/>
              <a:t>inguinal canal </a:t>
            </a:r>
            <a:r>
              <a:rPr lang="en-US" dirty="0"/>
              <a:t>to end by fusing with the labia </a:t>
            </a:r>
            <a:r>
              <a:rPr lang="en-CA" dirty="0"/>
              <a:t>majora.</a:t>
            </a:r>
          </a:p>
        </p:txBody>
      </p:sp>
      <p:sp>
        <p:nvSpPr>
          <p:cNvPr id="4" name="Slide Number Placeholder 3">
            <a:extLst>
              <a:ext uri="{FF2B5EF4-FFF2-40B4-BE49-F238E27FC236}">
                <a16:creationId xmlns:a16="http://schemas.microsoft.com/office/drawing/2014/main" id="{009A28C1-1F99-EA67-B34E-4EF30079D90E}"/>
              </a:ext>
            </a:extLst>
          </p:cNvPr>
          <p:cNvSpPr>
            <a:spLocks noGrp="1"/>
          </p:cNvSpPr>
          <p:nvPr>
            <p:ph type="sldNum" sz="quarter" idx="4"/>
          </p:nvPr>
        </p:nvSpPr>
        <p:spPr/>
        <p:txBody>
          <a:bodyPr/>
          <a:lstStyle/>
          <a:p>
            <a:fld id="{3A4F6043-7A67-491B-98BC-F933DED7226D}" type="slidenum">
              <a:rPr lang="en-US" smtClean="0"/>
              <a:pPr/>
              <a:t>21</a:t>
            </a:fld>
            <a:endParaRPr lang="en-US" dirty="0"/>
          </a:p>
        </p:txBody>
      </p:sp>
    </p:spTree>
    <p:extLst>
      <p:ext uri="{BB962C8B-B14F-4D97-AF65-F5344CB8AC3E}">
        <p14:creationId xmlns:p14="http://schemas.microsoft.com/office/powerpoint/2010/main" val="775203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9382B9-3A69-30A0-D484-0759FEC4DF4B}"/>
              </a:ext>
            </a:extLst>
          </p:cNvPr>
          <p:cNvSpPr>
            <a:spLocks noGrp="1"/>
          </p:cNvSpPr>
          <p:nvPr>
            <p:ph idx="1"/>
          </p:nvPr>
        </p:nvSpPr>
        <p:spPr/>
        <p:txBody>
          <a:bodyPr>
            <a:normAutofit/>
          </a:bodyPr>
          <a:lstStyle/>
          <a:p>
            <a:r>
              <a:rPr lang="en-US" b="1" dirty="0"/>
              <a:t>Uterosacral ligaments. </a:t>
            </a:r>
            <a:r>
              <a:rPr lang="en-US" dirty="0"/>
              <a:t>These originate from the posterior walls of the cervix and vagina and extend backwards, one on each side of the rectum, to the sacrum.</a:t>
            </a:r>
          </a:p>
          <a:p>
            <a:r>
              <a:rPr lang="en-US" b="1" dirty="0"/>
              <a:t>Transverse cervical (cardinal) ligaments. </a:t>
            </a:r>
            <a:r>
              <a:rPr lang="en-US" dirty="0"/>
              <a:t>These extend one from each side of the cervix and vagina to the side </a:t>
            </a:r>
            <a:r>
              <a:rPr lang="en-CA" dirty="0"/>
              <a:t>walls of the pelvis.</a:t>
            </a:r>
          </a:p>
          <a:p>
            <a:r>
              <a:rPr lang="en-US" b="1" dirty="0" err="1"/>
              <a:t>Pubocervical</a:t>
            </a:r>
            <a:r>
              <a:rPr lang="en-US" b="1" dirty="0"/>
              <a:t> fascia. </a:t>
            </a:r>
            <a:r>
              <a:rPr lang="en-US" dirty="0"/>
              <a:t>This extends forward from the transverse cervical ligaments on each side of the bladder and is attached to the posterior surface of the pubic bones.</a:t>
            </a:r>
            <a:endParaRPr lang="en-CA" dirty="0"/>
          </a:p>
        </p:txBody>
      </p:sp>
      <p:sp>
        <p:nvSpPr>
          <p:cNvPr id="4" name="Slide Number Placeholder 3">
            <a:extLst>
              <a:ext uri="{FF2B5EF4-FFF2-40B4-BE49-F238E27FC236}">
                <a16:creationId xmlns:a16="http://schemas.microsoft.com/office/drawing/2014/main" id="{44CB6C39-990E-DB03-8787-FE957F1C896A}"/>
              </a:ext>
            </a:extLst>
          </p:cNvPr>
          <p:cNvSpPr>
            <a:spLocks noGrp="1"/>
          </p:cNvSpPr>
          <p:nvPr>
            <p:ph type="sldNum" sz="quarter" idx="4"/>
          </p:nvPr>
        </p:nvSpPr>
        <p:spPr/>
        <p:txBody>
          <a:bodyPr/>
          <a:lstStyle/>
          <a:p>
            <a:fld id="{3A4F6043-7A67-491B-98BC-F933DED7226D}" type="slidenum">
              <a:rPr lang="en-US" smtClean="0"/>
              <a:pPr/>
              <a:t>22</a:t>
            </a:fld>
            <a:endParaRPr lang="en-US" dirty="0"/>
          </a:p>
        </p:txBody>
      </p:sp>
    </p:spTree>
    <p:extLst>
      <p:ext uri="{BB962C8B-B14F-4D97-AF65-F5344CB8AC3E}">
        <p14:creationId xmlns:p14="http://schemas.microsoft.com/office/powerpoint/2010/main" val="189684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79480E-8CA8-922F-74E0-624283B38A5E}"/>
              </a:ext>
            </a:extLst>
          </p:cNvPr>
          <p:cNvSpPr>
            <a:spLocks noGrp="1"/>
          </p:cNvSpPr>
          <p:nvPr>
            <p:ph idx="1"/>
          </p:nvPr>
        </p:nvSpPr>
        <p:spPr/>
        <p:txBody>
          <a:bodyPr>
            <a:normAutofit lnSpcReduction="10000"/>
          </a:bodyPr>
          <a:lstStyle/>
          <a:p>
            <a:r>
              <a:rPr lang="en-CA" b="1" dirty="0"/>
              <a:t>Functions of the uterus</a:t>
            </a:r>
          </a:p>
          <a:p>
            <a:r>
              <a:rPr lang="en-US" dirty="0"/>
              <a:t>After puberty, the endometrium goes through a regular monthly cycle of changes, the </a:t>
            </a:r>
            <a:r>
              <a:rPr lang="en-US" i="1" dirty="0"/>
              <a:t>menstrual cycle</a:t>
            </a:r>
            <a:r>
              <a:rPr lang="en-US" dirty="0"/>
              <a:t>, under the control of hypothalamic and anterior pituitary hormones. The menstrual cycle prepares the uterus to receive, nourish and protect a fertilized ovum. The cycle is usually regular, lasting between 26 and 30 days. If the ovum is not fertilized, the functional uterine lining is shed, and a new cycle begins with a short period of </a:t>
            </a:r>
            <a:r>
              <a:rPr lang="en-CA" dirty="0"/>
              <a:t>vaginal bleeding (menstruation). </a:t>
            </a:r>
            <a:r>
              <a:rPr lang="en-US" dirty="0"/>
              <a:t>If the ovum is fertilized the zygote embeds itself in the uterine wall. The uterine muscle grows to accommodate the developing baby, which is called an </a:t>
            </a:r>
            <a:r>
              <a:rPr lang="en-US" i="1" dirty="0"/>
              <a:t>embryo </a:t>
            </a:r>
            <a:r>
              <a:rPr lang="en-US" dirty="0"/>
              <a:t>during its first 8 weeks, and a </a:t>
            </a:r>
            <a:r>
              <a:rPr lang="en-US" i="1" dirty="0"/>
              <a:t>fetus </a:t>
            </a:r>
            <a:r>
              <a:rPr lang="en-US" dirty="0"/>
              <a:t>for the remainder of the pregnancy. Uterine secretions nourish the ovum before it implants in the endometrium, and after implantation the rapidly expanding ball of cells is nourished by the endometrial cells themselves. This is sufficient for only the first few weeks and the </a:t>
            </a:r>
            <a:r>
              <a:rPr lang="en-US" i="1" dirty="0"/>
              <a:t>placenta </a:t>
            </a:r>
            <a:r>
              <a:rPr lang="en-US" dirty="0"/>
              <a:t>takes over thereafter</a:t>
            </a:r>
            <a:endParaRPr lang="en-CA" dirty="0"/>
          </a:p>
        </p:txBody>
      </p:sp>
      <p:sp>
        <p:nvSpPr>
          <p:cNvPr id="4" name="Slide Number Placeholder 3">
            <a:extLst>
              <a:ext uri="{FF2B5EF4-FFF2-40B4-BE49-F238E27FC236}">
                <a16:creationId xmlns:a16="http://schemas.microsoft.com/office/drawing/2014/main" id="{F3303282-113A-F91F-7934-3E1C1C03B4B5}"/>
              </a:ext>
            </a:extLst>
          </p:cNvPr>
          <p:cNvSpPr>
            <a:spLocks noGrp="1"/>
          </p:cNvSpPr>
          <p:nvPr>
            <p:ph type="sldNum" sz="quarter" idx="4"/>
          </p:nvPr>
        </p:nvSpPr>
        <p:spPr/>
        <p:txBody>
          <a:bodyPr/>
          <a:lstStyle/>
          <a:p>
            <a:fld id="{3A4F6043-7A67-491B-98BC-F933DED7226D}" type="slidenum">
              <a:rPr lang="en-US" smtClean="0"/>
              <a:pPr/>
              <a:t>23</a:t>
            </a:fld>
            <a:endParaRPr lang="en-US" dirty="0"/>
          </a:p>
        </p:txBody>
      </p:sp>
    </p:spTree>
    <p:extLst>
      <p:ext uri="{BB962C8B-B14F-4D97-AF65-F5344CB8AC3E}">
        <p14:creationId xmlns:p14="http://schemas.microsoft.com/office/powerpoint/2010/main" val="2752007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D1189D-9A4B-7117-59A0-375552696B9A}"/>
              </a:ext>
            </a:extLst>
          </p:cNvPr>
          <p:cNvSpPr>
            <a:spLocks noGrp="1"/>
          </p:cNvSpPr>
          <p:nvPr>
            <p:ph idx="1"/>
          </p:nvPr>
        </p:nvSpPr>
        <p:spPr/>
        <p:txBody>
          <a:bodyPr>
            <a:normAutofit/>
          </a:bodyPr>
          <a:lstStyle/>
          <a:p>
            <a:r>
              <a:rPr lang="en-US" dirty="0"/>
              <a:t>The placenta, which is attached to the fetus by the umbilical cord, is also firmly attached to the wall of the uterus, and provides the route by which the growing baby receives oxygen and nutrients, and gets rid of its wastes. The placenta also has an important endocrine function during pregnancy. It secretes high levels of progesterone, which prevents the muscular uterine walls from contracting in response to the progressive uterine stretching as the fetus grows. At term (the end of pregnancy) the hormone estrogen, which increases uterine contractility, becomes the predominant sex hormone in the blood. Additionally, oxytocin is released from the posterior pituitary, and also stimulates contraction of the uterine muscle. Control of oxytocin release is by positive feedback. During labor, the uterus forcefully expels the baby with powerful rhythmical </a:t>
            </a:r>
            <a:r>
              <a:rPr lang="en-CA" dirty="0"/>
              <a:t>contractions.</a:t>
            </a:r>
          </a:p>
        </p:txBody>
      </p:sp>
      <p:sp>
        <p:nvSpPr>
          <p:cNvPr id="4" name="Slide Number Placeholder 3">
            <a:extLst>
              <a:ext uri="{FF2B5EF4-FFF2-40B4-BE49-F238E27FC236}">
                <a16:creationId xmlns:a16="http://schemas.microsoft.com/office/drawing/2014/main" id="{F9ADD085-115A-5CB6-E2FD-EC273BB31083}"/>
              </a:ext>
            </a:extLst>
          </p:cNvPr>
          <p:cNvSpPr>
            <a:spLocks noGrp="1"/>
          </p:cNvSpPr>
          <p:nvPr>
            <p:ph type="sldNum" sz="quarter" idx="4"/>
          </p:nvPr>
        </p:nvSpPr>
        <p:spPr/>
        <p:txBody>
          <a:bodyPr/>
          <a:lstStyle/>
          <a:p>
            <a:fld id="{3A4F6043-7A67-491B-98BC-F933DED7226D}" type="slidenum">
              <a:rPr lang="en-US" smtClean="0"/>
              <a:pPr/>
              <a:t>24</a:t>
            </a:fld>
            <a:endParaRPr lang="en-US" dirty="0"/>
          </a:p>
        </p:txBody>
      </p:sp>
    </p:spTree>
    <p:extLst>
      <p:ext uri="{BB962C8B-B14F-4D97-AF65-F5344CB8AC3E}">
        <p14:creationId xmlns:p14="http://schemas.microsoft.com/office/powerpoint/2010/main" val="1868071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8D45A1-11F7-6126-6F44-31FDFD6C74E8}"/>
              </a:ext>
            </a:extLst>
          </p:cNvPr>
          <p:cNvSpPr>
            <a:spLocks noGrp="1"/>
          </p:cNvSpPr>
          <p:nvPr>
            <p:ph idx="1"/>
          </p:nvPr>
        </p:nvSpPr>
        <p:spPr>
          <a:xfrm>
            <a:off x="419106" y="966651"/>
            <a:ext cx="9741183" cy="4577580"/>
          </a:xfrm>
        </p:spPr>
        <p:txBody>
          <a:bodyPr>
            <a:normAutofit lnSpcReduction="10000"/>
          </a:bodyPr>
          <a:lstStyle/>
          <a:p>
            <a:r>
              <a:rPr lang="en-CA" b="1" dirty="0"/>
              <a:t>Uterine tubes</a:t>
            </a:r>
          </a:p>
          <a:p>
            <a:r>
              <a:rPr lang="en-US" dirty="0"/>
              <a:t>The uterine (Fallopian) tubes are about 10 cm long and extend from the sides of the uterus between the body and the fundus. They lie in the upper free border of the broad ligament and their trumpet-shaped lateral ends penetrate the posterior wall, opening into the peritoneal cavity close to the ovaries. The end of each tube has fingerlike projections called </a:t>
            </a:r>
            <a:r>
              <a:rPr lang="en-US" i="1" dirty="0"/>
              <a:t>fimbriae</a:t>
            </a:r>
            <a:r>
              <a:rPr lang="en-US" dirty="0"/>
              <a:t>. The longest of these is the </a:t>
            </a:r>
            <a:r>
              <a:rPr lang="en-US" i="1" dirty="0"/>
              <a:t>ovarian fimbria</a:t>
            </a:r>
            <a:r>
              <a:rPr lang="en-US" dirty="0"/>
              <a:t>, which is in close association with </a:t>
            </a:r>
            <a:r>
              <a:rPr lang="en-CA" dirty="0"/>
              <a:t>the ovary.</a:t>
            </a:r>
          </a:p>
          <a:p>
            <a:r>
              <a:rPr lang="en-CA" b="1" dirty="0"/>
              <a:t>Structure</a:t>
            </a:r>
          </a:p>
          <a:p>
            <a:r>
              <a:rPr lang="en-US" dirty="0"/>
              <a:t>The uterine tubes are covered with peritoneum (broad ligament), have a middle layer of smooth muscle and are lined with ciliated epithelium. Blood and nerve supply and lymphatic drainage are as for the uterus.</a:t>
            </a:r>
          </a:p>
          <a:p>
            <a:r>
              <a:rPr lang="en-CA" b="1" dirty="0"/>
              <a:t>Functions</a:t>
            </a:r>
          </a:p>
          <a:p>
            <a:r>
              <a:rPr lang="en-US" dirty="0"/>
              <a:t>The uterine tubes propel the ovum from the ovary to the uterus by peristalsis and ciliary movement. The secretions of the uterine tube nourish both ovum and spermatozoa. Fertilization of the ovum usually takes place in the uterine tube, and the zygote is propelled into the uterus for </a:t>
            </a:r>
            <a:r>
              <a:rPr lang="en-CA" dirty="0"/>
              <a:t>implantation.</a:t>
            </a:r>
          </a:p>
        </p:txBody>
      </p:sp>
      <p:sp>
        <p:nvSpPr>
          <p:cNvPr id="4" name="Slide Number Placeholder 3">
            <a:extLst>
              <a:ext uri="{FF2B5EF4-FFF2-40B4-BE49-F238E27FC236}">
                <a16:creationId xmlns:a16="http://schemas.microsoft.com/office/drawing/2014/main" id="{B958EA14-7700-0E41-F308-F3E28ABA6DF6}"/>
              </a:ext>
            </a:extLst>
          </p:cNvPr>
          <p:cNvSpPr>
            <a:spLocks noGrp="1"/>
          </p:cNvSpPr>
          <p:nvPr>
            <p:ph type="sldNum" sz="quarter" idx="4"/>
          </p:nvPr>
        </p:nvSpPr>
        <p:spPr/>
        <p:txBody>
          <a:bodyPr/>
          <a:lstStyle/>
          <a:p>
            <a:fld id="{3A4F6043-7A67-491B-98BC-F933DED7226D}" type="slidenum">
              <a:rPr lang="en-US" smtClean="0"/>
              <a:pPr/>
              <a:t>25</a:t>
            </a:fld>
            <a:endParaRPr lang="en-US" dirty="0"/>
          </a:p>
        </p:txBody>
      </p:sp>
    </p:spTree>
    <p:extLst>
      <p:ext uri="{BB962C8B-B14F-4D97-AF65-F5344CB8AC3E}">
        <p14:creationId xmlns:p14="http://schemas.microsoft.com/office/powerpoint/2010/main" val="1097434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9FC7F9-760B-BAB0-D8AC-AE73F84C9705}"/>
              </a:ext>
            </a:extLst>
          </p:cNvPr>
          <p:cNvSpPr>
            <a:spLocks noGrp="1"/>
          </p:cNvSpPr>
          <p:nvPr>
            <p:ph type="sldNum" sz="quarter" idx="4"/>
          </p:nvPr>
        </p:nvSpPr>
        <p:spPr/>
        <p:txBody>
          <a:bodyPr/>
          <a:lstStyle/>
          <a:p>
            <a:fld id="{3A4F6043-7A67-491B-98BC-F933DED7226D}" type="slidenum">
              <a:rPr lang="en-US" smtClean="0"/>
              <a:pPr/>
              <a:t>26</a:t>
            </a:fld>
            <a:endParaRPr lang="en-US" dirty="0"/>
          </a:p>
        </p:txBody>
      </p:sp>
      <p:pic>
        <p:nvPicPr>
          <p:cNvPr id="6" name="Picture 5">
            <a:extLst>
              <a:ext uri="{FF2B5EF4-FFF2-40B4-BE49-F238E27FC236}">
                <a16:creationId xmlns:a16="http://schemas.microsoft.com/office/drawing/2014/main" id="{F2CECBE6-87C8-969B-E6BA-7CE3FF7A54C9}"/>
              </a:ext>
            </a:extLst>
          </p:cNvPr>
          <p:cNvPicPr>
            <a:picLocks noChangeAspect="1"/>
          </p:cNvPicPr>
          <p:nvPr/>
        </p:nvPicPr>
        <p:blipFill>
          <a:blip r:embed="rId2"/>
          <a:stretch>
            <a:fillRect/>
          </a:stretch>
        </p:blipFill>
        <p:spPr>
          <a:xfrm>
            <a:off x="1809135" y="874643"/>
            <a:ext cx="8573729" cy="5108713"/>
          </a:xfrm>
          <a:prstGeom prst="rect">
            <a:avLst/>
          </a:prstGeom>
        </p:spPr>
      </p:pic>
    </p:spTree>
    <p:extLst>
      <p:ext uri="{BB962C8B-B14F-4D97-AF65-F5344CB8AC3E}">
        <p14:creationId xmlns:p14="http://schemas.microsoft.com/office/powerpoint/2010/main" val="1242797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8832A-6FE4-8880-C06B-E5D56293A52C}"/>
              </a:ext>
            </a:extLst>
          </p:cNvPr>
          <p:cNvSpPr>
            <a:spLocks noGrp="1"/>
          </p:cNvSpPr>
          <p:nvPr>
            <p:ph idx="1"/>
          </p:nvPr>
        </p:nvSpPr>
        <p:spPr>
          <a:xfrm>
            <a:off x="419106" y="685800"/>
            <a:ext cx="9741183" cy="5296989"/>
          </a:xfrm>
        </p:spPr>
        <p:txBody>
          <a:bodyPr>
            <a:normAutofit lnSpcReduction="10000"/>
          </a:bodyPr>
          <a:lstStyle/>
          <a:p>
            <a:r>
              <a:rPr lang="en-CA" b="1" dirty="0"/>
              <a:t>Ovaries </a:t>
            </a:r>
          </a:p>
          <a:p>
            <a:r>
              <a:rPr lang="en-US" dirty="0"/>
              <a:t>The ovaries are the female gonads (glands producing sex hormones and the ova), and they lie in a shallow fossa on the lateral walls of the pelvis. They are 2.5–3.5 cm long, 2 cm wide and 1 cm thick. Each is attached to the upper part of the uterus by the ovarian ligament and to the back of the broad ligament by a broad band of tissue, the </a:t>
            </a:r>
            <a:r>
              <a:rPr lang="en-US" i="1" dirty="0"/>
              <a:t>mesovarium</a:t>
            </a:r>
            <a:r>
              <a:rPr lang="en-US" dirty="0"/>
              <a:t>. Blood vessels and nerves pass to the ovary through the mesovarium.</a:t>
            </a:r>
          </a:p>
          <a:p>
            <a:r>
              <a:rPr lang="en-CA" b="1" dirty="0"/>
              <a:t>Structure</a:t>
            </a:r>
          </a:p>
          <a:p>
            <a:r>
              <a:rPr lang="en-US" dirty="0"/>
              <a:t>The ovaries have two layers of tissue.</a:t>
            </a:r>
          </a:p>
          <a:p>
            <a:r>
              <a:rPr lang="en-US" b="1" dirty="0"/>
              <a:t>Medulla. </a:t>
            </a:r>
            <a:r>
              <a:rPr lang="en-US" dirty="0"/>
              <a:t>This lies in the center and consists of fibrous tissue, blood vessels and nerves.</a:t>
            </a:r>
          </a:p>
          <a:p>
            <a:r>
              <a:rPr lang="en-US" b="1" dirty="0"/>
              <a:t>Cortex. </a:t>
            </a:r>
            <a:r>
              <a:rPr lang="en-US" dirty="0"/>
              <a:t>This surrounds the medulla. It has a framework of connective tissue, or </a:t>
            </a:r>
            <a:r>
              <a:rPr lang="en-US" i="1" dirty="0"/>
              <a:t>stroma</a:t>
            </a:r>
            <a:r>
              <a:rPr lang="en-US" dirty="0"/>
              <a:t>, covered by </a:t>
            </a:r>
            <a:r>
              <a:rPr lang="en-US" i="1" dirty="0"/>
              <a:t>germinal epithelium</a:t>
            </a:r>
            <a:r>
              <a:rPr lang="en-US" dirty="0"/>
              <a:t>. It contains </a:t>
            </a:r>
            <a:r>
              <a:rPr lang="en-US" i="1" dirty="0"/>
              <a:t>ovarian follicles </a:t>
            </a:r>
            <a:r>
              <a:rPr lang="en-US" dirty="0"/>
              <a:t>in various stages of maturity, each of which contains an ovum. Before puberty the ovaries are inactive but the stroma already contains immature (primordial) follicles, which the female has from birth. During the childbearing years, about every 28 days, one or more ovarian follicle (Graafian follicle) matures, ruptures and releases its ovum into the peritoneal cavity. This is called </a:t>
            </a:r>
            <a:r>
              <a:rPr lang="en-US" i="1" dirty="0"/>
              <a:t>ovulation </a:t>
            </a:r>
            <a:r>
              <a:rPr lang="en-US" dirty="0"/>
              <a:t>and it occurs during most menstrual cycles. Following ovulation, the ruptured follicle develops into the corpus luteum (meaning ‘yellow body’), which in turn will leave a small permanent scar of fibrous tissue called the corpus albicans (meaning ‘white body’) on the surface </a:t>
            </a:r>
            <a:r>
              <a:rPr lang="en-CA" dirty="0"/>
              <a:t>of the ovary.</a:t>
            </a:r>
          </a:p>
        </p:txBody>
      </p:sp>
      <p:sp>
        <p:nvSpPr>
          <p:cNvPr id="4" name="Slide Number Placeholder 3">
            <a:extLst>
              <a:ext uri="{FF2B5EF4-FFF2-40B4-BE49-F238E27FC236}">
                <a16:creationId xmlns:a16="http://schemas.microsoft.com/office/drawing/2014/main" id="{AB07639C-56BD-A377-195E-C61A1876CAD1}"/>
              </a:ext>
            </a:extLst>
          </p:cNvPr>
          <p:cNvSpPr>
            <a:spLocks noGrp="1"/>
          </p:cNvSpPr>
          <p:nvPr>
            <p:ph type="sldNum" sz="quarter" idx="4"/>
          </p:nvPr>
        </p:nvSpPr>
        <p:spPr/>
        <p:txBody>
          <a:bodyPr/>
          <a:lstStyle/>
          <a:p>
            <a:fld id="{3A4F6043-7A67-491B-98BC-F933DED7226D}" type="slidenum">
              <a:rPr lang="en-US" smtClean="0"/>
              <a:pPr/>
              <a:t>27</a:t>
            </a:fld>
            <a:endParaRPr lang="en-US" dirty="0"/>
          </a:p>
        </p:txBody>
      </p:sp>
    </p:spTree>
    <p:extLst>
      <p:ext uri="{BB962C8B-B14F-4D97-AF65-F5344CB8AC3E}">
        <p14:creationId xmlns:p14="http://schemas.microsoft.com/office/powerpoint/2010/main" val="289105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34A04B-59BA-ED8A-D9C7-35561EEB2A1C}"/>
              </a:ext>
            </a:extLst>
          </p:cNvPr>
          <p:cNvSpPr>
            <a:spLocks noGrp="1"/>
          </p:cNvSpPr>
          <p:nvPr>
            <p:ph idx="1"/>
          </p:nvPr>
        </p:nvSpPr>
        <p:spPr>
          <a:xfrm>
            <a:off x="419106" y="853439"/>
            <a:ext cx="9741183" cy="5172891"/>
          </a:xfrm>
        </p:spPr>
        <p:txBody>
          <a:bodyPr>
            <a:normAutofit lnSpcReduction="10000"/>
          </a:bodyPr>
          <a:lstStyle/>
          <a:p>
            <a:r>
              <a:rPr lang="en-US" b="1" dirty="0"/>
              <a:t>Blood supply, lymph drainage and nerve supply</a:t>
            </a:r>
          </a:p>
          <a:p>
            <a:r>
              <a:rPr lang="en-US" b="1" dirty="0"/>
              <a:t>Arterial supply. </a:t>
            </a:r>
            <a:r>
              <a:rPr lang="en-US" dirty="0"/>
              <a:t>This is by the ovarian arteries, which branch from the abdominal aorta just below the renal </a:t>
            </a:r>
            <a:r>
              <a:rPr lang="en-CA" dirty="0"/>
              <a:t>arteries.</a:t>
            </a:r>
          </a:p>
          <a:p>
            <a:r>
              <a:rPr lang="en-US" b="1" dirty="0"/>
              <a:t>Venous drainage. </a:t>
            </a:r>
            <a:r>
              <a:rPr lang="en-US" dirty="0"/>
              <a:t>This is into a plexus of veins behind the uterus from which the ovarian veins arise. The right ovarian vein opens into the inferior vena cava and the left into the left renal vein.</a:t>
            </a:r>
          </a:p>
          <a:p>
            <a:r>
              <a:rPr lang="en-US" b="1" dirty="0"/>
              <a:t>Lymph drainage. </a:t>
            </a:r>
            <a:r>
              <a:rPr lang="en-US" dirty="0"/>
              <a:t>This is to the lateral aortic and preaortic lymph nodes. The lymph vessels follow the same route </a:t>
            </a:r>
            <a:r>
              <a:rPr lang="en-CA" dirty="0"/>
              <a:t>as the arteries.</a:t>
            </a:r>
          </a:p>
          <a:p>
            <a:r>
              <a:rPr lang="en-US" b="1" dirty="0"/>
              <a:t>Nerve supply. </a:t>
            </a:r>
            <a:r>
              <a:rPr lang="en-US" dirty="0"/>
              <a:t>The ovaries are supplied by parasympathetic nerves from the sacral outflow and sympathetic nerves from the lumbar outflow.</a:t>
            </a:r>
          </a:p>
          <a:p>
            <a:r>
              <a:rPr lang="en-CA" b="1" dirty="0"/>
              <a:t>Functions</a:t>
            </a:r>
          </a:p>
          <a:p>
            <a:r>
              <a:rPr lang="en-US" dirty="0"/>
              <a:t>The ovary is the organ in which the female gametes are stored and develop prior to ovulation. Their maturation is controlled by the hypothalamus and the anterior pituitary gland, which releases gonadotrophins (follicle stimulating hormone, FSH, and luteinizing hormone, LH), both of which act on the ovary. In addition, the ovary has endocrine functions, and releases hormones essential to the physiological changes during the reproductive cycle.</a:t>
            </a:r>
            <a:endParaRPr lang="en-CA" dirty="0"/>
          </a:p>
        </p:txBody>
      </p:sp>
      <p:sp>
        <p:nvSpPr>
          <p:cNvPr id="4" name="Slide Number Placeholder 3">
            <a:extLst>
              <a:ext uri="{FF2B5EF4-FFF2-40B4-BE49-F238E27FC236}">
                <a16:creationId xmlns:a16="http://schemas.microsoft.com/office/drawing/2014/main" id="{9A2B9675-9F94-05B4-625C-DF8541E5E004}"/>
              </a:ext>
            </a:extLst>
          </p:cNvPr>
          <p:cNvSpPr>
            <a:spLocks noGrp="1"/>
          </p:cNvSpPr>
          <p:nvPr>
            <p:ph type="sldNum" sz="quarter" idx="4"/>
          </p:nvPr>
        </p:nvSpPr>
        <p:spPr/>
        <p:txBody>
          <a:bodyPr/>
          <a:lstStyle/>
          <a:p>
            <a:fld id="{3A4F6043-7A67-491B-98BC-F933DED7226D}" type="slidenum">
              <a:rPr lang="en-US" smtClean="0"/>
              <a:pPr/>
              <a:t>28</a:t>
            </a:fld>
            <a:endParaRPr lang="en-US" dirty="0"/>
          </a:p>
        </p:txBody>
      </p:sp>
    </p:spTree>
    <p:extLst>
      <p:ext uri="{BB962C8B-B14F-4D97-AF65-F5344CB8AC3E}">
        <p14:creationId xmlns:p14="http://schemas.microsoft.com/office/powerpoint/2010/main" val="1512917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767555-EC0E-4692-A7C0-4E8513017692}"/>
              </a:ext>
            </a:extLst>
          </p:cNvPr>
          <p:cNvSpPr>
            <a:spLocks noGrp="1"/>
          </p:cNvSpPr>
          <p:nvPr>
            <p:ph type="sldNum" sz="quarter" idx="4"/>
          </p:nvPr>
        </p:nvSpPr>
        <p:spPr/>
        <p:txBody>
          <a:bodyPr/>
          <a:lstStyle/>
          <a:p>
            <a:fld id="{3A4F6043-7A67-491B-98BC-F933DED7226D}" type="slidenum">
              <a:rPr lang="en-US" smtClean="0"/>
              <a:pPr/>
              <a:t>29</a:t>
            </a:fld>
            <a:endParaRPr lang="en-US" dirty="0"/>
          </a:p>
        </p:txBody>
      </p:sp>
      <p:pic>
        <p:nvPicPr>
          <p:cNvPr id="6" name="Picture 5">
            <a:extLst>
              <a:ext uri="{FF2B5EF4-FFF2-40B4-BE49-F238E27FC236}">
                <a16:creationId xmlns:a16="http://schemas.microsoft.com/office/drawing/2014/main" id="{54C7CC41-31A3-58A0-83E5-244F0B721A57}"/>
              </a:ext>
            </a:extLst>
          </p:cNvPr>
          <p:cNvPicPr>
            <a:picLocks noChangeAspect="1"/>
          </p:cNvPicPr>
          <p:nvPr/>
        </p:nvPicPr>
        <p:blipFill>
          <a:blip r:embed="rId2"/>
          <a:stretch>
            <a:fillRect/>
          </a:stretch>
        </p:blipFill>
        <p:spPr>
          <a:xfrm>
            <a:off x="1125933" y="685800"/>
            <a:ext cx="3703189" cy="4962418"/>
          </a:xfrm>
          <a:prstGeom prst="rect">
            <a:avLst/>
          </a:prstGeom>
        </p:spPr>
      </p:pic>
      <p:pic>
        <p:nvPicPr>
          <p:cNvPr id="8" name="Picture 7">
            <a:extLst>
              <a:ext uri="{FF2B5EF4-FFF2-40B4-BE49-F238E27FC236}">
                <a16:creationId xmlns:a16="http://schemas.microsoft.com/office/drawing/2014/main" id="{C3D4D75C-8BF7-0787-49E8-CF7B8CD1DB40}"/>
              </a:ext>
            </a:extLst>
          </p:cNvPr>
          <p:cNvPicPr>
            <a:picLocks noChangeAspect="1"/>
          </p:cNvPicPr>
          <p:nvPr/>
        </p:nvPicPr>
        <p:blipFill>
          <a:blip r:embed="rId3"/>
          <a:stretch>
            <a:fillRect/>
          </a:stretch>
        </p:blipFill>
        <p:spPr>
          <a:xfrm>
            <a:off x="5632479" y="372717"/>
            <a:ext cx="4758813" cy="6112565"/>
          </a:xfrm>
          <a:prstGeom prst="rect">
            <a:avLst/>
          </a:prstGeom>
        </p:spPr>
      </p:pic>
      <p:sp>
        <p:nvSpPr>
          <p:cNvPr id="10" name="TextBox 9">
            <a:extLst>
              <a:ext uri="{FF2B5EF4-FFF2-40B4-BE49-F238E27FC236}">
                <a16:creationId xmlns:a16="http://schemas.microsoft.com/office/drawing/2014/main" id="{220ADF83-7233-2DB0-47C9-1CAFD8A486C8}"/>
              </a:ext>
            </a:extLst>
          </p:cNvPr>
          <p:cNvSpPr txBox="1"/>
          <p:nvPr/>
        </p:nvSpPr>
        <p:spPr>
          <a:xfrm>
            <a:off x="1650558" y="5648218"/>
            <a:ext cx="2653937" cy="369332"/>
          </a:xfrm>
          <a:prstGeom prst="rect">
            <a:avLst/>
          </a:prstGeom>
          <a:noFill/>
        </p:spPr>
        <p:txBody>
          <a:bodyPr wrap="square">
            <a:spAutoFit/>
          </a:bodyPr>
          <a:lstStyle/>
          <a:p>
            <a:r>
              <a:rPr lang="en-CA" sz="1800" b="1" i="0" u="none" strike="noStrike" baseline="0" dirty="0">
                <a:latin typeface="Frutiger-Bold"/>
              </a:rPr>
              <a:t>The moment of ovulation</a:t>
            </a:r>
            <a:endParaRPr lang="en-CA" dirty="0"/>
          </a:p>
        </p:txBody>
      </p:sp>
    </p:spTree>
    <p:extLst>
      <p:ext uri="{BB962C8B-B14F-4D97-AF65-F5344CB8AC3E}">
        <p14:creationId xmlns:p14="http://schemas.microsoft.com/office/powerpoint/2010/main" val="2945437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7BBF34-AB53-FFF0-4E75-B14C5605A00C}"/>
              </a:ext>
            </a:extLst>
          </p:cNvPr>
          <p:cNvSpPr>
            <a:spLocks noGrp="1"/>
          </p:cNvSpPr>
          <p:nvPr>
            <p:ph idx="1"/>
          </p:nvPr>
        </p:nvSpPr>
        <p:spPr/>
        <p:txBody>
          <a:bodyPr>
            <a:normAutofit/>
          </a:bodyPr>
          <a:lstStyle/>
          <a:p>
            <a:r>
              <a:rPr lang="en-US" dirty="0"/>
              <a:t>The source of these hormones, estrogen, progesterone and inhibin, is the follicle itself. During the first half of the cycle, while the ovum is developing within the follicle, the follicle secretes increasing amounts of estrogen. However, after ovulation, the corpus luteum secretes primarily progesterone, with some estrogen and inhibin. The significance of this is discussed under the </a:t>
            </a:r>
            <a:r>
              <a:rPr lang="en-CA" dirty="0"/>
              <a:t>menstrual cycle.</a:t>
            </a:r>
          </a:p>
          <a:p>
            <a:endParaRPr lang="en-CA" dirty="0"/>
          </a:p>
        </p:txBody>
      </p:sp>
      <p:sp>
        <p:nvSpPr>
          <p:cNvPr id="4" name="Slide Number Placeholder 3">
            <a:extLst>
              <a:ext uri="{FF2B5EF4-FFF2-40B4-BE49-F238E27FC236}">
                <a16:creationId xmlns:a16="http://schemas.microsoft.com/office/drawing/2014/main" id="{D77B2D20-5D42-CDD9-8C05-DEF7CF50E066}"/>
              </a:ext>
            </a:extLst>
          </p:cNvPr>
          <p:cNvSpPr>
            <a:spLocks noGrp="1"/>
          </p:cNvSpPr>
          <p:nvPr>
            <p:ph type="sldNum" sz="quarter" idx="4"/>
          </p:nvPr>
        </p:nvSpPr>
        <p:spPr/>
        <p:txBody>
          <a:bodyPr/>
          <a:lstStyle/>
          <a:p>
            <a:fld id="{3A4F6043-7A67-491B-98BC-F933DED7226D}" type="slidenum">
              <a:rPr lang="en-US" smtClean="0"/>
              <a:pPr/>
              <a:t>30</a:t>
            </a:fld>
            <a:endParaRPr lang="en-US" dirty="0"/>
          </a:p>
        </p:txBody>
      </p:sp>
    </p:spTree>
    <p:extLst>
      <p:ext uri="{BB962C8B-B14F-4D97-AF65-F5344CB8AC3E}">
        <p14:creationId xmlns:p14="http://schemas.microsoft.com/office/powerpoint/2010/main" val="1904351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A118F-CC22-7A9B-8434-30C08466AF22}"/>
              </a:ext>
            </a:extLst>
          </p:cNvPr>
          <p:cNvSpPr>
            <a:spLocks noGrp="1"/>
          </p:cNvSpPr>
          <p:nvPr>
            <p:ph idx="1"/>
          </p:nvPr>
        </p:nvSpPr>
        <p:spPr>
          <a:xfrm>
            <a:off x="419106" y="1123406"/>
            <a:ext cx="9741183" cy="4885508"/>
          </a:xfrm>
        </p:spPr>
        <p:txBody>
          <a:bodyPr>
            <a:normAutofit/>
          </a:bodyPr>
          <a:lstStyle/>
          <a:p>
            <a:r>
              <a:rPr lang="en-CA" b="1" dirty="0"/>
              <a:t>Puberty in the female</a:t>
            </a:r>
          </a:p>
          <a:p>
            <a:r>
              <a:rPr lang="en-US" dirty="0"/>
              <a:t>Puberty is the age at which the internal reproductive organs reach maturity, usually between the ages of 12 and 14. This is called the menarche, and marks the beginning of the childbearing period. The ovaries are stimulated by the gonadotrophins from the anterior pituitary: follicle stimulating hormone and </a:t>
            </a:r>
            <a:r>
              <a:rPr lang="en-US" dirty="0" err="1"/>
              <a:t>luteinising</a:t>
            </a:r>
            <a:r>
              <a:rPr lang="en-US" dirty="0"/>
              <a:t> hormone. A number of physical and psychological changes take </a:t>
            </a:r>
            <a:r>
              <a:rPr lang="en-CA" dirty="0"/>
              <a:t>place at puberty:</a:t>
            </a:r>
          </a:p>
          <a:p>
            <a:r>
              <a:rPr lang="en-US" dirty="0"/>
              <a:t>• the uterus, the uterine tubes and the ovaries reach </a:t>
            </a:r>
            <a:r>
              <a:rPr lang="en-CA" dirty="0"/>
              <a:t>maturity</a:t>
            </a:r>
          </a:p>
          <a:p>
            <a:r>
              <a:rPr lang="en-US" dirty="0"/>
              <a:t>• the menstrual cycle and ovulation begin (menarche)</a:t>
            </a:r>
          </a:p>
          <a:p>
            <a:r>
              <a:rPr lang="en-US" dirty="0"/>
              <a:t>• the breasts develop and enlarge</a:t>
            </a:r>
          </a:p>
          <a:p>
            <a:r>
              <a:rPr lang="en-US" dirty="0"/>
              <a:t>• pubic and axillary hair begins to grow</a:t>
            </a:r>
          </a:p>
          <a:p>
            <a:r>
              <a:rPr lang="en-US" dirty="0"/>
              <a:t>• increase in height and widening of the pelvis</a:t>
            </a:r>
          </a:p>
          <a:p>
            <a:r>
              <a:rPr lang="en-US" dirty="0"/>
              <a:t>• increased fat deposited in the subcutaneous tissue, especially at the hips and breasts.</a:t>
            </a:r>
            <a:endParaRPr lang="en-CA" dirty="0"/>
          </a:p>
        </p:txBody>
      </p:sp>
      <p:sp>
        <p:nvSpPr>
          <p:cNvPr id="4" name="Slide Number Placeholder 3">
            <a:extLst>
              <a:ext uri="{FF2B5EF4-FFF2-40B4-BE49-F238E27FC236}">
                <a16:creationId xmlns:a16="http://schemas.microsoft.com/office/drawing/2014/main" id="{573194DD-A639-B7EC-7ED5-A5F8496528A8}"/>
              </a:ext>
            </a:extLst>
          </p:cNvPr>
          <p:cNvSpPr>
            <a:spLocks noGrp="1"/>
          </p:cNvSpPr>
          <p:nvPr>
            <p:ph type="sldNum" sz="quarter" idx="4"/>
          </p:nvPr>
        </p:nvSpPr>
        <p:spPr/>
        <p:txBody>
          <a:bodyPr/>
          <a:lstStyle/>
          <a:p>
            <a:fld id="{3A4F6043-7A67-491B-98BC-F933DED7226D}" type="slidenum">
              <a:rPr lang="en-US" smtClean="0"/>
              <a:pPr/>
              <a:t>31</a:t>
            </a:fld>
            <a:endParaRPr lang="en-US" dirty="0"/>
          </a:p>
        </p:txBody>
      </p:sp>
    </p:spTree>
    <p:extLst>
      <p:ext uri="{BB962C8B-B14F-4D97-AF65-F5344CB8AC3E}">
        <p14:creationId xmlns:p14="http://schemas.microsoft.com/office/powerpoint/2010/main" val="306422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AFBABB-6DD8-D885-CDEF-43EFBD0C65D4}"/>
              </a:ext>
            </a:extLst>
          </p:cNvPr>
          <p:cNvSpPr>
            <a:spLocks noGrp="1"/>
          </p:cNvSpPr>
          <p:nvPr>
            <p:ph type="sldNum" sz="quarter" idx="4"/>
          </p:nvPr>
        </p:nvSpPr>
        <p:spPr/>
        <p:txBody>
          <a:bodyPr/>
          <a:lstStyle/>
          <a:p>
            <a:fld id="{3A4F6043-7A67-491B-98BC-F933DED7226D}" type="slidenum">
              <a:rPr lang="en-US" smtClean="0"/>
              <a:pPr/>
              <a:t>32</a:t>
            </a:fld>
            <a:endParaRPr lang="en-US" dirty="0"/>
          </a:p>
        </p:txBody>
      </p:sp>
      <p:pic>
        <p:nvPicPr>
          <p:cNvPr id="10" name="Picture 9">
            <a:extLst>
              <a:ext uri="{FF2B5EF4-FFF2-40B4-BE49-F238E27FC236}">
                <a16:creationId xmlns:a16="http://schemas.microsoft.com/office/drawing/2014/main" id="{11A2BE96-78CC-2B22-AB48-85E6E2611BC6}"/>
              </a:ext>
            </a:extLst>
          </p:cNvPr>
          <p:cNvPicPr>
            <a:picLocks noChangeAspect="1"/>
          </p:cNvPicPr>
          <p:nvPr/>
        </p:nvPicPr>
        <p:blipFill>
          <a:blip r:embed="rId2"/>
          <a:stretch>
            <a:fillRect/>
          </a:stretch>
        </p:blipFill>
        <p:spPr>
          <a:xfrm>
            <a:off x="1064692" y="1197665"/>
            <a:ext cx="3618271" cy="3200400"/>
          </a:xfrm>
          <a:prstGeom prst="rect">
            <a:avLst/>
          </a:prstGeom>
        </p:spPr>
      </p:pic>
      <p:pic>
        <p:nvPicPr>
          <p:cNvPr id="12" name="Picture 11">
            <a:extLst>
              <a:ext uri="{FF2B5EF4-FFF2-40B4-BE49-F238E27FC236}">
                <a16:creationId xmlns:a16="http://schemas.microsoft.com/office/drawing/2014/main" id="{9D959867-415B-99FE-0E20-95FE33CCDECD}"/>
              </a:ext>
            </a:extLst>
          </p:cNvPr>
          <p:cNvPicPr>
            <a:picLocks noChangeAspect="1"/>
          </p:cNvPicPr>
          <p:nvPr/>
        </p:nvPicPr>
        <p:blipFill>
          <a:blip r:embed="rId3"/>
          <a:stretch>
            <a:fillRect/>
          </a:stretch>
        </p:blipFill>
        <p:spPr>
          <a:xfrm>
            <a:off x="6368212" y="1197665"/>
            <a:ext cx="3618271" cy="4462670"/>
          </a:xfrm>
          <a:prstGeom prst="rect">
            <a:avLst/>
          </a:prstGeom>
        </p:spPr>
      </p:pic>
      <p:sp>
        <p:nvSpPr>
          <p:cNvPr id="14" name="TextBox 13">
            <a:extLst>
              <a:ext uri="{FF2B5EF4-FFF2-40B4-BE49-F238E27FC236}">
                <a16:creationId xmlns:a16="http://schemas.microsoft.com/office/drawing/2014/main" id="{6CEA8B7C-8F6A-F691-46E7-26218FE03F6B}"/>
              </a:ext>
            </a:extLst>
          </p:cNvPr>
          <p:cNvSpPr txBox="1"/>
          <p:nvPr/>
        </p:nvSpPr>
        <p:spPr>
          <a:xfrm>
            <a:off x="670560" y="4490784"/>
            <a:ext cx="5573486" cy="1169551"/>
          </a:xfrm>
          <a:prstGeom prst="rect">
            <a:avLst/>
          </a:prstGeom>
          <a:noFill/>
        </p:spPr>
        <p:txBody>
          <a:bodyPr wrap="square">
            <a:spAutoFit/>
          </a:bodyPr>
          <a:lstStyle/>
          <a:p>
            <a:pPr algn="l"/>
            <a:r>
              <a:rPr lang="en-US" sz="1400" b="1" i="0" u="none" strike="noStrike" baseline="0" dirty="0">
                <a:latin typeface="Frutiger-Bold"/>
              </a:rPr>
              <a:t>Figure 18.10 Summary of one female reproductive cycle.</a:t>
            </a:r>
          </a:p>
          <a:p>
            <a:pPr algn="l"/>
            <a:r>
              <a:rPr lang="en-US" sz="1400" b="1" i="0" u="none" strike="noStrike" baseline="0" dirty="0">
                <a:latin typeface="Frutiger-Bold"/>
              </a:rPr>
              <a:t>A. </a:t>
            </a:r>
            <a:r>
              <a:rPr lang="en-US" sz="1400" b="0" i="0" u="none" strike="noStrike" baseline="0" dirty="0">
                <a:latin typeface="Frutiger-Light"/>
              </a:rPr>
              <a:t>Ovarian cycle; maturation of follicle and development of corpus</a:t>
            </a:r>
          </a:p>
          <a:p>
            <a:pPr algn="l"/>
            <a:r>
              <a:rPr lang="en-US" sz="1400" b="0" i="0" u="none" strike="noStrike" baseline="0" dirty="0">
                <a:latin typeface="Frutiger-Light"/>
              </a:rPr>
              <a:t>luteum. </a:t>
            </a:r>
            <a:r>
              <a:rPr lang="en-US" sz="1400" b="1" i="0" u="none" strike="noStrike" baseline="0" dirty="0">
                <a:latin typeface="Frutiger-Bold"/>
              </a:rPr>
              <a:t>B. </a:t>
            </a:r>
            <a:r>
              <a:rPr lang="en-US" sz="1400" b="0" i="0" u="none" strike="noStrike" baseline="0" dirty="0">
                <a:latin typeface="Frutiger-Light"/>
              </a:rPr>
              <a:t>Anterior pituitary cycle; LH and FSH levels. </a:t>
            </a:r>
            <a:r>
              <a:rPr lang="en-US" sz="1400" b="1" i="0" u="none" strike="noStrike" baseline="0" dirty="0">
                <a:latin typeface="Frutiger-Bold"/>
              </a:rPr>
              <a:t>C. </a:t>
            </a:r>
            <a:r>
              <a:rPr lang="en-US" sz="1400" b="0" i="0" u="none" strike="noStrike" baseline="0" dirty="0">
                <a:latin typeface="Frutiger-Light"/>
              </a:rPr>
              <a:t>Uterine</a:t>
            </a:r>
          </a:p>
          <a:p>
            <a:pPr algn="l"/>
            <a:r>
              <a:rPr lang="en-US" sz="1400" b="0" i="0" u="none" strike="noStrike" baseline="0" dirty="0">
                <a:latin typeface="Frutiger-Light"/>
              </a:rPr>
              <a:t>cycle; menstrual, proliferative and secretory phases. </a:t>
            </a:r>
            <a:r>
              <a:rPr lang="en-US" sz="1400" b="1" i="0" u="none" strike="noStrike" baseline="0" dirty="0">
                <a:latin typeface="Frutiger-Bold"/>
              </a:rPr>
              <a:t>D. </a:t>
            </a:r>
            <a:r>
              <a:rPr lang="en-US" sz="1400" b="0" i="0" u="none" strike="noStrike" baseline="0" dirty="0">
                <a:latin typeface="Frutiger-Light"/>
              </a:rPr>
              <a:t>Ovarian</a:t>
            </a:r>
          </a:p>
          <a:p>
            <a:pPr algn="l"/>
            <a:r>
              <a:rPr lang="en-CA" sz="1400" b="0" i="0" u="none" strike="noStrike" baseline="0" dirty="0">
                <a:latin typeface="Frutiger-Light"/>
              </a:rPr>
              <a:t>hormone cycle; oestrogen, progesterone and inhibin levels.</a:t>
            </a:r>
            <a:endParaRPr lang="en-CA" sz="1400" dirty="0"/>
          </a:p>
        </p:txBody>
      </p:sp>
    </p:spTree>
    <p:extLst>
      <p:ext uri="{BB962C8B-B14F-4D97-AF65-F5344CB8AC3E}">
        <p14:creationId xmlns:p14="http://schemas.microsoft.com/office/powerpoint/2010/main" val="555602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7F959C-AC03-C4A2-D7D8-4D2F018BE1D6}"/>
              </a:ext>
            </a:extLst>
          </p:cNvPr>
          <p:cNvSpPr>
            <a:spLocks noGrp="1"/>
          </p:cNvSpPr>
          <p:nvPr>
            <p:ph idx="1"/>
          </p:nvPr>
        </p:nvSpPr>
        <p:spPr>
          <a:xfrm>
            <a:off x="419106" y="1149531"/>
            <a:ext cx="9741183" cy="4394700"/>
          </a:xfrm>
        </p:spPr>
        <p:txBody>
          <a:bodyPr>
            <a:normAutofit lnSpcReduction="10000"/>
          </a:bodyPr>
          <a:lstStyle/>
          <a:p>
            <a:r>
              <a:rPr lang="en-CA" b="1" dirty="0"/>
              <a:t>The reproductive cycle</a:t>
            </a:r>
          </a:p>
          <a:p>
            <a:r>
              <a:rPr lang="en-US" dirty="0"/>
              <a:t>This is a series of events, occurring regularly in females every 26 to 30 days throughout the childbearing period between menarche and menopause. The cycle consists of a series of changes taking place concurrently in the ovaries and uterine lining, stimulated by changes in blood concentrations of hormones. Hormones secreted during the cycle are regulated by </a:t>
            </a:r>
            <a:r>
              <a:rPr lang="en-CA" dirty="0"/>
              <a:t>negative feedback mechanisms.</a:t>
            </a:r>
          </a:p>
          <a:p>
            <a:r>
              <a:rPr lang="en-US" dirty="0"/>
              <a:t>The hypothalamus secretes luteinizing hormone releasing hormone (LHRH), which stimulates the anterior pituitary to secrete:</a:t>
            </a:r>
          </a:p>
          <a:p>
            <a:r>
              <a:rPr lang="en-US" dirty="0"/>
              <a:t>• follicle stimulating hormone (FSH), which promotes the maturation of ovarian follicles and the secretion of estrogen, leading to ovulation. FSH is therefore predominantly active in the first half of the cycle. Its secretion is suppressed once ovulation has taken place, to prevent other follicles maturing during the </a:t>
            </a:r>
            <a:r>
              <a:rPr lang="en-CA" dirty="0"/>
              <a:t>current cycle</a:t>
            </a:r>
          </a:p>
          <a:p>
            <a:r>
              <a:rPr lang="en-US" dirty="0"/>
              <a:t>• luteinizing hormone (LH), which triggers ovulation, stimulates the development of the corpus luteum and </a:t>
            </a:r>
            <a:r>
              <a:rPr lang="en-CA" dirty="0"/>
              <a:t>the secretion of progesterone.</a:t>
            </a:r>
          </a:p>
        </p:txBody>
      </p:sp>
      <p:sp>
        <p:nvSpPr>
          <p:cNvPr id="4" name="Slide Number Placeholder 3">
            <a:extLst>
              <a:ext uri="{FF2B5EF4-FFF2-40B4-BE49-F238E27FC236}">
                <a16:creationId xmlns:a16="http://schemas.microsoft.com/office/drawing/2014/main" id="{84B6B786-55F8-874A-C628-335F14EF67FF}"/>
              </a:ext>
            </a:extLst>
          </p:cNvPr>
          <p:cNvSpPr>
            <a:spLocks noGrp="1"/>
          </p:cNvSpPr>
          <p:nvPr>
            <p:ph type="sldNum" sz="quarter" idx="4"/>
          </p:nvPr>
        </p:nvSpPr>
        <p:spPr/>
        <p:txBody>
          <a:bodyPr/>
          <a:lstStyle/>
          <a:p>
            <a:fld id="{3A4F6043-7A67-491B-98BC-F933DED7226D}" type="slidenum">
              <a:rPr lang="en-US" smtClean="0"/>
              <a:pPr/>
              <a:t>33</a:t>
            </a:fld>
            <a:endParaRPr lang="en-US" dirty="0"/>
          </a:p>
        </p:txBody>
      </p:sp>
    </p:spTree>
    <p:extLst>
      <p:ext uri="{BB962C8B-B14F-4D97-AF65-F5344CB8AC3E}">
        <p14:creationId xmlns:p14="http://schemas.microsoft.com/office/powerpoint/2010/main" val="3265217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905DC1-53AF-908B-54C3-D2098662357B}"/>
              </a:ext>
            </a:extLst>
          </p:cNvPr>
          <p:cNvSpPr>
            <a:spLocks noGrp="1"/>
          </p:cNvSpPr>
          <p:nvPr>
            <p:ph idx="1"/>
          </p:nvPr>
        </p:nvSpPr>
        <p:spPr/>
        <p:txBody>
          <a:bodyPr>
            <a:normAutofit/>
          </a:bodyPr>
          <a:lstStyle/>
          <a:p>
            <a:r>
              <a:rPr lang="en-US" dirty="0"/>
              <a:t>The hypothalamus responds to changes in the blood levels of estrogen and progesterone. It is stimulated by high levels of estrogen alone (as happens in the first half of the cycle) but suppressed by estrogen and progesterone together (as happens in the second half </a:t>
            </a:r>
            <a:r>
              <a:rPr lang="en-CA" dirty="0"/>
              <a:t>of the cycle).</a:t>
            </a:r>
          </a:p>
          <a:p>
            <a:r>
              <a:rPr lang="en-US" dirty="0"/>
              <a:t>The average length of the cycle is about 28 days. By convention the days of the cycle are numbered from the beginning of the </a:t>
            </a:r>
            <a:r>
              <a:rPr lang="en-US" i="1" dirty="0"/>
              <a:t>menstrual phase</a:t>
            </a:r>
            <a:r>
              <a:rPr lang="en-US" dirty="0"/>
              <a:t>, which usually lasts about 4 days. This is followed by the </a:t>
            </a:r>
            <a:r>
              <a:rPr lang="en-US" i="1" dirty="0"/>
              <a:t>proliferative phase </a:t>
            </a:r>
            <a:r>
              <a:rPr lang="en-US" dirty="0"/>
              <a:t>(approximately 10 days), then by the </a:t>
            </a:r>
            <a:r>
              <a:rPr lang="en-US" i="1" dirty="0"/>
              <a:t>secretory phase </a:t>
            </a:r>
            <a:r>
              <a:rPr lang="en-US" dirty="0"/>
              <a:t>(about </a:t>
            </a:r>
            <a:r>
              <a:rPr lang="en-CA" dirty="0"/>
              <a:t>14 days).</a:t>
            </a:r>
          </a:p>
        </p:txBody>
      </p:sp>
      <p:sp>
        <p:nvSpPr>
          <p:cNvPr id="4" name="Slide Number Placeholder 3">
            <a:extLst>
              <a:ext uri="{FF2B5EF4-FFF2-40B4-BE49-F238E27FC236}">
                <a16:creationId xmlns:a16="http://schemas.microsoft.com/office/drawing/2014/main" id="{577C1B55-A95D-538D-BCB3-C9362EFF30A8}"/>
              </a:ext>
            </a:extLst>
          </p:cNvPr>
          <p:cNvSpPr>
            <a:spLocks noGrp="1"/>
          </p:cNvSpPr>
          <p:nvPr>
            <p:ph type="sldNum" sz="quarter" idx="4"/>
          </p:nvPr>
        </p:nvSpPr>
        <p:spPr/>
        <p:txBody>
          <a:bodyPr/>
          <a:lstStyle/>
          <a:p>
            <a:fld id="{3A4F6043-7A67-491B-98BC-F933DED7226D}" type="slidenum">
              <a:rPr lang="en-US" smtClean="0"/>
              <a:pPr/>
              <a:t>34</a:t>
            </a:fld>
            <a:endParaRPr lang="en-US" dirty="0"/>
          </a:p>
        </p:txBody>
      </p:sp>
    </p:spTree>
    <p:extLst>
      <p:ext uri="{BB962C8B-B14F-4D97-AF65-F5344CB8AC3E}">
        <p14:creationId xmlns:p14="http://schemas.microsoft.com/office/powerpoint/2010/main" val="2594298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FF463F-02AF-DC1F-C10C-DB3352087C4C}"/>
              </a:ext>
            </a:extLst>
          </p:cNvPr>
          <p:cNvSpPr>
            <a:spLocks noGrp="1"/>
          </p:cNvSpPr>
          <p:nvPr>
            <p:ph idx="1"/>
          </p:nvPr>
        </p:nvSpPr>
        <p:spPr>
          <a:xfrm>
            <a:off x="419106" y="1402080"/>
            <a:ext cx="9741183" cy="4142151"/>
          </a:xfrm>
        </p:spPr>
        <p:txBody>
          <a:bodyPr>
            <a:normAutofit/>
          </a:bodyPr>
          <a:lstStyle/>
          <a:p>
            <a:r>
              <a:rPr lang="en-CA" b="1" dirty="0"/>
              <a:t>Menstrual phase</a:t>
            </a:r>
          </a:p>
          <a:p>
            <a:r>
              <a:rPr lang="en-US" dirty="0"/>
              <a:t>When the ovum is not fertilized, the corpus luteum starts to degenerate. (In the event of pregnancy, the corpus luteum is supported by human chorionic gonadotrophin [</a:t>
            </a:r>
            <a:r>
              <a:rPr lang="en-US" dirty="0" err="1"/>
              <a:t>hCG</a:t>
            </a:r>
            <a:r>
              <a:rPr lang="en-US" dirty="0"/>
              <a:t>] secreted by the developing embryo.) Progesterone and estrogen levels therefore fall, and the functional layer of the endometrium, which is dependent on high levels of these ovarian hormones, is shed in menstruation. The menstrual flow consists of the secretions from endometrial glands, endometrial cells, blood from the degenerating capillaries and the unfertilized </a:t>
            </a:r>
            <a:r>
              <a:rPr lang="en-CA" dirty="0"/>
              <a:t>ovum.</a:t>
            </a:r>
          </a:p>
          <a:p>
            <a:r>
              <a:rPr lang="en-US" dirty="0"/>
              <a:t>During the menstrual phase, levels of estrogen and progesterone are very low because the corpus luteum that had been active during the second half of the previous cycle has degenerated. This means the hypothalamus and anterior pituitary can resume their cyclical activity, and levels of FSH begin to rise, initiating a new cycle.</a:t>
            </a:r>
            <a:endParaRPr lang="en-CA" dirty="0"/>
          </a:p>
        </p:txBody>
      </p:sp>
      <p:sp>
        <p:nvSpPr>
          <p:cNvPr id="4" name="Slide Number Placeholder 3">
            <a:extLst>
              <a:ext uri="{FF2B5EF4-FFF2-40B4-BE49-F238E27FC236}">
                <a16:creationId xmlns:a16="http://schemas.microsoft.com/office/drawing/2014/main" id="{BE0C1B25-8BD2-F7B1-9A24-3ABE26D16029}"/>
              </a:ext>
            </a:extLst>
          </p:cNvPr>
          <p:cNvSpPr>
            <a:spLocks noGrp="1"/>
          </p:cNvSpPr>
          <p:nvPr>
            <p:ph type="sldNum" sz="quarter" idx="4"/>
          </p:nvPr>
        </p:nvSpPr>
        <p:spPr/>
        <p:txBody>
          <a:bodyPr/>
          <a:lstStyle/>
          <a:p>
            <a:fld id="{3A4F6043-7A67-491B-98BC-F933DED7226D}" type="slidenum">
              <a:rPr lang="en-US" smtClean="0"/>
              <a:pPr/>
              <a:t>35</a:t>
            </a:fld>
            <a:endParaRPr lang="en-US" dirty="0"/>
          </a:p>
        </p:txBody>
      </p:sp>
    </p:spTree>
    <p:extLst>
      <p:ext uri="{BB962C8B-B14F-4D97-AF65-F5344CB8AC3E}">
        <p14:creationId xmlns:p14="http://schemas.microsoft.com/office/powerpoint/2010/main" val="1102692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616A8E-4F29-47C7-ADEC-789CBD39BC40}"/>
              </a:ext>
            </a:extLst>
          </p:cNvPr>
          <p:cNvSpPr>
            <a:spLocks noGrp="1"/>
          </p:cNvSpPr>
          <p:nvPr>
            <p:ph idx="1"/>
          </p:nvPr>
        </p:nvSpPr>
        <p:spPr>
          <a:xfrm>
            <a:off x="419106" y="1097280"/>
            <a:ext cx="9741183" cy="4446951"/>
          </a:xfrm>
        </p:spPr>
        <p:txBody>
          <a:bodyPr>
            <a:normAutofit/>
          </a:bodyPr>
          <a:lstStyle/>
          <a:p>
            <a:r>
              <a:rPr lang="en-CA" b="1" dirty="0"/>
              <a:t>Proliferative phase</a:t>
            </a:r>
          </a:p>
          <a:p>
            <a:r>
              <a:rPr lang="en-US" dirty="0"/>
              <a:t>At this stage an ovarian follicle, stimulated by FSH, is growing towards maturity and is producing estrogen, which stimulates proliferation of the functional layer of the endometrium in preparation for the reception of a fertilized ovum. The endometrium thickens, becoming very vascular and rich in mucus-secreting glands. Rising levels of estrogen are responsible for triggering a surge of LH approximately mid-cycle. This LH surge triggers ovulation, marking the end of the proliferative phase.</a:t>
            </a:r>
          </a:p>
          <a:p>
            <a:r>
              <a:rPr lang="en-CA" b="1" dirty="0"/>
              <a:t>Secretory phase</a:t>
            </a:r>
          </a:p>
          <a:p>
            <a:r>
              <a:rPr lang="en-US" dirty="0"/>
              <a:t>After ovulation, LH from the anterior pituitary stimulates development of the corpus luteum from the ruptured follicle, which produces progesterone, some estrogen, and inhibin. Under the influence of progesterone, the endometrium becomes edematous and the secretory glands produce increased amounts of watery mucus. This assists the passage of the spermatozoa through the uterus to the uterine tubes where the ovum is usually fertilized. There is a similar increase in secretion of watery mucus by the glands of the uterine tubes and by cervical glands </a:t>
            </a:r>
            <a:r>
              <a:rPr lang="en-CA" dirty="0"/>
              <a:t>that lubricate the vagina.</a:t>
            </a:r>
          </a:p>
        </p:txBody>
      </p:sp>
      <p:sp>
        <p:nvSpPr>
          <p:cNvPr id="4" name="Slide Number Placeholder 3">
            <a:extLst>
              <a:ext uri="{FF2B5EF4-FFF2-40B4-BE49-F238E27FC236}">
                <a16:creationId xmlns:a16="http://schemas.microsoft.com/office/drawing/2014/main" id="{8653434A-18A1-FDAD-5763-706C2B92567E}"/>
              </a:ext>
            </a:extLst>
          </p:cNvPr>
          <p:cNvSpPr>
            <a:spLocks noGrp="1"/>
          </p:cNvSpPr>
          <p:nvPr>
            <p:ph type="sldNum" sz="quarter" idx="4"/>
          </p:nvPr>
        </p:nvSpPr>
        <p:spPr/>
        <p:txBody>
          <a:bodyPr/>
          <a:lstStyle/>
          <a:p>
            <a:fld id="{3A4F6043-7A67-491B-98BC-F933DED7226D}" type="slidenum">
              <a:rPr lang="en-US" smtClean="0"/>
              <a:pPr/>
              <a:t>36</a:t>
            </a:fld>
            <a:endParaRPr lang="en-US" dirty="0"/>
          </a:p>
        </p:txBody>
      </p:sp>
    </p:spTree>
    <p:extLst>
      <p:ext uri="{BB962C8B-B14F-4D97-AF65-F5344CB8AC3E}">
        <p14:creationId xmlns:p14="http://schemas.microsoft.com/office/powerpoint/2010/main" val="3145048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15CB0A-F5A5-0DE9-03B8-541F5D80B8F8}"/>
              </a:ext>
            </a:extLst>
          </p:cNvPr>
          <p:cNvSpPr>
            <a:spLocks noGrp="1"/>
          </p:cNvSpPr>
          <p:nvPr>
            <p:ph idx="1"/>
          </p:nvPr>
        </p:nvSpPr>
        <p:spPr>
          <a:xfrm>
            <a:off x="419106" y="1645919"/>
            <a:ext cx="9741183" cy="3898311"/>
          </a:xfrm>
        </p:spPr>
        <p:txBody>
          <a:bodyPr>
            <a:normAutofit/>
          </a:bodyPr>
          <a:lstStyle/>
          <a:p>
            <a:r>
              <a:rPr lang="en-US" dirty="0"/>
              <a:t>The ovum may survive in a </a:t>
            </a:r>
            <a:r>
              <a:rPr lang="en-US" dirty="0" err="1"/>
              <a:t>fertilisable</a:t>
            </a:r>
            <a:r>
              <a:rPr lang="en-US" dirty="0"/>
              <a:t> form for a very short time after ovulation, probably as little as 8 hours. The spermatozoa, deposited in the vagina during intercourse, may be capable of </a:t>
            </a:r>
            <a:r>
              <a:rPr lang="en-US" dirty="0" err="1"/>
              <a:t>fertilising</a:t>
            </a:r>
            <a:r>
              <a:rPr lang="en-US" dirty="0"/>
              <a:t> the ovum for only about 24 hours although they can survive for several days. This means that the period in each cycle during which </a:t>
            </a:r>
            <a:r>
              <a:rPr lang="en-US" dirty="0" err="1"/>
              <a:t>fertilisation</a:t>
            </a:r>
            <a:r>
              <a:rPr lang="en-US" dirty="0"/>
              <a:t> can occur is relatively short. Observable changes in the woman’s body occur around the time of ovulation. Cervical mucus, normally thick and dry, becomes thin, elastic and watery, and body temperature rises by about 1°C immediately following ovulation. Some women experience abdominal discomfort in the middle of the cycle, thought to correspond to rupture of the follicle and release of its contents into the abdominal </a:t>
            </a:r>
            <a:r>
              <a:rPr lang="en-CA" dirty="0"/>
              <a:t>cavity.</a:t>
            </a:r>
          </a:p>
          <a:p>
            <a:r>
              <a:rPr lang="en-US" dirty="0"/>
              <a:t>After ovulation, the combination of progesterone, </a:t>
            </a:r>
            <a:r>
              <a:rPr lang="en-US" dirty="0" err="1"/>
              <a:t>oestrogen</a:t>
            </a:r>
            <a:r>
              <a:rPr lang="en-US" dirty="0"/>
              <a:t> and inhibin from the corpus luteum suppresses the hypothalamus and anterior pituitary, so FSH and LH levels fall. Low FSH levels in the second half of the cycle prevent further follicular development in case a pregnancy results from the current cycle. If the ovum is not</a:t>
            </a:r>
            <a:endParaRPr lang="en-CA" dirty="0"/>
          </a:p>
        </p:txBody>
      </p:sp>
      <p:sp>
        <p:nvSpPr>
          <p:cNvPr id="4" name="Slide Number Placeholder 3">
            <a:extLst>
              <a:ext uri="{FF2B5EF4-FFF2-40B4-BE49-F238E27FC236}">
                <a16:creationId xmlns:a16="http://schemas.microsoft.com/office/drawing/2014/main" id="{A792108A-7C50-8B39-7785-BE4C5CF144B1}"/>
              </a:ext>
            </a:extLst>
          </p:cNvPr>
          <p:cNvSpPr>
            <a:spLocks noGrp="1"/>
          </p:cNvSpPr>
          <p:nvPr>
            <p:ph type="sldNum" sz="quarter" idx="4"/>
          </p:nvPr>
        </p:nvSpPr>
        <p:spPr/>
        <p:txBody>
          <a:bodyPr/>
          <a:lstStyle/>
          <a:p>
            <a:fld id="{3A4F6043-7A67-491B-98BC-F933DED7226D}" type="slidenum">
              <a:rPr lang="en-US" smtClean="0"/>
              <a:pPr/>
              <a:t>37</a:t>
            </a:fld>
            <a:endParaRPr lang="en-US" dirty="0"/>
          </a:p>
        </p:txBody>
      </p:sp>
    </p:spTree>
    <p:extLst>
      <p:ext uri="{BB962C8B-B14F-4D97-AF65-F5344CB8AC3E}">
        <p14:creationId xmlns:p14="http://schemas.microsoft.com/office/powerpoint/2010/main" val="3697676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F84F45-0708-6AA3-7C81-0458DCA893F3}"/>
              </a:ext>
            </a:extLst>
          </p:cNvPr>
          <p:cNvSpPr>
            <a:spLocks noGrp="1"/>
          </p:cNvSpPr>
          <p:nvPr>
            <p:ph idx="1"/>
          </p:nvPr>
        </p:nvSpPr>
        <p:spPr/>
        <p:txBody>
          <a:bodyPr>
            <a:normAutofit/>
          </a:bodyPr>
          <a:lstStyle/>
          <a:p>
            <a:r>
              <a:rPr lang="en-US" dirty="0" err="1"/>
              <a:t>fertilised</a:t>
            </a:r>
            <a:r>
              <a:rPr lang="en-US" dirty="0"/>
              <a:t>, falling LH levels leads to degeneration and death of the corpus luteum, which is dependent on LH for survival. The resultant steady decline in circulating </a:t>
            </a:r>
            <a:r>
              <a:rPr lang="en-US" dirty="0" err="1"/>
              <a:t>oestrogen</a:t>
            </a:r>
            <a:r>
              <a:rPr lang="en-US" dirty="0"/>
              <a:t>, progesterone and inhibin leads to degeneration of the uterine lining and menstruation, with the initiation </a:t>
            </a:r>
            <a:r>
              <a:rPr lang="en-CA" dirty="0"/>
              <a:t>of a new cycle.</a:t>
            </a:r>
          </a:p>
          <a:p>
            <a:r>
              <a:rPr lang="en-US" dirty="0"/>
              <a:t>If the ovum is </a:t>
            </a:r>
            <a:r>
              <a:rPr lang="en-US" dirty="0" err="1"/>
              <a:t>fertilised</a:t>
            </a:r>
            <a:r>
              <a:rPr lang="en-US" dirty="0"/>
              <a:t> there is no breakdown of the endometrium and no menstruation. The </a:t>
            </a:r>
            <a:r>
              <a:rPr lang="en-US" dirty="0" err="1"/>
              <a:t>fertilised</a:t>
            </a:r>
            <a:r>
              <a:rPr lang="en-US" dirty="0"/>
              <a:t> ovum (zygote) travels through the uterine tube to the uterus where it becomes embedded in the wall and produces human chorionic gonadotrophin (</a:t>
            </a:r>
            <a:r>
              <a:rPr lang="en-US" dirty="0" err="1"/>
              <a:t>hCG</a:t>
            </a:r>
            <a:r>
              <a:rPr lang="en-US" dirty="0"/>
              <a:t>), which is similar to anterior pituitary </a:t>
            </a:r>
            <a:r>
              <a:rPr lang="en-US" dirty="0" err="1"/>
              <a:t>luteinising</a:t>
            </a:r>
            <a:r>
              <a:rPr lang="en-US" dirty="0"/>
              <a:t> hormone. This hormone keeps the corpus luteum intact, enabling it to continue secreting progesterone and </a:t>
            </a:r>
            <a:r>
              <a:rPr lang="en-US" dirty="0" err="1"/>
              <a:t>oestrogen</a:t>
            </a:r>
            <a:r>
              <a:rPr lang="en-US" dirty="0"/>
              <a:t> for the first 3–4 months of the pregnancy, inhibiting the maturation of further ovarian follicles. During that time the placenta develops and produces </a:t>
            </a:r>
            <a:r>
              <a:rPr lang="en-US" dirty="0" err="1"/>
              <a:t>oestrogen</a:t>
            </a:r>
            <a:r>
              <a:rPr lang="en-US" dirty="0"/>
              <a:t>, progesterone </a:t>
            </a:r>
            <a:r>
              <a:rPr lang="en-CA" dirty="0"/>
              <a:t>and gonadotrophins. </a:t>
            </a:r>
          </a:p>
        </p:txBody>
      </p:sp>
      <p:sp>
        <p:nvSpPr>
          <p:cNvPr id="4" name="Slide Number Placeholder 3">
            <a:extLst>
              <a:ext uri="{FF2B5EF4-FFF2-40B4-BE49-F238E27FC236}">
                <a16:creationId xmlns:a16="http://schemas.microsoft.com/office/drawing/2014/main" id="{734FFCA3-C2CD-B20E-D90C-D86CF6130CD6}"/>
              </a:ext>
            </a:extLst>
          </p:cNvPr>
          <p:cNvSpPr>
            <a:spLocks noGrp="1"/>
          </p:cNvSpPr>
          <p:nvPr>
            <p:ph type="sldNum" sz="quarter" idx="4"/>
          </p:nvPr>
        </p:nvSpPr>
        <p:spPr/>
        <p:txBody>
          <a:bodyPr/>
          <a:lstStyle/>
          <a:p>
            <a:fld id="{3A4F6043-7A67-491B-98BC-F933DED7226D}" type="slidenum">
              <a:rPr lang="en-US" smtClean="0"/>
              <a:pPr/>
              <a:t>38</a:t>
            </a:fld>
            <a:endParaRPr lang="en-US" dirty="0"/>
          </a:p>
        </p:txBody>
      </p:sp>
    </p:spTree>
    <p:extLst>
      <p:ext uri="{BB962C8B-B14F-4D97-AF65-F5344CB8AC3E}">
        <p14:creationId xmlns:p14="http://schemas.microsoft.com/office/powerpoint/2010/main" val="95469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5CEBF-E16F-4150-371D-B84E003893AE}"/>
              </a:ext>
            </a:extLst>
          </p:cNvPr>
          <p:cNvSpPr>
            <a:spLocks noGrp="1"/>
          </p:cNvSpPr>
          <p:nvPr>
            <p:ph idx="1"/>
          </p:nvPr>
        </p:nvSpPr>
        <p:spPr>
          <a:xfrm>
            <a:off x="419106" y="1593669"/>
            <a:ext cx="9741183" cy="4432662"/>
          </a:xfrm>
        </p:spPr>
        <p:txBody>
          <a:bodyPr>
            <a:normAutofit/>
          </a:bodyPr>
          <a:lstStyle/>
          <a:p>
            <a:r>
              <a:rPr lang="en-CA" b="1" dirty="0"/>
              <a:t>Menopause</a:t>
            </a:r>
          </a:p>
          <a:p>
            <a:r>
              <a:rPr lang="en-US" dirty="0"/>
              <a:t>The menopause (climacteric) usually occurs between the ages of 45 and 55 years, marking the end of the childbearing period. It may occur suddenly or over a period of years, sometimes as long as 10 years, and is caused by a progressive reduction in estrogen levels, as the number of functional follicles in the ovaries declines with age. The ovaries gradually become less responsive to FSH and LH, and ovulation and the menstrual cycle become irregular, eventually ceasing. Several other phenomena may occur at the same time, including:</a:t>
            </a:r>
          </a:p>
          <a:p>
            <a:r>
              <a:rPr lang="en-US" dirty="0"/>
              <a:t>• short-term unpredictable vasodilation with flushing, sweating and palpitations, causing discomfort and disturbance of the normal sleep pattern </a:t>
            </a:r>
            <a:r>
              <a:rPr lang="en-CA" dirty="0"/>
              <a:t>• shrinkage of the breasts </a:t>
            </a:r>
            <a:r>
              <a:rPr lang="en-US" dirty="0"/>
              <a:t>• axillary and pubic hair become sparse • atrophy of the sex organs • episodes of uncharacteristic </a:t>
            </a:r>
            <a:r>
              <a:rPr lang="en-US" dirty="0" err="1"/>
              <a:t>behaviour</a:t>
            </a:r>
            <a:r>
              <a:rPr lang="en-US" dirty="0"/>
              <a:t>, e.g. irritability, </a:t>
            </a:r>
            <a:r>
              <a:rPr lang="en-CA" dirty="0"/>
              <a:t>mood changes </a:t>
            </a:r>
            <a:r>
              <a:rPr lang="en-US" dirty="0"/>
              <a:t>• gradual thinning of the skin • loss of bone mass predisposing to osteoporosis </a:t>
            </a:r>
            <a:r>
              <a:rPr lang="en-CA" dirty="0"/>
              <a:t> </a:t>
            </a:r>
            <a:r>
              <a:rPr lang="en-US" dirty="0"/>
              <a:t>• slow increase in blood cholesterol levels that increase the risk of cardiovascular disease in postmenopausal women to that in males of the same age. Similar changes occur after bilateral irradiation or surgical </a:t>
            </a:r>
            <a:r>
              <a:rPr lang="en-CA" dirty="0"/>
              <a:t>removal of the ovaries.</a:t>
            </a:r>
          </a:p>
        </p:txBody>
      </p:sp>
      <p:sp>
        <p:nvSpPr>
          <p:cNvPr id="4" name="Slide Number Placeholder 3">
            <a:extLst>
              <a:ext uri="{FF2B5EF4-FFF2-40B4-BE49-F238E27FC236}">
                <a16:creationId xmlns:a16="http://schemas.microsoft.com/office/drawing/2014/main" id="{996CAC6E-0AC0-0BA0-B526-83443E520A97}"/>
              </a:ext>
            </a:extLst>
          </p:cNvPr>
          <p:cNvSpPr>
            <a:spLocks noGrp="1"/>
          </p:cNvSpPr>
          <p:nvPr>
            <p:ph type="sldNum" sz="quarter" idx="4"/>
          </p:nvPr>
        </p:nvSpPr>
        <p:spPr/>
        <p:txBody>
          <a:bodyPr/>
          <a:lstStyle/>
          <a:p>
            <a:fld id="{3A4F6043-7A67-491B-98BC-F933DED7226D}" type="slidenum">
              <a:rPr lang="en-US" smtClean="0"/>
              <a:pPr/>
              <a:t>39</a:t>
            </a:fld>
            <a:endParaRPr lang="en-US" dirty="0"/>
          </a:p>
        </p:txBody>
      </p:sp>
    </p:spTree>
    <p:extLst>
      <p:ext uri="{BB962C8B-B14F-4D97-AF65-F5344CB8AC3E}">
        <p14:creationId xmlns:p14="http://schemas.microsoft.com/office/powerpoint/2010/main" val="3225451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1E2D3-656E-50E3-0BC6-3F125449315C}"/>
              </a:ext>
            </a:extLst>
          </p:cNvPr>
          <p:cNvSpPr>
            <a:spLocks noGrp="1"/>
          </p:cNvSpPr>
          <p:nvPr>
            <p:ph type="title"/>
          </p:nvPr>
        </p:nvSpPr>
        <p:spPr/>
        <p:txBody>
          <a:bodyPr/>
          <a:lstStyle/>
          <a:p>
            <a:r>
              <a:rPr lang="en-CA" dirty="0"/>
              <a:t>Breasts</a:t>
            </a:r>
          </a:p>
        </p:txBody>
      </p:sp>
      <p:sp>
        <p:nvSpPr>
          <p:cNvPr id="3" name="Content Placeholder 2">
            <a:extLst>
              <a:ext uri="{FF2B5EF4-FFF2-40B4-BE49-F238E27FC236}">
                <a16:creationId xmlns:a16="http://schemas.microsoft.com/office/drawing/2014/main" id="{22B343C2-2B4F-7CD8-E22F-675F5CB7B6FC}"/>
              </a:ext>
            </a:extLst>
          </p:cNvPr>
          <p:cNvSpPr>
            <a:spLocks noGrp="1"/>
          </p:cNvSpPr>
          <p:nvPr>
            <p:ph idx="1"/>
          </p:nvPr>
        </p:nvSpPr>
        <p:spPr>
          <a:xfrm>
            <a:off x="419106" y="1558834"/>
            <a:ext cx="9741183" cy="4406537"/>
          </a:xfrm>
        </p:spPr>
        <p:txBody>
          <a:bodyPr>
            <a:normAutofit/>
          </a:bodyPr>
          <a:lstStyle/>
          <a:p>
            <a:r>
              <a:rPr lang="en-US" dirty="0"/>
              <a:t>The breasts or </a:t>
            </a:r>
            <a:r>
              <a:rPr lang="en-US" i="1" dirty="0"/>
              <a:t>mammary glands </a:t>
            </a:r>
            <a:r>
              <a:rPr lang="en-US" dirty="0"/>
              <a:t>are accessory glands of the female reproductive system. They exist also in the male, but in only a rudimentary form.</a:t>
            </a:r>
          </a:p>
          <a:p>
            <a:r>
              <a:rPr lang="en-CA" b="1" dirty="0"/>
              <a:t>Structure</a:t>
            </a:r>
          </a:p>
          <a:p>
            <a:r>
              <a:rPr lang="en-US" dirty="0"/>
              <a:t>The mammary glands or breasts consist of varying amounts of glandular tissue, responsible for milk production, supported by fatty tissue and fibrous connective tissue that anchor the breast to the chest wall. Each breast contains about 20 </a:t>
            </a:r>
            <a:r>
              <a:rPr lang="en-US" i="1" dirty="0"/>
              <a:t>lobes</a:t>
            </a:r>
            <a:r>
              <a:rPr lang="en-US" dirty="0"/>
              <a:t>, each of which contains a number of glandular structures called </a:t>
            </a:r>
            <a:r>
              <a:rPr lang="en-US" i="1" dirty="0"/>
              <a:t>lobules</a:t>
            </a:r>
            <a:r>
              <a:rPr lang="en-US" dirty="0"/>
              <a:t>, where milk is produced. Lobules open into tiny </a:t>
            </a:r>
            <a:r>
              <a:rPr lang="en-US" i="1" dirty="0"/>
              <a:t>lactiferous ducts</a:t>
            </a:r>
            <a:r>
              <a:rPr lang="en-US" dirty="0"/>
              <a:t>, which drain milk towards the nipple. Supporting fatty and connective tissues run through the breast, surrounding the lobules, and the breast itself is covered in subcutaneous fat. In the lactating breast, glandular tissue </a:t>
            </a:r>
            <a:r>
              <a:rPr lang="en-CA" dirty="0"/>
              <a:t>proliferates (hyperplasia) to support milk production, </a:t>
            </a:r>
            <a:r>
              <a:rPr lang="en-US" dirty="0"/>
              <a:t>and recedes again after lactation stops.</a:t>
            </a:r>
          </a:p>
          <a:p>
            <a:r>
              <a:rPr lang="en-US" b="1" dirty="0"/>
              <a:t>The nipple. </a:t>
            </a:r>
            <a:r>
              <a:rPr lang="en-US" dirty="0"/>
              <a:t>This is a small conical eminence at the </a:t>
            </a:r>
            <a:r>
              <a:rPr lang="en-US" dirty="0" err="1"/>
              <a:t>centre</a:t>
            </a:r>
            <a:r>
              <a:rPr lang="en-US" dirty="0"/>
              <a:t> of the breast surrounded by a pigmented area, the </a:t>
            </a:r>
            <a:r>
              <a:rPr lang="en-US" i="1" dirty="0"/>
              <a:t>areola</a:t>
            </a:r>
            <a:r>
              <a:rPr lang="en-US" dirty="0"/>
              <a:t>. On the surface of the areola are numerous sebaceous glands (Montgomery’s tubercles), which lubricate the </a:t>
            </a:r>
            <a:r>
              <a:rPr lang="en-CA" dirty="0"/>
              <a:t>nipple during lactation.</a:t>
            </a:r>
          </a:p>
        </p:txBody>
      </p:sp>
      <p:sp>
        <p:nvSpPr>
          <p:cNvPr id="4" name="Slide Number Placeholder 3">
            <a:extLst>
              <a:ext uri="{FF2B5EF4-FFF2-40B4-BE49-F238E27FC236}">
                <a16:creationId xmlns:a16="http://schemas.microsoft.com/office/drawing/2014/main" id="{8D69C877-534F-AF0A-3CFD-0F4A18B6273D}"/>
              </a:ext>
            </a:extLst>
          </p:cNvPr>
          <p:cNvSpPr>
            <a:spLocks noGrp="1"/>
          </p:cNvSpPr>
          <p:nvPr>
            <p:ph type="sldNum" sz="quarter" idx="4"/>
          </p:nvPr>
        </p:nvSpPr>
        <p:spPr/>
        <p:txBody>
          <a:bodyPr/>
          <a:lstStyle/>
          <a:p>
            <a:fld id="{3A4F6043-7A67-491B-98BC-F933DED7226D}" type="slidenum">
              <a:rPr lang="en-US" smtClean="0"/>
              <a:pPr/>
              <a:t>40</a:t>
            </a:fld>
            <a:endParaRPr lang="en-US" dirty="0"/>
          </a:p>
        </p:txBody>
      </p:sp>
    </p:spTree>
    <p:extLst>
      <p:ext uri="{BB962C8B-B14F-4D97-AF65-F5344CB8AC3E}">
        <p14:creationId xmlns:p14="http://schemas.microsoft.com/office/powerpoint/2010/main" val="9957567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887A15-7893-D5E1-FD7C-3FE4A34B177D}"/>
              </a:ext>
            </a:extLst>
          </p:cNvPr>
          <p:cNvSpPr>
            <a:spLocks noGrp="1"/>
          </p:cNvSpPr>
          <p:nvPr>
            <p:ph type="sldNum" sz="quarter" idx="4"/>
          </p:nvPr>
        </p:nvSpPr>
        <p:spPr/>
        <p:txBody>
          <a:bodyPr/>
          <a:lstStyle/>
          <a:p>
            <a:fld id="{3A4F6043-7A67-491B-98BC-F933DED7226D}" type="slidenum">
              <a:rPr lang="en-US" smtClean="0"/>
              <a:pPr/>
              <a:t>41</a:t>
            </a:fld>
            <a:endParaRPr lang="en-US" dirty="0"/>
          </a:p>
        </p:txBody>
      </p:sp>
      <p:pic>
        <p:nvPicPr>
          <p:cNvPr id="6" name="Picture 5">
            <a:extLst>
              <a:ext uri="{FF2B5EF4-FFF2-40B4-BE49-F238E27FC236}">
                <a16:creationId xmlns:a16="http://schemas.microsoft.com/office/drawing/2014/main" id="{6D18D8FF-BBB7-21B8-25DD-4C65C76E12F1}"/>
              </a:ext>
            </a:extLst>
          </p:cNvPr>
          <p:cNvPicPr>
            <a:picLocks noChangeAspect="1"/>
          </p:cNvPicPr>
          <p:nvPr/>
        </p:nvPicPr>
        <p:blipFill>
          <a:blip r:embed="rId2"/>
          <a:stretch>
            <a:fillRect/>
          </a:stretch>
        </p:blipFill>
        <p:spPr>
          <a:xfrm>
            <a:off x="4227871" y="1674743"/>
            <a:ext cx="3736258" cy="3508513"/>
          </a:xfrm>
          <a:prstGeom prst="rect">
            <a:avLst/>
          </a:prstGeom>
        </p:spPr>
      </p:pic>
      <p:sp>
        <p:nvSpPr>
          <p:cNvPr id="8" name="TextBox 7">
            <a:extLst>
              <a:ext uri="{FF2B5EF4-FFF2-40B4-BE49-F238E27FC236}">
                <a16:creationId xmlns:a16="http://schemas.microsoft.com/office/drawing/2014/main" id="{E3B4F1EA-1BD2-A326-BE66-5156C0F759D4}"/>
              </a:ext>
            </a:extLst>
          </p:cNvPr>
          <p:cNvSpPr txBox="1"/>
          <p:nvPr/>
        </p:nvSpPr>
        <p:spPr>
          <a:xfrm>
            <a:off x="2240280" y="4622465"/>
            <a:ext cx="2897777" cy="369332"/>
          </a:xfrm>
          <a:prstGeom prst="rect">
            <a:avLst/>
          </a:prstGeom>
          <a:noFill/>
        </p:spPr>
        <p:txBody>
          <a:bodyPr wrap="square">
            <a:spAutoFit/>
          </a:bodyPr>
          <a:lstStyle/>
          <a:p>
            <a:r>
              <a:rPr lang="en-CA" dirty="0"/>
              <a:t>Structure of the breast.</a:t>
            </a:r>
          </a:p>
        </p:txBody>
      </p:sp>
    </p:spTree>
    <p:extLst>
      <p:ext uri="{BB962C8B-B14F-4D97-AF65-F5344CB8AC3E}">
        <p14:creationId xmlns:p14="http://schemas.microsoft.com/office/powerpoint/2010/main" val="2156637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148419-D99B-301F-D138-675FA9DDB07A}"/>
              </a:ext>
            </a:extLst>
          </p:cNvPr>
          <p:cNvSpPr>
            <a:spLocks noGrp="1"/>
          </p:cNvSpPr>
          <p:nvPr>
            <p:ph idx="1"/>
          </p:nvPr>
        </p:nvSpPr>
        <p:spPr/>
        <p:txBody>
          <a:bodyPr>
            <a:normAutofit lnSpcReduction="10000"/>
          </a:bodyPr>
          <a:lstStyle/>
          <a:p>
            <a:r>
              <a:rPr lang="en-US" b="1" dirty="0"/>
              <a:t>Blood supply, lymph drainage and nerve supply</a:t>
            </a:r>
          </a:p>
          <a:p>
            <a:r>
              <a:rPr lang="en-US" b="1" dirty="0"/>
              <a:t>Arterial supply. </a:t>
            </a:r>
            <a:r>
              <a:rPr lang="en-US" dirty="0"/>
              <a:t>The breasts are supplied with blood from the thoracic branches of the axillary arteries and from the internal mammary and intercostal arteries.</a:t>
            </a:r>
          </a:p>
          <a:p>
            <a:r>
              <a:rPr lang="en-US" b="1" dirty="0"/>
              <a:t>Venous drainage. </a:t>
            </a:r>
            <a:r>
              <a:rPr lang="en-US" dirty="0"/>
              <a:t>This is formed by an anastomotic circle round the base of the nipple from which branches carry the venous blood to the circumference, and end in the axillary and mammary veins.</a:t>
            </a:r>
          </a:p>
          <a:p>
            <a:r>
              <a:rPr lang="en-US" b="1" dirty="0"/>
              <a:t>Lymph drainage</a:t>
            </a:r>
            <a:r>
              <a:rPr lang="en-US" dirty="0"/>
              <a:t>. This is mainly into the superficial axillary lymph vessels and nodes. Lymph may drain through the internal mammary nodes if the superficial </a:t>
            </a:r>
            <a:r>
              <a:rPr lang="en-CA" dirty="0"/>
              <a:t>route is obstructed.</a:t>
            </a:r>
          </a:p>
          <a:p>
            <a:r>
              <a:rPr lang="en-US" b="1" dirty="0"/>
              <a:t>Nerve supply. </a:t>
            </a:r>
            <a:r>
              <a:rPr lang="en-US" dirty="0"/>
              <a:t>The breasts are supplied by branches from the 4th, 5th and 6th thoracic nerves, which contain sympathetic </a:t>
            </a:r>
            <a:r>
              <a:rPr lang="en-US" dirty="0" err="1"/>
              <a:t>fibres</a:t>
            </a:r>
            <a:r>
              <a:rPr lang="en-US" dirty="0"/>
              <a:t>. There are numerous somatic sensory nerve endings in the breast, especially around the nipple.</a:t>
            </a:r>
            <a:endParaRPr lang="en-CA" dirty="0"/>
          </a:p>
        </p:txBody>
      </p:sp>
      <p:sp>
        <p:nvSpPr>
          <p:cNvPr id="4" name="Slide Number Placeholder 3">
            <a:extLst>
              <a:ext uri="{FF2B5EF4-FFF2-40B4-BE49-F238E27FC236}">
                <a16:creationId xmlns:a16="http://schemas.microsoft.com/office/drawing/2014/main" id="{5D52D857-5753-BFC3-8C14-E18FEB1A2B8F}"/>
              </a:ext>
            </a:extLst>
          </p:cNvPr>
          <p:cNvSpPr>
            <a:spLocks noGrp="1"/>
          </p:cNvSpPr>
          <p:nvPr>
            <p:ph type="sldNum" sz="quarter" idx="4"/>
          </p:nvPr>
        </p:nvSpPr>
        <p:spPr/>
        <p:txBody>
          <a:bodyPr/>
          <a:lstStyle/>
          <a:p>
            <a:fld id="{3A4F6043-7A67-491B-98BC-F933DED7226D}" type="slidenum">
              <a:rPr lang="en-US" smtClean="0"/>
              <a:pPr/>
              <a:t>42</a:t>
            </a:fld>
            <a:endParaRPr lang="en-US" dirty="0"/>
          </a:p>
        </p:txBody>
      </p:sp>
    </p:spTree>
    <p:extLst>
      <p:ext uri="{BB962C8B-B14F-4D97-AF65-F5344CB8AC3E}">
        <p14:creationId xmlns:p14="http://schemas.microsoft.com/office/powerpoint/2010/main" val="747326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F18CD5-27C3-1089-2D58-CE03841DBFAE}"/>
              </a:ext>
            </a:extLst>
          </p:cNvPr>
          <p:cNvSpPr>
            <a:spLocks noGrp="1"/>
          </p:cNvSpPr>
          <p:nvPr>
            <p:ph idx="1"/>
          </p:nvPr>
        </p:nvSpPr>
        <p:spPr/>
        <p:txBody>
          <a:bodyPr>
            <a:normAutofit/>
          </a:bodyPr>
          <a:lstStyle/>
          <a:p>
            <a:r>
              <a:rPr lang="en-US" dirty="0"/>
              <a:t>When these touch receptors are stimulated by sucking, impulses pass to the hypothalamus and secretion of the hormone oxytocin is increased, promoting the release </a:t>
            </a:r>
            <a:r>
              <a:rPr lang="en-CA" dirty="0"/>
              <a:t>of milk.</a:t>
            </a:r>
          </a:p>
          <a:p>
            <a:r>
              <a:rPr lang="en-CA" b="1" dirty="0"/>
              <a:t>Functions</a:t>
            </a:r>
          </a:p>
          <a:p>
            <a:r>
              <a:rPr lang="en-US" dirty="0"/>
              <a:t>In the female, the breasts are small and immature until puberty. Thereafter they grow and develop under the influence of </a:t>
            </a:r>
            <a:r>
              <a:rPr lang="en-US" dirty="0" err="1"/>
              <a:t>oestrogen</a:t>
            </a:r>
            <a:r>
              <a:rPr lang="en-US" dirty="0"/>
              <a:t> and progesterone. During pregnancy these hormones stimulate further growth. After the baby is born the hormone </a:t>
            </a:r>
            <a:r>
              <a:rPr lang="en-US" i="1" dirty="0"/>
              <a:t>prolactin</a:t>
            </a:r>
            <a:r>
              <a:rPr lang="en-US" dirty="0"/>
              <a:t> from the anterior pituitary stimulates the production of milk, and </a:t>
            </a:r>
            <a:r>
              <a:rPr lang="en-US" i="1" dirty="0"/>
              <a:t>oxytocin</a:t>
            </a:r>
            <a:r>
              <a:rPr lang="en-US" dirty="0"/>
              <a:t> from the posterior pituitary stimulates the release of milk in response to the stimulation of the nipple by the sucking baby, by a positive feedback </a:t>
            </a:r>
            <a:r>
              <a:rPr lang="en-CA" dirty="0"/>
              <a:t>mechanism.</a:t>
            </a:r>
          </a:p>
        </p:txBody>
      </p:sp>
      <p:sp>
        <p:nvSpPr>
          <p:cNvPr id="4" name="Slide Number Placeholder 3">
            <a:extLst>
              <a:ext uri="{FF2B5EF4-FFF2-40B4-BE49-F238E27FC236}">
                <a16:creationId xmlns:a16="http://schemas.microsoft.com/office/drawing/2014/main" id="{7ABDEB19-3348-BCBB-6B85-F0B40D3E7C49}"/>
              </a:ext>
            </a:extLst>
          </p:cNvPr>
          <p:cNvSpPr>
            <a:spLocks noGrp="1"/>
          </p:cNvSpPr>
          <p:nvPr>
            <p:ph type="sldNum" sz="quarter" idx="4"/>
          </p:nvPr>
        </p:nvSpPr>
        <p:spPr/>
        <p:txBody>
          <a:bodyPr/>
          <a:lstStyle/>
          <a:p>
            <a:fld id="{3A4F6043-7A67-491B-98BC-F933DED7226D}" type="slidenum">
              <a:rPr lang="en-US" smtClean="0"/>
              <a:pPr/>
              <a:t>43</a:t>
            </a:fld>
            <a:endParaRPr lang="en-US" dirty="0"/>
          </a:p>
        </p:txBody>
      </p:sp>
    </p:spTree>
    <p:extLst>
      <p:ext uri="{BB962C8B-B14F-4D97-AF65-F5344CB8AC3E}">
        <p14:creationId xmlns:p14="http://schemas.microsoft.com/office/powerpoint/2010/main" val="4037287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1F15-46F5-4A2B-AF38-34F3B8027144}"/>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360A4C54-B3B2-4B02-A340-C72E57FEE5FE}"/>
              </a:ext>
            </a:extLst>
          </p:cNvPr>
          <p:cNvSpPr>
            <a:spLocks noGrp="1"/>
          </p:cNvSpPr>
          <p:nvPr>
            <p:ph idx="1"/>
          </p:nvPr>
        </p:nvSpPr>
        <p:spPr/>
        <p:txBody>
          <a:bodyPr vert="horz" lIns="91440" tIns="45720" rIns="91440" bIns="45720" rtlCol="0" anchor="t">
            <a:noAutofit/>
          </a:bodyPr>
          <a:lstStyle/>
          <a:p>
            <a:r>
              <a:rPr lang="en-US" dirty="0"/>
              <a:t>Hamid Ghazvini, MD, DC, RMT</a:t>
            </a:r>
          </a:p>
          <a:p>
            <a:r>
              <a:rPr lang="en-US" dirty="0"/>
              <a:t>(+1) 905-731-2555</a:t>
            </a:r>
          </a:p>
          <a:p>
            <a:r>
              <a:rPr lang="en-US" dirty="0"/>
              <a:t>info@ruhanicollege.com</a:t>
            </a:r>
          </a:p>
          <a:p>
            <a:r>
              <a:rPr lang="en-US" dirty="0"/>
              <a:t>www.ruhanicollege.com</a:t>
            </a:r>
          </a:p>
        </p:txBody>
      </p:sp>
    </p:spTree>
    <p:extLst>
      <p:ext uri="{BB962C8B-B14F-4D97-AF65-F5344CB8AC3E}">
        <p14:creationId xmlns:p14="http://schemas.microsoft.com/office/powerpoint/2010/main" val="1315345950"/>
      </p:ext>
    </p:extLst>
  </p:cSld>
  <p:clrMapOvr>
    <a:masterClrMapping/>
  </p:clrMapOvr>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B37DAF-AFAF-4561-A80B-C76198EBD31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B665E41-66EB-401D-940D-8E7024721BE5}">
  <ds:schemaRefs>
    <ds:schemaRef ds:uri="http://schemas.microsoft.com/sharepoint/v3/contenttype/forms"/>
  </ds:schemaRefs>
</ds:datastoreItem>
</file>

<file path=customXml/itemProps3.xml><?xml version="1.0" encoding="utf-8"?>
<ds:datastoreItem xmlns:ds="http://schemas.openxmlformats.org/officeDocument/2006/customXml" ds:itemID="{A29436BC-77AE-4AEE-A282-4E162A1CA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{C074965D-871C-4A0A-8640-FE7BE56A91D0}TF6ea1097e-8114-4abb-8578-efc1cea4ec3c79c3debc_win32-15e8df654485</Template>
  <TotalTime>190</TotalTime>
  <Words>4894</Words>
  <Application>Microsoft Office PowerPoint</Application>
  <PresentationFormat>Widescreen</PresentationFormat>
  <Paragraphs>194</Paragraphs>
  <Slides>44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Dante</vt:lpstr>
      <vt:lpstr>Dante (Headings)2</vt:lpstr>
      <vt:lpstr>Frutiger-Bold</vt:lpstr>
      <vt:lpstr>Frutiger-Light</vt:lpstr>
      <vt:lpstr>Wingdings 2</vt:lpstr>
      <vt:lpstr>OffsetVTI</vt:lpstr>
      <vt:lpstr>Physiology IV</vt:lpstr>
      <vt:lpstr>The reproductive systems 1</vt:lpstr>
      <vt:lpstr>Agenda</vt:lpstr>
      <vt:lpstr>PowerPoint Presentation</vt:lpstr>
      <vt:lpstr>Female reproductive system</vt:lpstr>
      <vt:lpstr>PowerPoint Presentation</vt:lpstr>
      <vt:lpstr>PowerPoint Presentation</vt:lpstr>
      <vt:lpstr>PowerPoint Presentation</vt:lpstr>
      <vt:lpstr>Internal genitalia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Breasts</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2026-01-19T00:03:56Z</dcterms:created>
  <dcterms:modified xsi:type="dcterms:W3CDTF">2026-01-19T03:14:49Z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