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80" r:id="rId5"/>
    <p:sldId id="259" r:id="rId6"/>
    <p:sldId id="281" r:id="rId7"/>
    <p:sldId id="260" r:id="rId8"/>
    <p:sldId id="282" r:id="rId9"/>
    <p:sldId id="261" r:id="rId10"/>
    <p:sldId id="279" r:id="rId11"/>
    <p:sldId id="264" r:id="rId12"/>
    <p:sldId id="267" r:id="rId13"/>
    <p:sldId id="268" r:id="rId14"/>
    <p:sldId id="269" r:id="rId15"/>
    <p:sldId id="270" r:id="rId16"/>
    <p:sldId id="271" r:id="rId17"/>
    <p:sldId id="276" r:id="rId18"/>
    <p:sldId id="272" r:id="rId19"/>
    <p:sldId id="273" r:id="rId20"/>
    <p:sldId id="274" r:id="rId21"/>
    <p:sldId id="275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47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Urinary System</a:t>
            </a:r>
            <a:br>
              <a:rPr lang="en-CA" dirty="0"/>
            </a:br>
            <a:r>
              <a:rPr lang="en-CA" dirty="0"/>
              <a:t>Conditions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basic functional unit of the kidneys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169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Urinary System Introduction</a:t>
            </a:r>
          </a:p>
        </p:txBody>
      </p:sp>
      <p:pic>
        <p:nvPicPr>
          <p:cNvPr id="1026" name="Picture 2" descr="Definition of urinary system - NCI Dictionary of Cancer Terms - NC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520" y="681642"/>
            <a:ext cx="4516178" cy="560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280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789709"/>
            <a:ext cx="7315200" cy="5286895"/>
          </a:xfrm>
        </p:spPr>
        <p:txBody>
          <a:bodyPr>
            <a:normAutofit/>
          </a:bodyPr>
          <a:lstStyle/>
          <a:p>
            <a:r>
              <a:rPr lang="en-US" dirty="0"/>
              <a:t>The urinary system is a relatively small system composed of the kidneys, ureters, </a:t>
            </a:r>
            <a:r>
              <a:rPr lang="en-US" dirty="0" smtClean="0"/>
              <a:t>bladder, </a:t>
            </a:r>
            <a:r>
              <a:rPr lang="en-CA" dirty="0" smtClean="0"/>
              <a:t>and </a:t>
            </a:r>
            <a:r>
              <a:rPr lang="en-CA" dirty="0"/>
              <a:t>urethra </a:t>
            </a:r>
            <a:r>
              <a:rPr lang="en-CA" dirty="0" smtClean="0"/>
              <a:t>.</a:t>
            </a:r>
            <a:endParaRPr lang="en-CA" dirty="0"/>
          </a:p>
          <a:p>
            <a:r>
              <a:rPr lang="en-US" dirty="0" smtClean="0"/>
              <a:t>The </a:t>
            </a:r>
            <a:r>
              <a:rPr lang="en-US" dirty="0"/>
              <a:t>huge renal artery comes directly off the aorta and enters the kidneys. It </a:t>
            </a:r>
            <a:r>
              <a:rPr lang="en-US" dirty="0" smtClean="0"/>
              <a:t>rapidly decreases </a:t>
            </a:r>
            <a:r>
              <a:rPr lang="en-US" dirty="0"/>
              <a:t>in diameter and splits up to form thousands of capillaries, terminating in </a:t>
            </a:r>
            <a:r>
              <a:rPr lang="en-US" dirty="0" smtClean="0"/>
              <a:t>tiny knots </a:t>
            </a:r>
            <a:r>
              <a:rPr lang="en-US" dirty="0"/>
              <a:t>called </a:t>
            </a:r>
            <a:r>
              <a:rPr lang="en-US" b="1" dirty="0"/>
              <a:t>glomeruli</a:t>
            </a:r>
            <a:r>
              <a:rPr lang="en-US" dirty="0"/>
              <a:t>. Each of these is surrounded by a </a:t>
            </a:r>
            <a:r>
              <a:rPr lang="en-US" b="1" dirty="0"/>
              <a:t>Bowman capsule</a:t>
            </a:r>
            <a:r>
              <a:rPr lang="en-US" dirty="0"/>
              <a:t>, the </a:t>
            </a:r>
            <a:r>
              <a:rPr lang="en-US" dirty="0" smtClean="0"/>
              <a:t>entry point </a:t>
            </a:r>
            <a:r>
              <a:rPr lang="en-US" dirty="0"/>
              <a:t>to the </a:t>
            </a:r>
            <a:r>
              <a:rPr lang="en-US" b="1" dirty="0"/>
              <a:t>nephron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Blood pressure forces </a:t>
            </a:r>
            <a:r>
              <a:rPr lang="en-US" dirty="0" smtClean="0"/>
              <a:t>fluid </a:t>
            </a:r>
            <a:r>
              <a:rPr lang="en-US" dirty="0"/>
              <a:t>from the glomeruli into the </a:t>
            </a:r>
            <a:r>
              <a:rPr lang="en-US" dirty="0" smtClean="0"/>
              <a:t>Bowman capsule</a:t>
            </a:r>
            <a:r>
              <a:rPr lang="en-US" dirty="0"/>
              <a:t>. Nephrons and circulatory capillaries exchange water and waste products as </a:t>
            </a:r>
            <a:r>
              <a:rPr lang="en-US" dirty="0" smtClean="0"/>
              <a:t>they intertwine </a:t>
            </a:r>
            <a:r>
              <a:rPr lang="en-US" dirty="0"/>
              <a:t>along the loop of </a:t>
            </a:r>
            <a:r>
              <a:rPr lang="en-US" dirty="0" smtClean="0"/>
              <a:t>Henle.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3354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586112"/>
          </a:xfrm>
        </p:spPr>
        <p:txBody>
          <a:bodyPr/>
          <a:lstStyle/>
          <a:p>
            <a:r>
              <a:rPr lang="en-US" dirty="0" smtClean="0"/>
              <a:t>Anatomy</a:t>
            </a:r>
            <a:endParaRPr lang="en-CA" dirty="0"/>
          </a:p>
        </p:txBody>
      </p:sp>
      <p:pic>
        <p:nvPicPr>
          <p:cNvPr id="15362" name="Picture 2" descr="Urinary System Anatomy and Physiology: Study Guide for Nur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056" y="756459"/>
            <a:ext cx="6680200" cy="536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776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3137" y="748144"/>
            <a:ext cx="7315200" cy="2975541"/>
          </a:xfrm>
        </p:spPr>
        <p:txBody>
          <a:bodyPr>
            <a:normAutofit/>
          </a:bodyPr>
          <a:lstStyle/>
          <a:p>
            <a:r>
              <a:rPr lang="en-US" dirty="0" smtClean="0"/>
              <a:t>By </a:t>
            </a:r>
            <a:r>
              <a:rPr lang="en-US" dirty="0"/>
              <a:t>the time </a:t>
            </a:r>
            <a:r>
              <a:rPr lang="en-US" dirty="0" smtClean="0"/>
              <a:t>fluid </a:t>
            </a:r>
            <a:r>
              <a:rPr lang="en-US" dirty="0"/>
              <a:t>enters the </a:t>
            </a:r>
            <a:r>
              <a:rPr lang="en-US" dirty="0" smtClean="0"/>
              <a:t>collecting tubules</a:t>
            </a:r>
            <a:r>
              <a:rPr lang="en-US" dirty="0"/>
              <a:t>, any water, electrolytes, or other material the body needs has been </a:t>
            </a:r>
            <a:r>
              <a:rPr lang="en-US" dirty="0" smtClean="0"/>
              <a:t>reabsorbed, so </a:t>
            </a:r>
            <a:r>
              <a:rPr lang="en-US" dirty="0"/>
              <a:t>that only waste products are left. This </a:t>
            </a:r>
            <a:r>
              <a:rPr lang="en-US" dirty="0" smtClean="0"/>
              <a:t>fluid </a:t>
            </a:r>
            <a:r>
              <a:rPr lang="en-US" dirty="0"/>
              <a:t>is urine. The collecting tubules pour </a:t>
            </a:r>
            <a:r>
              <a:rPr lang="en-US" dirty="0" smtClean="0"/>
              <a:t>their contents </a:t>
            </a:r>
            <a:r>
              <a:rPr lang="en-US" dirty="0"/>
              <a:t>into the renal pelvis, the renal pelvis empties into the ureters, they lead to </a:t>
            </a:r>
            <a:r>
              <a:rPr lang="en-US" dirty="0" smtClean="0"/>
              <a:t>the urinary </a:t>
            </a:r>
            <a:r>
              <a:rPr lang="en-US" dirty="0"/>
              <a:t>bladder, and urine is excreted from the </a:t>
            </a:r>
            <a:r>
              <a:rPr lang="en-US" dirty="0" smtClean="0"/>
              <a:t>bladder </a:t>
            </a:r>
            <a:r>
              <a:rPr lang="en-CA" dirty="0" smtClean="0"/>
              <a:t>through </a:t>
            </a:r>
            <a:r>
              <a:rPr lang="en-CA" dirty="0"/>
              <a:t>the urethra.</a:t>
            </a:r>
          </a:p>
        </p:txBody>
      </p:sp>
    </p:spTree>
    <p:extLst>
      <p:ext uri="{BB962C8B-B14F-4D97-AF65-F5344CB8AC3E}">
        <p14:creationId xmlns:p14="http://schemas.microsoft.com/office/powerpoint/2010/main" val="3825600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552861"/>
          </a:xfrm>
        </p:spPr>
        <p:txBody>
          <a:bodyPr/>
          <a:lstStyle/>
          <a:p>
            <a:r>
              <a:rPr lang="en-US" dirty="0" smtClean="0"/>
              <a:t>Nephron</a:t>
            </a:r>
            <a:endParaRPr lang="en-CA" dirty="0"/>
          </a:p>
        </p:txBody>
      </p:sp>
      <p:pic>
        <p:nvPicPr>
          <p:cNvPr id="16386" name="Picture 2" descr="25.2 Microscopic Anatomy of the Kidney: Anatomy of the Nephron – Anatomy &amp;  Phys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359" y="11260667"/>
            <a:ext cx="8946092" cy="1406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25.2 Microscopic Anatomy of the Kidney: Anatomy of the Nephron – Anatomy &amp;  Phys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538" y="877077"/>
            <a:ext cx="7738124" cy="506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89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12" y="1101012"/>
            <a:ext cx="3060441" cy="1894115"/>
          </a:xfrm>
        </p:spPr>
        <p:txBody>
          <a:bodyPr/>
          <a:lstStyle/>
          <a:p>
            <a:r>
              <a:rPr lang="en-US" dirty="0" smtClean="0"/>
              <a:t>GFR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Kidneys are constructed primarily of epithelial </a:t>
            </a:r>
            <a:r>
              <a:rPr lang="en-US" dirty="0" smtClean="0"/>
              <a:t>tissue, which </a:t>
            </a:r>
            <a:r>
              <a:rPr lang="en-US" dirty="0"/>
              <a:t>makes them vulnerable to injury. </a:t>
            </a:r>
            <a:r>
              <a:rPr lang="en-US" dirty="0" smtClean="0"/>
              <a:t>When the </a:t>
            </a:r>
            <a:r>
              <a:rPr lang="en-US" dirty="0"/>
              <a:t>kidneys have been damaged, red blood cells </a:t>
            </a:r>
            <a:r>
              <a:rPr lang="en-US" dirty="0" smtClean="0"/>
              <a:t>leak from </a:t>
            </a:r>
            <a:r>
              <a:rPr lang="en-US" dirty="0"/>
              <a:t>capillaries into the nephrons. This shows </a:t>
            </a:r>
            <a:r>
              <a:rPr lang="en-US" dirty="0" smtClean="0"/>
              <a:t>as </a:t>
            </a:r>
            <a:r>
              <a:rPr lang="en-US" dirty="0"/>
              <a:t>blood in the urine (hematuria). It is evidence of </a:t>
            </a:r>
            <a:r>
              <a:rPr lang="en-US" dirty="0" smtClean="0"/>
              <a:t>trauma, infection</a:t>
            </a:r>
            <a:r>
              <a:rPr lang="en-US" dirty="0"/>
              <a:t>, or another possibly dangerous </a:t>
            </a:r>
            <a:r>
              <a:rPr lang="en-US" dirty="0" smtClean="0"/>
              <a:t>condition </a:t>
            </a:r>
            <a:r>
              <a:rPr lang="en-CA" dirty="0" smtClean="0"/>
              <a:t>in </a:t>
            </a:r>
            <a:r>
              <a:rPr lang="en-CA" dirty="0"/>
              <a:t>the kidneys</a:t>
            </a:r>
            <a:r>
              <a:rPr lang="en-CA" dirty="0" smtClean="0"/>
              <a:t>.  </a:t>
            </a:r>
          </a:p>
          <a:p>
            <a:r>
              <a:rPr lang="en-US" dirty="0" smtClean="0"/>
              <a:t>Filtration</a:t>
            </a:r>
            <a:r>
              <a:rPr lang="en-US" dirty="0"/>
              <a:t>, the movement of substances through </a:t>
            </a:r>
            <a:r>
              <a:rPr lang="en-US" dirty="0" smtClean="0"/>
              <a:t>a membrane </a:t>
            </a:r>
            <a:r>
              <a:rPr lang="en-US" dirty="0"/>
              <a:t>by external mechanical pressure (in this </a:t>
            </a:r>
            <a:r>
              <a:rPr lang="en-US" dirty="0" smtClean="0"/>
              <a:t>case the </a:t>
            </a:r>
            <a:r>
              <a:rPr lang="en-US" dirty="0"/>
              <a:t>blood pressure), is the mechanism that initially </a:t>
            </a:r>
            <a:r>
              <a:rPr lang="en-US" dirty="0" smtClean="0"/>
              <a:t>pushes waste-filled </a:t>
            </a:r>
            <a:r>
              <a:rPr lang="en-US" dirty="0"/>
              <a:t>plasma into the kidneys. The speed </a:t>
            </a:r>
            <a:r>
              <a:rPr lang="en-US" dirty="0" smtClean="0"/>
              <a:t>with which </a:t>
            </a:r>
            <a:r>
              <a:rPr lang="en-US" dirty="0"/>
              <a:t>this happens is called the </a:t>
            </a:r>
            <a:r>
              <a:rPr lang="en-US" b="1" dirty="0"/>
              <a:t>glomerular </a:t>
            </a:r>
            <a:r>
              <a:rPr lang="en-US" b="1" dirty="0" smtClean="0"/>
              <a:t>filtration rate</a:t>
            </a:r>
            <a:r>
              <a:rPr lang="en-US" dirty="0"/>
              <a:t>, or GFR. Normal GFR is 120 mL/min: this adds </a:t>
            </a:r>
            <a:r>
              <a:rPr lang="en-US" dirty="0" smtClean="0"/>
              <a:t>up to </a:t>
            </a:r>
            <a:r>
              <a:rPr lang="en-US" dirty="0"/>
              <a:t>180 L of </a:t>
            </a:r>
            <a:r>
              <a:rPr lang="en-US" dirty="0" smtClean="0"/>
              <a:t>fluid </a:t>
            </a:r>
            <a:r>
              <a:rPr lang="en-US" dirty="0"/>
              <a:t>moving through the kidneys </a:t>
            </a:r>
            <a:r>
              <a:rPr lang="en-US" dirty="0" smtClean="0"/>
              <a:t>each day!</a:t>
            </a:r>
            <a:endParaRPr lang="en-CA" dirty="0"/>
          </a:p>
        </p:txBody>
      </p:sp>
      <p:pic>
        <p:nvPicPr>
          <p:cNvPr id="4098" name="Picture 2" descr="What Causes Blood in Urine (Hematuria)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12" y="3251778"/>
            <a:ext cx="3060441" cy="210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756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833967"/>
          </a:xfrm>
        </p:spPr>
        <p:txBody>
          <a:bodyPr/>
          <a:lstStyle/>
          <a:p>
            <a:r>
              <a:rPr lang="en-US" dirty="0" smtClean="0"/>
              <a:t>EPO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kidneys have another function that is </a:t>
            </a:r>
            <a:r>
              <a:rPr lang="en-US" dirty="0" smtClean="0"/>
              <a:t>not directly </a:t>
            </a:r>
            <a:r>
              <a:rPr lang="en-US" dirty="0"/>
              <a:t>involved in the removal of waste </a:t>
            </a:r>
            <a:r>
              <a:rPr lang="en-US" dirty="0" smtClean="0"/>
              <a:t>products from </a:t>
            </a:r>
            <a:r>
              <a:rPr lang="en-US" dirty="0"/>
              <a:t>the blood. </a:t>
            </a:r>
            <a:r>
              <a:rPr lang="en-US" b="1" dirty="0"/>
              <a:t>Erythropoietin </a:t>
            </a:r>
            <a:r>
              <a:rPr lang="en-US" dirty="0"/>
              <a:t>(EPO), a </a:t>
            </a:r>
            <a:r>
              <a:rPr lang="en-US" dirty="0" smtClean="0"/>
              <a:t>hormone that </a:t>
            </a:r>
            <a:r>
              <a:rPr lang="en-US" dirty="0"/>
              <a:t>stimulates red blood cell production, is </a:t>
            </a:r>
            <a:r>
              <a:rPr lang="en-US" dirty="0" smtClean="0"/>
              <a:t>produced in </a:t>
            </a:r>
            <a:r>
              <a:rPr lang="en-US" dirty="0"/>
              <a:t>the kidneys. Damage to these delicate organs </a:t>
            </a:r>
            <a:r>
              <a:rPr lang="en-US" dirty="0" smtClean="0"/>
              <a:t>can therefore </a:t>
            </a:r>
            <a:r>
              <a:rPr lang="en-US" dirty="0"/>
              <a:t>sometimes be </a:t>
            </a:r>
            <a:r>
              <a:rPr lang="en-US" dirty="0" smtClean="0"/>
              <a:t>identified </a:t>
            </a:r>
            <a:r>
              <a:rPr lang="en-US" dirty="0"/>
              <a:t>by changes in </a:t>
            </a:r>
            <a:r>
              <a:rPr lang="en-US" dirty="0" smtClean="0"/>
              <a:t>red </a:t>
            </a:r>
            <a:r>
              <a:rPr lang="en-CA" dirty="0" smtClean="0"/>
              <a:t>blood </a:t>
            </a:r>
            <a:r>
              <a:rPr lang="en-CA" dirty="0"/>
              <a:t>cell production.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6283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(Of course, most of the glomerular </a:t>
            </a:r>
            <a:r>
              <a:rPr lang="en-US" sz="2400" dirty="0" smtClean="0"/>
              <a:t>filtrate </a:t>
            </a:r>
            <a:r>
              <a:rPr lang="en-US" sz="2400" dirty="0"/>
              <a:t>is </a:t>
            </a:r>
            <a:r>
              <a:rPr lang="en-US" sz="2400" dirty="0" smtClean="0"/>
              <a:t>reabsorbed into </a:t>
            </a:r>
            <a:r>
              <a:rPr lang="en-US" sz="2400" dirty="0"/>
              <a:t>circulatory capillaries and put back into the bloodstream</a:t>
            </a:r>
            <a:r>
              <a:rPr lang="en-US" sz="2400" dirty="0" smtClean="0"/>
              <a:t>.) It </a:t>
            </a:r>
            <a:r>
              <a:rPr lang="en-US" sz="2400" dirty="0"/>
              <a:t>is clear then, how closely blood </a:t>
            </a:r>
            <a:r>
              <a:rPr lang="en-US" sz="2400" dirty="0" smtClean="0"/>
              <a:t>pressure and </a:t>
            </a:r>
            <a:r>
              <a:rPr lang="en-US" sz="2400" dirty="0"/>
              <a:t>kidney health are interrelated. If blood pressure </a:t>
            </a:r>
            <a:r>
              <a:rPr lang="en-US" sz="2400" dirty="0" smtClean="0"/>
              <a:t>is consistently </a:t>
            </a:r>
            <a:r>
              <a:rPr lang="en-US" sz="2400" dirty="0"/>
              <a:t>too high, the kidneys sustain damage </a:t>
            </a:r>
            <a:r>
              <a:rPr lang="en-US" sz="2400" dirty="0" smtClean="0"/>
              <a:t>and become </a:t>
            </a:r>
            <a:r>
              <a:rPr lang="en-US" sz="2400" dirty="0"/>
              <a:t>less </a:t>
            </a:r>
            <a:r>
              <a:rPr lang="en-US" sz="2400" dirty="0" smtClean="0"/>
              <a:t>efficient</a:t>
            </a:r>
            <a:r>
              <a:rPr lang="en-US" sz="2400" dirty="0"/>
              <a:t>. Conversely, if the kidneys are </a:t>
            </a:r>
            <a:r>
              <a:rPr lang="en-US" sz="2400" dirty="0" smtClean="0"/>
              <a:t>not functioning </a:t>
            </a:r>
            <a:r>
              <a:rPr lang="en-US" sz="2400" dirty="0"/>
              <a:t>adequately, the body accumulates </a:t>
            </a:r>
            <a:r>
              <a:rPr lang="en-US" sz="2400" dirty="0" smtClean="0"/>
              <a:t>excessive fluid</a:t>
            </a:r>
            <a:r>
              <a:rPr lang="en-US" sz="2400" dirty="0"/>
              <a:t>, which raises blood pressure. This vicious circle is </a:t>
            </a:r>
            <a:r>
              <a:rPr lang="en-US" sz="2400" dirty="0" smtClean="0"/>
              <a:t>a recurring </a:t>
            </a:r>
            <a:r>
              <a:rPr lang="en-US" sz="2400" dirty="0"/>
              <a:t>theme in kidney dysfunction.</a:t>
            </a:r>
          </a:p>
          <a:p>
            <a:pPr marL="0" indent="0">
              <a:buNone/>
            </a:pPr>
            <a:endParaRPr lang="en-CA" sz="2400" dirty="0"/>
          </a:p>
        </p:txBody>
      </p:sp>
      <p:pic>
        <p:nvPicPr>
          <p:cNvPr id="5122" name="Picture 2" descr="Blood pressure drugs may cause kidney damage over time- study - The  Jerusalem Po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40" y="3135086"/>
            <a:ext cx="3049922" cy="223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529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727428"/>
          </a:xfrm>
        </p:spPr>
        <p:txBody>
          <a:bodyPr/>
          <a:lstStyle/>
          <a:p>
            <a:r>
              <a:rPr lang="en-US" dirty="0" smtClean="0"/>
              <a:t>Kidney Stones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b="1" dirty="0"/>
              <a:t>What are they?</a:t>
            </a:r>
          </a:p>
          <a:p>
            <a:r>
              <a:rPr lang="en-US" dirty="0"/>
              <a:t>Kidney stones are solid deposits of crystalline </a:t>
            </a:r>
            <a:r>
              <a:rPr lang="en-US" dirty="0" smtClean="0"/>
              <a:t>substances </a:t>
            </a:r>
            <a:r>
              <a:rPr lang="en-CA" dirty="0" smtClean="0"/>
              <a:t>inside </a:t>
            </a:r>
            <a:r>
              <a:rPr lang="en-CA" dirty="0"/>
              <a:t>the kidney.</a:t>
            </a:r>
          </a:p>
          <a:p>
            <a:r>
              <a:rPr lang="en-CA" b="1" dirty="0"/>
              <a:t>How are they recognized?</a:t>
            </a:r>
          </a:p>
          <a:p>
            <a:r>
              <a:rPr lang="en-US" dirty="0"/>
              <a:t>Small stones may cause no symptoms at all, but </a:t>
            </a:r>
            <a:r>
              <a:rPr lang="en-US" dirty="0" smtClean="0"/>
              <a:t>when larger </a:t>
            </a:r>
            <a:r>
              <a:rPr lang="en-US" dirty="0"/>
              <a:t>stones enter the ureters, they can cause blood in </a:t>
            </a:r>
            <a:r>
              <a:rPr lang="en-US" dirty="0" smtClean="0"/>
              <a:t>the urine </a:t>
            </a:r>
            <a:r>
              <a:rPr lang="en-US" dirty="0"/>
              <a:t>and extreme pain called renal colic. Renal colic </a:t>
            </a:r>
            <a:r>
              <a:rPr lang="en-US" dirty="0" smtClean="0"/>
              <a:t>may be </a:t>
            </a:r>
            <a:r>
              <a:rPr lang="en-US" dirty="0"/>
              <a:t>accompanied by nausea and vomiting. Fever and </a:t>
            </a:r>
            <a:r>
              <a:rPr lang="en-US" dirty="0" smtClean="0"/>
              <a:t>chills indicate </a:t>
            </a:r>
            <a:r>
              <a:rPr lang="en-US" dirty="0"/>
              <a:t>that infection is part of the problem. Pain may </a:t>
            </a:r>
            <a:r>
              <a:rPr lang="en-US" dirty="0" smtClean="0"/>
              <a:t>refer from </a:t>
            </a:r>
            <a:r>
              <a:rPr lang="en-US" dirty="0"/>
              <a:t>the back into the groin.</a:t>
            </a:r>
          </a:p>
          <a:p>
            <a:r>
              <a:rPr lang="en-CA" b="1" dirty="0"/>
              <a:t>Massage risks and benefits</a:t>
            </a:r>
          </a:p>
          <a:p>
            <a:r>
              <a:rPr lang="en-US" b="1" i="1" dirty="0"/>
              <a:t>Risks: </a:t>
            </a:r>
            <a:r>
              <a:rPr lang="en-US" dirty="0"/>
              <a:t>Massage won’t alter the progression of </a:t>
            </a:r>
            <a:r>
              <a:rPr lang="en-US" dirty="0" smtClean="0"/>
              <a:t>kidney stones</a:t>
            </a:r>
            <a:r>
              <a:rPr lang="en-US" dirty="0"/>
              <a:t>, and if a client complains of extreme, </a:t>
            </a:r>
            <a:r>
              <a:rPr lang="en-US" dirty="0" smtClean="0"/>
              <a:t>severe back </a:t>
            </a:r>
            <a:r>
              <a:rPr lang="en-US" dirty="0"/>
              <a:t>and flank pain with nausea and other </a:t>
            </a:r>
            <a:r>
              <a:rPr lang="en-US" dirty="0" smtClean="0"/>
              <a:t>symptoms, he </a:t>
            </a:r>
            <a:r>
              <a:rPr lang="en-US" dirty="0"/>
              <a:t>or she is better off in the hospital than in a </a:t>
            </a:r>
            <a:r>
              <a:rPr lang="en-US" dirty="0" smtClean="0"/>
              <a:t>massage </a:t>
            </a:r>
            <a:r>
              <a:rPr lang="en-CA" dirty="0" smtClean="0"/>
              <a:t>session</a:t>
            </a:r>
            <a:r>
              <a:rPr lang="en-CA" dirty="0"/>
              <a:t>.</a:t>
            </a:r>
          </a:p>
          <a:p>
            <a:r>
              <a:rPr lang="en-US" b="1" i="1" dirty="0"/>
              <a:t>Benefits: </a:t>
            </a:r>
            <a:r>
              <a:rPr lang="en-US" dirty="0"/>
              <a:t>Clients who have fully recovered from </a:t>
            </a:r>
            <a:r>
              <a:rPr lang="en-US" dirty="0" smtClean="0"/>
              <a:t>kidney stones </a:t>
            </a:r>
            <a:r>
              <a:rPr lang="en-US" dirty="0"/>
              <a:t>can enjoy the same benefits from massage </a:t>
            </a:r>
            <a:r>
              <a:rPr lang="en-US" dirty="0" smtClean="0"/>
              <a:t>as the rest of population.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7913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810556"/>
          </a:xfrm>
        </p:spPr>
        <p:txBody>
          <a:bodyPr/>
          <a:lstStyle/>
          <a:p>
            <a:r>
              <a:rPr lang="en-US" dirty="0" smtClean="0"/>
              <a:t>Types of Kidney Stones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698270"/>
            <a:ext cx="7785176" cy="5885410"/>
          </a:xfrm>
        </p:spPr>
        <p:txBody>
          <a:bodyPr>
            <a:normAutofit/>
          </a:bodyPr>
          <a:lstStyle/>
          <a:p>
            <a:r>
              <a:rPr lang="en-US" sz="2400" i="1" dirty="0"/>
              <a:t>Calcium stones</a:t>
            </a:r>
            <a:r>
              <a:rPr lang="en-US" sz="2400" dirty="0"/>
              <a:t>: These account for most </a:t>
            </a:r>
            <a:r>
              <a:rPr lang="en-US" sz="2400" dirty="0" smtClean="0"/>
              <a:t>kidney stones</a:t>
            </a:r>
            <a:r>
              <a:rPr lang="en-US" sz="2400" dirty="0"/>
              <a:t>. They are composed of </a:t>
            </a:r>
            <a:r>
              <a:rPr lang="en-US" sz="2400" dirty="0" err="1" smtClean="0"/>
              <a:t>calcium</a:t>
            </a:r>
            <a:r>
              <a:rPr lang="en-US" sz="2400" dirty="0" err="1"/>
              <a:t>oxalate</a:t>
            </a:r>
            <a:r>
              <a:rPr lang="en-US" sz="2400" dirty="0"/>
              <a:t> or calcium phosphate, and </a:t>
            </a:r>
            <a:r>
              <a:rPr lang="en-US" sz="2400" dirty="0" smtClean="0"/>
              <a:t>associated with </a:t>
            </a:r>
            <a:r>
              <a:rPr lang="en-US" sz="2400" dirty="0"/>
              <a:t>problems with calcium metabolism </a:t>
            </a:r>
            <a:r>
              <a:rPr lang="en-US" sz="2400" dirty="0" smtClean="0"/>
              <a:t>or too </a:t>
            </a:r>
            <a:r>
              <a:rPr lang="en-US" sz="2400" dirty="0"/>
              <a:t>much incoming calcium, usually in </a:t>
            </a:r>
            <a:r>
              <a:rPr lang="en-US" sz="2400" dirty="0" smtClean="0"/>
              <a:t>the form </a:t>
            </a:r>
            <a:r>
              <a:rPr lang="en-US" sz="2400" dirty="0"/>
              <a:t>of calcium supplements or </a:t>
            </a:r>
            <a:r>
              <a:rPr lang="en-US" sz="2400" dirty="0" smtClean="0"/>
              <a:t>calcium-based </a:t>
            </a:r>
            <a:r>
              <a:rPr lang="en-CA" sz="2400" dirty="0" smtClean="0"/>
              <a:t>antacids</a:t>
            </a:r>
            <a:r>
              <a:rPr lang="en-CA" sz="2400" dirty="0"/>
              <a:t>.</a:t>
            </a:r>
          </a:p>
          <a:p>
            <a:r>
              <a:rPr lang="en-US" sz="2400" i="1" dirty="0" smtClean="0"/>
              <a:t> </a:t>
            </a:r>
            <a:r>
              <a:rPr lang="en-US" sz="2400" i="1" dirty="0" err="1"/>
              <a:t>Struvite</a:t>
            </a:r>
            <a:r>
              <a:rPr lang="en-US" sz="2400" i="1" dirty="0"/>
              <a:t> stones</a:t>
            </a:r>
            <a:r>
              <a:rPr lang="en-US" sz="2400" dirty="0"/>
              <a:t>: These are composed of </a:t>
            </a:r>
            <a:r>
              <a:rPr lang="en-US" sz="2400" dirty="0" smtClean="0"/>
              <a:t>magnesium and </a:t>
            </a:r>
            <a:r>
              <a:rPr lang="en-US" sz="2400" dirty="0"/>
              <a:t>ammonia and are associated </a:t>
            </a:r>
            <a:r>
              <a:rPr lang="en-US" sz="2400" dirty="0" smtClean="0"/>
              <a:t>with </a:t>
            </a:r>
            <a:r>
              <a:rPr lang="en-CA" sz="2400" dirty="0" smtClean="0"/>
              <a:t>chronic </a:t>
            </a:r>
            <a:r>
              <a:rPr lang="en-CA" sz="2400" dirty="0"/>
              <a:t>UTIs.</a:t>
            </a:r>
          </a:p>
          <a:p>
            <a:r>
              <a:rPr lang="en-US" sz="2400" i="1" dirty="0" smtClean="0"/>
              <a:t> </a:t>
            </a:r>
            <a:r>
              <a:rPr lang="en-US" sz="2400" i="1" dirty="0"/>
              <a:t>Uric acid stones</a:t>
            </a:r>
            <a:r>
              <a:rPr lang="en-US" sz="2400" dirty="0"/>
              <a:t>: These form in the </a:t>
            </a:r>
            <a:r>
              <a:rPr lang="en-US" sz="2400" dirty="0" smtClean="0"/>
              <a:t>kidneys of </a:t>
            </a:r>
            <a:r>
              <a:rPr lang="en-US" sz="2400" dirty="0"/>
              <a:t>people whose blood is abnormally </a:t>
            </a:r>
            <a:r>
              <a:rPr lang="en-US" sz="2400" dirty="0" smtClean="0"/>
              <a:t>acidic. They </a:t>
            </a:r>
            <a:r>
              <a:rPr lang="en-US" sz="2400" dirty="0"/>
              <a:t>are associated with a diet high </a:t>
            </a:r>
            <a:r>
              <a:rPr lang="en-US" sz="2400" dirty="0" smtClean="0"/>
              <a:t>in meat </a:t>
            </a:r>
            <a:r>
              <a:rPr lang="en-US" sz="2400" dirty="0"/>
              <a:t>and purines. People who have </a:t>
            </a:r>
            <a:r>
              <a:rPr lang="en-US" sz="2400" dirty="0" smtClean="0"/>
              <a:t>uric acid </a:t>
            </a:r>
            <a:r>
              <a:rPr lang="en-US" sz="2400" dirty="0"/>
              <a:t>kidney stones are also at high risk </a:t>
            </a:r>
            <a:r>
              <a:rPr lang="en-US" sz="2400" dirty="0" smtClean="0"/>
              <a:t>for </a:t>
            </a:r>
            <a:r>
              <a:rPr lang="en-CA" sz="2400" dirty="0" smtClean="0"/>
              <a:t>gout.</a:t>
            </a:r>
          </a:p>
          <a:p>
            <a:r>
              <a:rPr lang="en-US" sz="2400" i="1" dirty="0" smtClean="0"/>
              <a:t> </a:t>
            </a:r>
            <a:r>
              <a:rPr lang="en-US" sz="2400" i="1" dirty="0" err="1"/>
              <a:t>Cystine</a:t>
            </a:r>
            <a:r>
              <a:rPr lang="en-US" sz="2400" i="1" dirty="0"/>
              <a:t> stones</a:t>
            </a:r>
            <a:r>
              <a:rPr lang="en-US" sz="2400" dirty="0"/>
              <a:t>: These are relatively rare. </a:t>
            </a:r>
            <a:r>
              <a:rPr lang="en-US" sz="2400" dirty="0" smtClean="0"/>
              <a:t>They are </a:t>
            </a:r>
            <a:r>
              <a:rPr lang="en-US" sz="2400" dirty="0"/>
              <a:t>directly related to a genetic </a:t>
            </a:r>
            <a:r>
              <a:rPr lang="en-US" sz="2400" dirty="0" smtClean="0"/>
              <a:t>dysfunction with </a:t>
            </a:r>
            <a:r>
              <a:rPr lang="en-US" sz="2400" dirty="0"/>
              <a:t>the metabolism of </a:t>
            </a:r>
            <a:r>
              <a:rPr lang="en-US" sz="2400" dirty="0" err="1"/>
              <a:t>cystine</a:t>
            </a:r>
            <a:r>
              <a:rPr lang="en-US" sz="2400" dirty="0"/>
              <a:t>, an amino acid.</a:t>
            </a:r>
          </a:p>
          <a:p>
            <a:pPr marL="0" indent="0">
              <a:buNone/>
            </a:pPr>
            <a:endParaRPr lang="en-CA" sz="2400" dirty="0"/>
          </a:p>
        </p:txBody>
      </p:sp>
      <p:pic>
        <p:nvPicPr>
          <p:cNvPr id="14338" name="Picture 2" descr="The four types of kidney stones (and how to limit them) - KSPta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47" y="3366654"/>
            <a:ext cx="3044826" cy="19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1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2043312"/>
          </a:xfrm>
        </p:spPr>
        <p:txBody>
          <a:bodyPr/>
          <a:lstStyle/>
          <a:p>
            <a:r>
              <a:rPr lang="en-US" dirty="0" smtClean="0"/>
              <a:t>Prevention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People who have passed a stone before will </a:t>
            </a:r>
            <a:r>
              <a:rPr lang="en-US" dirty="0" smtClean="0"/>
              <a:t>recognize the </a:t>
            </a:r>
            <a:r>
              <a:rPr lang="en-US" dirty="0"/>
              <a:t>signs of another attack. They may be counseled </a:t>
            </a:r>
            <a:r>
              <a:rPr lang="en-US" dirty="0" smtClean="0"/>
              <a:t>to pass </a:t>
            </a:r>
            <a:r>
              <a:rPr lang="en-US" dirty="0"/>
              <a:t>the stone at home, using over the counter </a:t>
            </a:r>
            <a:r>
              <a:rPr lang="en-US" dirty="0" smtClean="0"/>
              <a:t>painkillers, and </a:t>
            </a:r>
            <a:r>
              <a:rPr lang="en-US" dirty="0"/>
              <a:t>urinating into a strainer, so the stone </a:t>
            </a:r>
            <a:r>
              <a:rPr lang="en-US" dirty="0" smtClean="0"/>
              <a:t>can be </a:t>
            </a:r>
            <a:r>
              <a:rPr lang="en-US" dirty="0"/>
              <a:t>captured and analyzed </a:t>
            </a:r>
            <a:r>
              <a:rPr lang="en-US" dirty="0" smtClean="0"/>
              <a:t>later.</a:t>
            </a:r>
          </a:p>
          <a:p>
            <a:r>
              <a:rPr lang="en-US" dirty="0" smtClean="0"/>
              <a:t> Prevention </a:t>
            </a:r>
            <a:r>
              <a:rPr lang="en-US" dirty="0"/>
              <a:t>for persons susceptible to </a:t>
            </a:r>
            <a:r>
              <a:rPr lang="en-US" dirty="0" smtClean="0"/>
              <a:t>kidney stones </a:t>
            </a:r>
            <a:r>
              <a:rPr lang="en-US" dirty="0"/>
              <a:t>depends on what the stones are made </a:t>
            </a:r>
            <a:r>
              <a:rPr lang="en-US" dirty="0" smtClean="0"/>
              <a:t>of. Possible </a:t>
            </a:r>
            <a:r>
              <a:rPr lang="en-US" dirty="0"/>
              <a:t>interventions include removal of the </a:t>
            </a:r>
            <a:r>
              <a:rPr lang="en-US" dirty="0" smtClean="0"/>
              <a:t>parathyroid glands</a:t>
            </a:r>
            <a:r>
              <a:rPr lang="en-US" dirty="0"/>
              <a:t>; medication to regulate </a:t>
            </a:r>
            <a:r>
              <a:rPr lang="en-US" dirty="0" smtClean="0"/>
              <a:t>metabolism, dietary </a:t>
            </a:r>
            <a:r>
              <a:rPr lang="en-US" dirty="0"/>
              <a:t>adjustments; and most important: </a:t>
            </a:r>
            <a:r>
              <a:rPr lang="en-US" dirty="0" smtClean="0"/>
              <a:t>adequate hydration</a:t>
            </a:r>
            <a:r>
              <a:rPr lang="en-US" dirty="0"/>
              <a:t>. Kidney stone patients need to drink up </a:t>
            </a:r>
            <a:r>
              <a:rPr lang="en-US" dirty="0" smtClean="0"/>
              <a:t>to one </a:t>
            </a:r>
            <a:r>
              <a:rPr lang="en-US" dirty="0"/>
              <a:t>gallon of water every day to keep stones </a:t>
            </a:r>
            <a:r>
              <a:rPr lang="en-US" dirty="0" smtClean="0"/>
              <a:t>moving through </a:t>
            </a:r>
            <a:r>
              <a:rPr lang="en-US" dirty="0"/>
              <a:t>the system before they become big </a:t>
            </a:r>
            <a:r>
              <a:rPr lang="en-US" dirty="0" smtClean="0"/>
              <a:t>enough to </a:t>
            </a:r>
            <a:r>
              <a:rPr lang="en-US" dirty="0"/>
              <a:t>cause problems. Patients are also frequently </a:t>
            </a:r>
            <a:r>
              <a:rPr lang="en-US" dirty="0" smtClean="0"/>
              <a:t>advised to </a:t>
            </a:r>
            <a:r>
              <a:rPr lang="en-US" dirty="0"/>
              <a:t>limit </a:t>
            </a:r>
            <a:r>
              <a:rPr lang="en-US" dirty="0" smtClean="0"/>
              <a:t>caffeine</a:t>
            </a:r>
            <a:r>
              <a:rPr lang="en-US" dirty="0"/>
              <a:t>, alcohol, and oxalate-rich foods (</a:t>
            </a:r>
            <a:r>
              <a:rPr lang="en-US" dirty="0" smtClean="0"/>
              <a:t>dark leafy </a:t>
            </a:r>
            <a:r>
              <a:rPr lang="en-US" dirty="0"/>
              <a:t>vegetables, nuts, and chocolate) to reduce </a:t>
            </a:r>
            <a:r>
              <a:rPr lang="en-US" dirty="0" smtClean="0"/>
              <a:t>the risk of future stones.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7767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2101501"/>
          </a:xfrm>
        </p:spPr>
        <p:txBody>
          <a:bodyPr/>
          <a:lstStyle/>
          <a:p>
            <a:r>
              <a:rPr lang="en-US" dirty="0" smtClean="0"/>
              <a:t>Polycystic kidney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b="1" dirty="0"/>
              <a:t>What is it?</a:t>
            </a:r>
          </a:p>
          <a:p>
            <a:r>
              <a:rPr lang="en-US" dirty="0"/>
              <a:t>Polycystic kidney disease (PKD) is a genetic disorder </a:t>
            </a:r>
            <a:r>
              <a:rPr lang="en-US" dirty="0" smtClean="0"/>
              <a:t>leading to </a:t>
            </a:r>
            <a:r>
              <a:rPr lang="en-US" dirty="0"/>
              <a:t>the formation of multiple cysts in the kidney </a:t>
            </a:r>
            <a:r>
              <a:rPr lang="en-US" dirty="0" smtClean="0"/>
              <a:t>and other </a:t>
            </a:r>
            <a:r>
              <a:rPr lang="en-US" dirty="0"/>
              <a:t>organs. The cysts interfere with normal organ </a:t>
            </a:r>
            <a:r>
              <a:rPr lang="en-US" dirty="0" smtClean="0"/>
              <a:t>function, often </a:t>
            </a:r>
            <a:r>
              <a:rPr lang="en-US" dirty="0"/>
              <a:t>leading to end-stage renal failure and the </a:t>
            </a:r>
            <a:r>
              <a:rPr lang="en-US" dirty="0" smtClean="0"/>
              <a:t>need </a:t>
            </a:r>
            <a:r>
              <a:rPr lang="en-CA" dirty="0" smtClean="0"/>
              <a:t>for </a:t>
            </a:r>
            <a:r>
              <a:rPr lang="en-CA" dirty="0"/>
              <a:t>a kidney transplant.</a:t>
            </a:r>
          </a:p>
          <a:p>
            <a:r>
              <a:rPr lang="en-CA" b="1" dirty="0"/>
              <a:t>How is it recognized?</a:t>
            </a:r>
          </a:p>
          <a:p>
            <a:r>
              <a:rPr lang="en-US" dirty="0"/>
              <a:t>Depending on the type of mutation, symptoms </a:t>
            </a:r>
            <a:r>
              <a:rPr lang="en-US" dirty="0" smtClean="0"/>
              <a:t>may appear </a:t>
            </a:r>
            <a:r>
              <a:rPr lang="en-US" dirty="0"/>
              <a:t>in infancy or adulthood. Problems with </a:t>
            </a:r>
            <a:r>
              <a:rPr lang="en-US" dirty="0" smtClean="0"/>
              <a:t>urine production</a:t>
            </a:r>
            <a:r>
              <a:rPr lang="en-US" dirty="0"/>
              <a:t>, enlarged liver, dangerously high </a:t>
            </a:r>
            <a:r>
              <a:rPr lang="en-US" dirty="0" smtClean="0"/>
              <a:t>hypertension, back </a:t>
            </a:r>
            <a:r>
              <a:rPr lang="en-US" dirty="0"/>
              <a:t>pain, and headaches are among the signs </a:t>
            </a:r>
            <a:r>
              <a:rPr lang="en-US" dirty="0" smtClean="0"/>
              <a:t>and </a:t>
            </a:r>
            <a:r>
              <a:rPr lang="en-CA" dirty="0" smtClean="0"/>
              <a:t>symptoms</a:t>
            </a:r>
            <a:r>
              <a:rPr lang="en-CA" dirty="0"/>
              <a:t>.</a:t>
            </a:r>
          </a:p>
          <a:p>
            <a:r>
              <a:rPr lang="en-CA" b="1" dirty="0"/>
              <a:t>Massage risks and benefits</a:t>
            </a:r>
          </a:p>
          <a:p>
            <a:r>
              <a:rPr lang="en-US" b="1" i="1" dirty="0"/>
              <a:t>Risks: </a:t>
            </a:r>
            <a:r>
              <a:rPr lang="en-US" dirty="0"/>
              <a:t>PKD involves problems with internal fluid </a:t>
            </a:r>
            <a:r>
              <a:rPr lang="en-US" dirty="0" smtClean="0"/>
              <a:t>management and </a:t>
            </a:r>
            <a:r>
              <a:rPr lang="en-US" dirty="0"/>
              <a:t>a significant risk of other tissue </a:t>
            </a:r>
            <a:r>
              <a:rPr lang="en-US" dirty="0" smtClean="0"/>
              <a:t>anomalies that </a:t>
            </a:r>
            <a:r>
              <a:rPr lang="en-US" dirty="0"/>
              <a:t>include liver cysts, diverticular disease, </a:t>
            </a:r>
            <a:r>
              <a:rPr lang="en-US" dirty="0" smtClean="0"/>
              <a:t>and cerebral </a:t>
            </a:r>
            <a:r>
              <a:rPr lang="en-US" dirty="0"/>
              <a:t>aneurysms. Massage for a person with </a:t>
            </a:r>
            <a:r>
              <a:rPr lang="en-US" dirty="0" smtClean="0"/>
              <a:t>this condition </a:t>
            </a:r>
            <a:r>
              <a:rPr lang="en-US" dirty="0"/>
              <a:t>must be gauged to fit within the </a:t>
            </a:r>
            <a:r>
              <a:rPr lang="en-US" dirty="0" smtClean="0"/>
              <a:t>challenges of </a:t>
            </a:r>
            <a:r>
              <a:rPr lang="en-US" dirty="0"/>
              <a:t>their normal activities of daily living, which may </a:t>
            </a:r>
            <a:r>
              <a:rPr lang="en-US" dirty="0" smtClean="0"/>
              <a:t>be </a:t>
            </a:r>
            <a:r>
              <a:rPr lang="en-CA" dirty="0" smtClean="0"/>
              <a:t>restricted</a:t>
            </a:r>
            <a:r>
              <a:rPr lang="en-CA" dirty="0"/>
              <a:t>.</a:t>
            </a:r>
          </a:p>
          <a:p>
            <a:r>
              <a:rPr lang="en-US" b="1" i="1" dirty="0"/>
              <a:t>Benefits: </a:t>
            </a:r>
            <a:r>
              <a:rPr lang="en-US" dirty="0"/>
              <a:t>Massage may help to temporarily drop </a:t>
            </a:r>
            <a:r>
              <a:rPr lang="en-US" dirty="0" smtClean="0"/>
              <a:t>blood pressure</a:t>
            </a:r>
            <a:r>
              <a:rPr lang="en-US" dirty="0"/>
              <a:t>, ease pain and anxiety, and add to general </a:t>
            </a:r>
            <a:r>
              <a:rPr lang="en-US" dirty="0" smtClean="0"/>
              <a:t>quality of </a:t>
            </a:r>
            <a:r>
              <a:rPr lang="en-US" dirty="0"/>
              <a:t>life, as long as it doesn’t </a:t>
            </a:r>
            <a:r>
              <a:rPr lang="en-US" dirty="0" err="1"/>
              <a:t>overchallenge</a:t>
            </a:r>
            <a:r>
              <a:rPr lang="en-US" dirty="0"/>
              <a:t> an </a:t>
            </a:r>
            <a:r>
              <a:rPr lang="en-US" dirty="0" smtClean="0"/>
              <a:t>impaired </a:t>
            </a:r>
            <a:r>
              <a:rPr lang="en-CA" dirty="0" smtClean="0"/>
              <a:t>fluid </a:t>
            </a:r>
            <a:r>
              <a:rPr lang="en-CA" dirty="0"/>
              <a:t>management system</a:t>
            </a:r>
          </a:p>
        </p:txBody>
      </p:sp>
      <p:pic>
        <p:nvPicPr>
          <p:cNvPr id="7170" name="Picture 2" descr="Polycystic kidney disease: MedlinePlus Genet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7" y="2876203"/>
            <a:ext cx="2920134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31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727428"/>
          </a:xfrm>
        </p:spPr>
        <p:txBody>
          <a:bodyPr/>
          <a:lstStyle/>
          <a:p>
            <a:r>
              <a:rPr lang="en-US" dirty="0" smtClean="0"/>
              <a:t>Pyelonephritis in Brief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dirty="0"/>
              <a:t>Pronunciation: </a:t>
            </a:r>
            <a:r>
              <a:rPr lang="en-CA" dirty="0" err="1"/>
              <a:t>py</a:t>
            </a:r>
            <a:r>
              <a:rPr lang="en-CA" dirty="0"/>
              <a:t>-el-o-</a:t>
            </a:r>
            <a:r>
              <a:rPr lang="en-CA" dirty="0" err="1"/>
              <a:t>neh</a:t>
            </a:r>
            <a:r>
              <a:rPr lang="en-CA" dirty="0"/>
              <a:t>-FRY-tis</a:t>
            </a:r>
          </a:p>
          <a:p>
            <a:r>
              <a:rPr lang="en-CA" b="1" dirty="0"/>
              <a:t>What is it?</a:t>
            </a:r>
          </a:p>
          <a:p>
            <a:r>
              <a:rPr lang="en-US" dirty="0"/>
              <a:t>Pyelonephritis is an infection of the kidney and/or </a:t>
            </a:r>
            <a:r>
              <a:rPr lang="en-US" dirty="0" smtClean="0"/>
              <a:t>renal </a:t>
            </a:r>
            <a:r>
              <a:rPr lang="en-CA" dirty="0" smtClean="0"/>
              <a:t>pelvis</a:t>
            </a:r>
            <a:r>
              <a:rPr lang="en-CA" dirty="0"/>
              <a:t>.</a:t>
            </a:r>
          </a:p>
          <a:p>
            <a:r>
              <a:rPr lang="en-CA" b="1" dirty="0"/>
              <a:t>How is it recognized?</a:t>
            </a:r>
          </a:p>
          <a:p>
            <a:r>
              <a:rPr lang="en-US" dirty="0"/>
              <a:t>Symptoms of acute pyelonephritis include burning pain </a:t>
            </a:r>
            <a:r>
              <a:rPr lang="en-US" dirty="0" smtClean="0"/>
              <a:t>with urination</a:t>
            </a:r>
            <a:r>
              <a:rPr lang="en-US" dirty="0"/>
              <a:t>, back pain, fever, chills, nausea, and </a:t>
            </a:r>
            <a:r>
              <a:rPr lang="en-US" dirty="0" smtClean="0"/>
              <a:t>vomiting. Chronic </a:t>
            </a:r>
            <a:r>
              <a:rPr lang="en-US" dirty="0"/>
              <a:t>infections may show no or only very subtle symptoms.</a:t>
            </a:r>
          </a:p>
          <a:p>
            <a:r>
              <a:rPr lang="en-CA" b="1" dirty="0"/>
              <a:t>Massage risks and benefits</a:t>
            </a:r>
          </a:p>
          <a:p>
            <a:r>
              <a:rPr lang="en-CA" b="1" i="1" dirty="0"/>
              <a:t>Risks: </a:t>
            </a:r>
            <a:r>
              <a:rPr lang="en-CA" dirty="0"/>
              <a:t>Acute kidney infections contraindicate </a:t>
            </a:r>
            <a:r>
              <a:rPr lang="en-CA" dirty="0" smtClean="0"/>
              <a:t>rigorous </a:t>
            </a:r>
            <a:r>
              <a:rPr lang="en-US" dirty="0" smtClean="0"/>
              <a:t>massage </a:t>
            </a:r>
            <a:r>
              <a:rPr lang="en-US" dirty="0"/>
              <a:t>not only because the body is undergoing </a:t>
            </a:r>
            <a:r>
              <a:rPr lang="en-US" dirty="0" smtClean="0"/>
              <a:t>a major </a:t>
            </a:r>
            <a:r>
              <a:rPr lang="en-US" dirty="0"/>
              <a:t>challenge but also because the patient is likely </a:t>
            </a:r>
            <a:r>
              <a:rPr lang="en-US" dirty="0" smtClean="0"/>
              <a:t>to be </a:t>
            </a:r>
            <a:r>
              <a:rPr lang="en-US" dirty="0"/>
              <a:t>in pain and uncomfortable on a table.</a:t>
            </a:r>
          </a:p>
          <a:p>
            <a:r>
              <a:rPr lang="en-US" b="1" i="1" dirty="0"/>
              <a:t>Benefits: </a:t>
            </a:r>
            <a:r>
              <a:rPr lang="en-US" dirty="0"/>
              <a:t>In the midst of an infection, gentle energetic </a:t>
            </a:r>
            <a:r>
              <a:rPr lang="en-US" dirty="0" smtClean="0"/>
              <a:t>or </a:t>
            </a:r>
            <a:r>
              <a:rPr lang="en-US" dirty="0" err="1" smtClean="0"/>
              <a:t>noncirculatory</a:t>
            </a:r>
            <a:r>
              <a:rPr lang="en-US" dirty="0" smtClean="0"/>
              <a:t> </a:t>
            </a:r>
            <a:r>
              <a:rPr lang="en-US" dirty="0"/>
              <a:t>bodywork may be soothing. A </a:t>
            </a:r>
            <a:r>
              <a:rPr lang="en-US" dirty="0" smtClean="0"/>
              <a:t>person who </a:t>
            </a:r>
            <a:r>
              <a:rPr lang="en-US" dirty="0"/>
              <a:t>has fully recovered from pyelonephritis can </a:t>
            </a:r>
            <a:r>
              <a:rPr lang="en-US" dirty="0" smtClean="0"/>
              <a:t>enjoy the </a:t>
            </a:r>
            <a:r>
              <a:rPr lang="en-US" dirty="0"/>
              <a:t>same benefits from bodywork as the rest of </a:t>
            </a:r>
            <a:r>
              <a:rPr lang="en-US" dirty="0" smtClean="0"/>
              <a:t>the population.</a:t>
            </a:r>
            <a:endParaRPr lang="en-CA" dirty="0"/>
          </a:p>
        </p:txBody>
      </p:sp>
      <p:pic>
        <p:nvPicPr>
          <p:cNvPr id="8194" name="Picture 2" descr="Pyelonephritis: Symptoms, Causes, and Treatment | Rege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20" y="2989020"/>
            <a:ext cx="3041781" cy="255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814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32" y="1082274"/>
            <a:ext cx="2947482" cy="1852120"/>
          </a:xfrm>
        </p:spPr>
        <p:txBody>
          <a:bodyPr/>
          <a:lstStyle/>
          <a:p>
            <a:r>
              <a:rPr lang="en-US" dirty="0" smtClean="0"/>
              <a:t>Renal cancer in Brief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What is it?</a:t>
            </a:r>
          </a:p>
          <a:p>
            <a:r>
              <a:rPr lang="en-US" dirty="0"/>
              <a:t>Renal cancer is any cancer that arises in the kidney. </a:t>
            </a:r>
            <a:r>
              <a:rPr lang="en-US" dirty="0" smtClean="0"/>
              <a:t>The most </a:t>
            </a:r>
            <a:r>
              <a:rPr lang="en-US" dirty="0"/>
              <a:t>common type is renal cell carcinoma.</a:t>
            </a:r>
          </a:p>
          <a:p>
            <a:r>
              <a:rPr lang="en-CA" b="1" dirty="0"/>
              <a:t>How is it recognized?</a:t>
            </a:r>
          </a:p>
          <a:p>
            <a:r>
              <a:rPr lang="en-US" dirty="0"/>
              <a:t>Signs and symptoms of renal cancer include blood in </a:t>
            </a:r>
            <a:r>
              <a:rPr lang="en-US" dirty="0" smtClean="0"/>
              <a:t>the urine</a:t>
            </a:r>
            <a:r>
              <a:rPr lang="en-US" dirty="0"/>
              <a:t>, flank pain, unintended weight loss, and general malaise.</a:t>
            </a:r>
          </a:p>
          <a:p>
            <a:r>
              <a:rPr lang="en-CA" b="1" dirty="0"/>
              <a:t>Massage risks and benefits</a:t>
            </a:r>
          </a:p>
          <a:p>
            <a:r>
              <a:rPr lang="en-US" b="1" i="1" dirty="0"/>
              <a:t>Risks: </a:t>
            </a:r>
            <a:r>
              <a:rPr lang="en-US" dirty="0"/>
              <a:t>As with other cancers, renal cancer is </a:t>
            </a:r>
            <a:r>
              <a:rPr lang="en-US" dirty="0" smtClean="0"/>
              <a:t>treated aggressively </a:t>
            </a:r>
            <a:r>
              <a:rPr lang="en-US" dirty="0"/>
              <a:t>with interventions that present </a:t>
            </a:r>
            <a:r>
              <a:rPr lang="en-US" dirty="0" smtClean="0"/>
              <a:t>specific cautions </a:t>
            </a:r>
            <a:r>
              <a:rPr lang="en-US" dirty="0"/>
              <a:t>for massage therapists, including some </a:t>
            </a:r>
            <a:r>
              <a:rPr lang="en-US" dirty="0" smtClean="0"/>
              <a:t>skin </a:t>
            </a:r>
            <a:r>
              <a:rPr lang="en-CA" dirty="0" smtClean="0"/>
              <a:t>problems</a:t>
            </a:r>
            <a:r>
              <a:rPr lang="en-CA" dirty="0"/>
              <a:t>.</a:t>
            </a:r>
          </a:p>
          <a:p>
            <a:r>
              <a:rPr lang="en-US" b="1" i="1" dirty="0"/>
              <a:t>Benefits: </a:t>
            </a:r>
            <a:r>
              <a:rPr lang="en-US" dirty="0"/>
              <a:t>As with other cancers, massage has </a:t>
            </a:r>
            <a:r>
              <a:rPr lang="en-US" dirty="0" smtClean="0"/>
              <a:t>many benefits </a:t>
            </a:r>
            <a:r>
              <a:rPr lang="en-US" dirty="0"/>
              <a:t>to offer as long as a session is designed </a:t>
            </a:r>
            <a:r>
              <a:rPr lang="en-US" dirty="0" smtClean="0"/>
              <a:t>to maximize </a:t>
            </a:r>
            <a:r>
              <a:rPr lang="en-US" dirty="0"/>
              <a:t>the relaxing, anti-pain, anti-anxiety </a:t>
            </a:r>
            <a:r>
              <a:rPr lang="en-US" dirty="0" smtClean="0"/>
              <a:t>aspects of </a:t>
            </a:r>
            <a:r>
              <a:rPr lang="en-US" dirty="0"/>
              <a:t>massage while minimizing any techniques that </a:t>
            </a:r>
            <a:r>
              <a:rPr lang="en-US" dirty="0" smtClean="0"/>
              <a:t>may overwhelm </a:t>
            </a:r>
            <a:r>
              <a:rPr lang="en-US" dirty="0"/>
              <a:t>a client’s ability to adapt to the changes </a:t>
            </a:r>
            <a:r>
              <a:rPr lang="en-US" dirty="0" smtClean="0"/>
              <a:t>that brings about.</a:t>
            </a:r>
            <a:endParaRPr lang="en-CA" dirty="0"/>
          </a:p>
        </p:txBody>
      </p:sp>
      <p:pic>
        <p:nvPicPr>
          <p:cNvPr id="9218" name="Picture 2" descr="Papillary renal cell carcinoma - Libre Path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3" y="356616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971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748146"/>
            <a:ext cx="3441468" cy="1213658"/>
          </a:xfrm>
        </p:spPr>
        <p:txBody>
          <a:bodyPr/>
          <a:lstStyle/>
          <a:p>
            <a:r>
              <a:rPr lang="en-US" dirty="0" smtClean="0"/>
              <a:t>    Renal failure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b="1" dirty="0"/>
              <a:t>What is it?</a:t>
            </a:r>
          </a:p>
          <a:p>
            <a:r>
              <a:rPr lang="en-US" dirty="0"/>
              <a:t>Renal failure involves the inability of the kidneys to </a:t>
            </a:r>
            <a:r>
              <a:rPr lang="en-US" dirty="0" smtClean="0"/>
              <a:t>function at </a:t>
            </a:r>
            <a:r>
              <a:rPr lang="en-US" dirty="0"/>
              <a:t>normal levels. It may be an acute or a chronic </a:t>
            </a:r>
            <a:r>
              <a:rPr lang="en-US" dirty="0" smtClean="0"/>
              <a:t>problem, and </a:t>
            </a:r>
            <a:r>
              <a:rPr lang="en-US" dirty="0"/>
              <a:t>it can be life threatening.</a:t>
            </a:r>
          </a:p>
          <a:p>
            <a:r>
              <a:rPr lang="en-CA" b="1" dirty="0"/>
              <a:t>How is it recognized?</a:t>
            </a:r>
          </a:p>
          <a:p>
            <a:r>
              <a:rPr lang="en-US" dirty="0"/>
              <a:t>Symptoms of acute and chronic renal failure differ </a:t>
            </a:r>
            <a:r>
              <a:rPr lang="en-US" dirty="0" smtClean="0"/>
              <a:t>in severity </a:t>
            </a:r>
            <a:r>
              <a:rPr lang="en-US" dirty="0"/>
              <a:t>and type of onset, but some things they have </a:t>
            </a:r>
            <a:r>
              <a:rPr lang="en-US" dirty="0" smtClean="0"/>
              <a:t>in common </a:t>
            </a:r>
            <a:r>
              <a:rPr lang="en-US" dirty="0"/>
              <a:t>are reduced urine output, systemic edema, </a:t>
            </a:r>
            <a:r>
              <a:rPr lang="en-US" dirty="0" smtClean="0"/>
              <a:t>and changes </a:t>
            </a:r>
            <a:r>
              <a:rPr lang="en-US" dirty="0"/>
              <a:t>in mental state brought about by the </a:t>
            </a:r>
            <a:r>
              <a:rPr lang="en-US" dirty="0" smtClean="0"/>
              <a:t>accumulation of </a:t>
            </a:r>
            <a:r>
              <a:rPr lang="en-US" dirty="0"/>
              <a:t>toxins in the blood.</a:t>
            </a:r>
          </a:p>
          <a:p>
            <a:r>
              <a:rPr lang="en-CA" b="1" dirty="0"/>
              <a:t>Massage risks and benefits</a:t>
            </a:r>
          </a:p>
          <a:p>
            <a:r>
              <a:rPr lang="en-US" b="1" i="1" dirty="0"/>
              <a:t>Risks: </a:t>
            </a:r>
            <a:r>
              <a:rPr lang="en-US" dirty="0"/>
              <a:t>Massage that has the intention to </a:t>
            </a:r>
            <a:r>
              <a:rPr lang="en-US" dirty="0" smtClean="0"/>
              <a:t>mechanically influence </a:t>
            </a:r>
            <a:r>
              <a:rPr lang="en-US" dirty="0"/>
              <a:t>fluid flow may be overwhelming for a </a:t>
            </a:r>
            <a:r>
              <a:rPr lang="en-US" dirty="0" smtClean="0"/>
              <a:t>person with </a:t>
            </a:r>
            <a:r>
              <a:rPr lang="en-US" dirty="0"/>
              <a:t>chronic or acute renal failure.</a:t>
            </a:r>
          </a:p>
          <a:p>
            <a:r>
              <a:rPr lang="en-US" b="1" i="1" dirty="0"/>
              <a:t>Benefits: </a:t>
            </a:r>
            <a:r>
              <a:rPr lang="en-US" dirty="0"/>
              <a:t>Gentler forms of bodywork that are gauged to </a:t>
            </a:r>
            <a:r>
              <a:rPr lang="en-US" dirty="0" smtClean="0"/>
              <a:t>fit within </a:t>
            </a:r>
            <a:r>
              <a:rPr lang="en-US" dirty="0"/>
              <a:t>a limited capacity for adaptation may be </a:t>
            </a:r>
            <a:r>
              <a:rPr lang="en-US" dirty="0" smtClean="0"/>
              <a:t>helpful for </a:t>
            </a:r>
            <a:r>
              <a:rPr lang="en-US" dirty="0"/>
              <a:t>the stress of dealing with a very </a:t>
            </a:r>
            <a:r>
              <a:rPr lang="en-US" dirty="0" smtClean="0"/>
              <a:t>challenging disorder.</a:t>
            </a:r>
            <a:endParaRPr lang="en-CA" dirty="0"/>
          </a:p>
        </p:txBody>
      </p:sp>
      <p:pic>
        <p:nvPicPr>
          <p:cNvPr id="10242" name="Picture 2" descr="Kidney Failure: Causes, Symptoms &amp; Treat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71" y="2743200"/>
            <a:ext cx="3160528" cy="297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973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935247"/>
          </a:xfrm>
        </p:spPr>
        <p:txBody>
          <a:bodyPr/>
          <a:lstStyle/>
          <a:p>
            <a:r>
              <a:rPr lang="en-US" dirty="0" smtClean="0"/>
              <a:t>Chronic Renal failure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Kidney function is measured in terms </a:t>
            </a:r>
            <a:r>
              <a:rPr lang="en-US" dirty="0" smtClean="0"/>
              <a:t>of glomerular filtration </a:t>
            </a:r>
            <a:r>
              <a:rPr lang="en-US" dirty="0"/>
              <a:t>rate (GFR), that is, </a:t>
            </a:r>
            <a:r>
              <a:rPr lang="en-US" dirty="0" smtClean="0"/>
              <a:t>how efficiently fluid </a:t>
            </a:r>
            <a:r>
              <a:rPr lang="en-US" dirty="0"/>
              <a:t>moves from the glomeruli </a:t>
            </a:r>
            <a:r>
              <a:rPr lang="en-US" dirty="0" smtClean="0"/>
              <a:t>into the </a:t>
            </a:r>
            <a:r>
              <a:rPr lang="en-US" dirty="0"/>
              <a:t>nephrons. Normal GFR is 120 mL/min.</a:t>
            </a:r>
          </a:p>
          <a:p>
            <a:r>
              <a:rPr lang="en-US" dirty="0"/>
              <a:t>Renal failure is a progression along a </a:t>
            </a:r>
            <a:r>
              <a:rPr lang="en-US" dirty="0" smtClean="0"/>
              <a:t>continuum of </a:t>
            </a:r>
            <a:r>
              <a:rPr lang="en-US" dirty="0"/>
              <a:t>lost function, and is discussed in </a:t>
            </a:r>
            <a:r>
              <a:rPr lang="en-US" dirty="0" smtClean="0"/>
              <a:t>these </a:t>
            </a:r>
            <a:r>
              <a:rPr lang="en-CA" dirty="0" smtClean="0"/>
              <a:t>stages</a:t>
            </a:r>
            <a:r>
              <a:rPr lang="en-CA" dirty="0"/>
              <a:t>:</a:t>
            </a:r>
          </a:p>
          <a:p>
            <a:r>
              <a:rPr lang="en-US" dirty="0"/>
              <a:t>• Stage I: Kidney damage is minor and GFR </a:t>
            </a:r>
            <a:r>
              <a:rPr lang="en-US" dirty="0" smtClean="0"/>
              <a:t>is </a:t>
            </a:r>
            <a:r>
              <a:rPr lang="en-CA" dirty="0" smtClean="0"/>
              <a:t>above </a:t>
            </a:r>
            <a:r>
              <a:rPr lang="en-CA" dirty="0"/>
              <a:t>90 mL/min.</a:t>
            </a:r>
          </a:p>
          <a:p>
            <a:r>
              <a:rPr lang="en-US" dirty="0"/>
              <a:t>• Stage II: Mild reduction in function; GFR </a:t>
            </a:r>
            <a:r>
              <a:rPr lang="en-US" dirty="0" smtClean="0"/>
              <a:t>is </a:t>
            </a:r>
            <a:r>
              <a:rPr lang="en-CA" dirty="0" smtClean="0"/>
              <a:t>60 </a:t>
            </a:r>
            <a:r>
              <a:rPr lang="en-CA" dirty="0"/>
              <a:t>to 89 mL/min.</a:t>
            </a:r>
          </a:p>
          <a:p>
            <a:r>
              <a:rPr lang="en-US" dirty="0"/>
              <a:t>• Stage III: Moderate reduction in </a:t>
            </a:r>
            <a:r>
              <a:rPr lang="en-US" dirty="0" smtClean="0"/>
              <a:t>function; GFR </a:t>
            </a:r>
            <a:r>
              <a:rPr lang="en-US" dirty="0"/>
              <a:t>is 30 to 59 mL/min; chronic </a:t>
            </a:r>
            <a:r>
              <a:rPr lang="en-US" dirty="0" smtClean="0"/>
              <a:t>kidney disease </a:t>
            </a:r>
            <a:r>
              <a:rPr lang="en-US" dirty="0"/>
              <a:t>is recognized at this stage.</a:t>
            </a:r>
          </a:p>
          <a:p>
            <a:r>
              <a:rPr lang="en-US" dirty="0"/>
              <a:t>• Stage IV: Severe reduction; GFR is 15 </a:t>
            </a:r>
            <a:r>
              <a:rPr lang="en-US" dirty="0" smtClean="0"/>
              <a:t>to 29 </a:t>
            </a:r>
            <a:r>
              <a:rPr lang="en-US" dirty="0"/>
              <a:t>mL/min; dialysis may be </a:t>
            </a:r>
            <a:r>
              <a:rPr lang="en-US" dirty="0" smtClean="0"/>
              <a:t>recommended </a:t>
            </a:r>
            <a:r>
              <a:rPr lang="en-CA" dirty="0" smtClean="0"/>
              <a:t>at </a:t>
            </a:r>
            <a:r>
              <a:rPr lang="en-CA" dirty="0"/>
              <a:t>this stage.</a:t>
            </a:r>
          </a:p>
          <a:p>
            <a:r>
              <a:rPr lang="en-US" dirty="0"/>
              <a:t>• Stage V: End-stage renal failure; GFR is </a:t>
            </a:r>
            <a:r>
              <a:rPr lang="en-US" dirty="0" smtClean="0"/>
              <a:t>less than 15 mL/min.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3286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785618"/>
          </a:xfrm>
        </p:spPr>
        <p:txBody>
          <a:bodyPr/>
          <a:lstStyle/>
          <a:p>
            <a:r>
              <a:rPr lang="en-US" dirty="0" smtClean="0"/>
              <a:t>Kidney Transplant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urinary system has about twice the capacity for </a:t>
            </a:r>
            <a:r>
              <a:rPr lang="en-US" dirty="0" smtClean="0"/>
              <a:t>urine production </a:t>
            </a:r>
            <a:r>
              <a:rPr lang="en-US" dirty="0"/>
              <a:t>that any person actually needs. This is </a:t>
            </a:r>
            <a:r>
              <a:rPr lang="en-US" dirty="0" smtClean="0"/>
              <a:t>good news </a:t>
            </a:r>
            <a:r>
              <a:rPr lang="en-US" dirty="0"/>
              <a:t>indeed, because it means that if it is necessary, </a:t>
            </a:r>
            <a:r>
              <a:rPr lang="en-US" dirty="0" smtClean="0"/>
              <a:t>we can </a:t>
            </a:r>
            <a:r>
              <a:rPr lang="en-US" dirty="0"/>
              <a:t>get along with just one healthy kidney.</a:t>
            </a:r>
          </a:p>
          <a:p>
            <a:r>
              <a:rPr lang="en-US" dirty="0"/>
              <a:t>Kidney transplants replace a damaged organ with </a:t>
            </a:r>
            <a:r>
              <a:rPr lang="en-US" dirty="0" smtClean="0"/>
              <a:t>a healthy </a:t>
            </a:r>
            <a:r>
              <a:rPr lang="en-US" dirty="0"/>
              <a:t>kidney from an appropriate donor. The new </a:t>
            </a:r>
            <a:r>
              <a:rPr lang="en-US" dirty="0" smtClean="0"/>
              <a:t>kidney is </a:t>
            </a:r>
            <a:r>
              <a:rPr lang="en-US" dirty="0"/>
              <a:t>surgically implanted low in the abdomen, and </a:t>
            </a:r>
            <a:r>
              <a:rPr lang="en-US" dirty="0" smtClean="0"/>
              <a:t>the nonworking </a:t>
            </a:r>
            <a:r>
              <a:rPr lang="en-US" dirty="0"/>
              <a:t>kidneys are usually left in place. Most </a:t>
            </a:r>
            <a:r>
              <a:rPr lang="en-US" dirty="0" smtClean="0"/>
              <a:t>kidney transplants </a:t>
            </a:r>
            <a:r>
              <a:rPr lang="en-US" dirty="0"/>
              <a:t>use organs donated from people who </a:t>
            </a:r>
            <a:r>
              <a:rPr lang="en-US" dirty="0" smtClean="0"/>
              <a:t>have died</a:t>
            </a:r>
            <a:r>
              <a:rPr lang="en-US" dirty="0"/>
              <a:t>, but if a good match is found, a kidney can be </a:t>
            </a:r>
            <a:r>
              <a:rPr lang="en-US" dirty="0" smtClean="0"/>
              <a:t>donated by </a:t>
            </a:r>
            <a:r>
              <a:rPr lang="en-US" dirty="0"/>
              <a:t>a close relative or loved one.</a:t>
            </a:r>
          </a:p>
          <a:p>
            <a:r>
              <a:rPr lang="en-US" dirty="0"/>
              <a:t>Unfortunately, the shortage of suitable donated </a:t>
            </a:r>
            <a:r>
              <a:rPr lang="en-US" dirty="0" smtClean="0"/>
              <a:t>organs means </a:t>
            </a:r>
            <a:r>
              <a:rPr lang="en-US" dirty="0"/>
              <a:t>that among the 84,000 people waiting for </a:t>
            </a:r>
            <a:r>
              <a:rPr lang="en-US" dirty="0" smtClean="0"/>
              <a:t>kidney transplants </a:t>
            </a:r>
            <a:r>
              <a:rPr lang="en-US" dirty="0"/>
              <a:t>this year, only about 18,000 operations will </a:t>
            </a:r>
            <a:r>
              <a:rPr lang="en-US" dirty="0" smtClean="0"/>
              <a:t>be performed.</a:t>
            </a:r>
            <a:endParaRPr lang="en-CA" dirty="0"/>
          </a:p>
        </p:txBody>
      </p:sp>
      <p:pic>
        <p:nvPicPr>
          <p:cNvPr id="11266" name="Picture 2" descr="Pig kidney transplanted into living human for the first time | New Scient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19" y="2980267"/>
            <a:ext cx="2947482" cy="22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622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818868"/>
          </a:xfrm>
        </p:spPr>
        <p:txBody>
          <a:bodyPr/>
          <a:lstStyle/>
          <a:p>
            <a:r>
              <a:rPr lang="en-US" dirty="0" smtClean="0"/>
              <a:t>Bladder Cancer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b="1" dirty="0"/>
              <a:t>What is it?</a:t>
            </a:r>
          </a:p>
          <a:p>
            <a:r>
              <a:rPr lang="en-US" dirty="0"/>
              <a:t>Bladder cancer is the growth of malignant cells in the </a:t>
            </a:r>
            <a:r>
              <a:rPr lang="en-US" dirty="0" smtClean="0"/>
              <a:t>urinary bladder</a:t>
            </a:r>
            <a:r>
              <a:rPr lang="en-US" dirty="0"/>
              <a:t>. Most bladder cancer starts in the </a:t>
            </a:r>
            <a:r>
              <a:rPr lang="en-US" dirty="0" smtClean="0"/>
              <a:t>superficial </a:t>
            </a:r>
            <a:r>
              <a:rPr lang="en-CA" dirty="0" smtClean="0"/>
              <a:t>layer </a:t>
            </a:r>
            <a:r>
              <a:rPr lang="en-CA" dirty="0"/>
              <a:t>of transitional epithelium.</a:t>
            </a:r>
          </a:p>
          <a:p>
            <a:r>
              <a:rPr lang="en-CA" b="1" dirty="0"/>
              <a:t>How is it recognized?</a:t>
            </a:r>
          </a:p>
          <a:p>
            <a:r>
              <a:rPr lang="en-US" dirty="0"/>
              <a:t>The earliest sign of bladder cancer is painless blood in </a:t>
            </a:r>
            <a:r>
              <a:rPr lang="en-US" dirty="0" smtClean="0"/>
              <a:t>the urine</a:t>
            </a:r>
            <a:r>
              <a:rPr lang="en-US" dirty="0"/>
              <a:t>, which may be red or rust colored. In later stages, </a:t>
            </a:r>
            <a:r>
              <a:rPr lang="en-US" dirty="0" smtClean="0"/>
              <a:t>the bladder </a:t>
            </a:r>
            <a:r>
              <a:rPr lang="en-US" dirty="0"/>
              <a:t>may become irritable: painful urination, </a:t>
            </a:r>
            <a:r>
              <a:rPr lang="en-US" dirty="0" smtClean="0"/>
              <a:t>reduced urination</a:t>
            </a:r>
            <a:r>
              <a:rPr lang="en-US" dirty="0"/>
              <a:t>, or increased urinary frequency may all occur.</a:t>
            </a:r>
          </a:p>
          <a:p>
            <a:r>
              <a:rPr lang="en-CA" b="1" dirty="0"/>
              <a:t>Massage risks and benefits</a:t>
            </a:r>
          </a:p>
          <a:p>
            <a:r>
              <a:rPr lang="en-US" b="1" i="1" dirty="0"/>
              <a:t>Risks: </a:t>
            </a:r>
            <a:r>
              <a:rPr lang="en-US" dirty="0"/>
              <a:t>As with most other types of cancer, the primary </a:t>
            </a:r>
            <a:r>
              <a:rPr lang="en-US" dirty="0" smtClean="0"/>
              <a:t>risk for </a:t>
            </a:r>
            <a:r>
              <a:rPr lang="en-US" dirty="0"/>
              <a:t>bladder cancer patients receiving massage is </a:t>
            </a:r>
            <a:r>
              <a:rPr lang="en-US" dirty="0" smtClean="0"/>
              <a:t>that the </a:t>
            </a:r>
            <a:r>
              <a:rPr lang="en-US" dirty="0"/>
              <a:t>challenges of both the disease and the </a:t>
            </a:r>
            <a:r>
              <a:rPr lang="en-US" dirty="0" smtClean="0"/>
              <a:t>treatment may </a:t>
            </a:r>
            <a:r>
              <a:rPr lang="en-US" dirty="0"/>
              <a:t>reduce their capacity for adaptation. Most </a:t>
            </a:r>
            <a:r>
              <a:rPr lang="en-US" dirty="0" smtClean="0"/>
              <a:t>bladder cancer </a:t>
            </a:r>
            <a:r>
              <a:rPr lang="en-US" dirty="0"/>
              <a:t>patients undergo surgery at some point, and </a:t>
            </a:r>
            <a:r>
              <a:rPr lang="en-US" dirty="0" smtClean="0"/>
              <a:t>this comes </a:t>
            </a:r>
            <a:r>
              <a:rPr lang="en-US" dirty="0"/>
              <a:t>with risks as well.</a:t>
            </a:r>
          </a:p>
          <a:p>
            <a:r>
              <a:rPr lang="en-US" b="1" i="1" dirty="0"/>
              <a:t>Benefits: </a:t>
            </a:r>
            <a:r>
              <a:rPr lang="en-US" dirty="0"/>
              <a:t>The soothing, anxiety-relieving effects of </a:t>
            </a:r>
            <a:r>
              <a:rPr lang="en-US" dirty="0" smtClean="0"/>
              <a:t>massage for </a:t>
            </a:r>
            <a:r>
              <a:rPr lang="en-US" dirty="0"/>
              <a:t>bladder cancer patients can be enjoyed as </a:t>
            </a:r>
            <a:r>
              <a:rPr lang="en-US" dirty="0" smtClean="0"/>
              <a:t>long as </a:t>
            </a:r>
            <a:r>
              <a:rPr lang="en-US" dirty="0"/>
              <a:t>the fragility of the client is </a:t>
            </a:r>
            <a:r>
              <a:rPr lang="en-US" dirty="0" smtClean="0"/>
              <a:t>respected.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4734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2143065"/>
          </a:xfrm>
        </p:spPr>
        <p:txBody>
          <a:bodyPr/>
          <a:lstStyle/>
          <a:p>
            <a:r>
              <a:rPr lang="en-US" dirty="0" smtClean="0"/>
              <a:t>Urinary Tract Infections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b="1" dirty="0"/>
              <a:t>What is it?</a:t>
            </a:r>
          </a:p>
          <a:p>
            <a:r>
              <a:rPr lang="en-US" dirty="0"/>
              <a:t>A UTI is an infection usually caused by bacteria that </a:t>
            </a:r>
            <a:r>
              <a:rPr lang="en-US" dirty="0" smtClean="0"/>
              <a:t>live harmlessly </a:t>
            </a:r>
            <a:r>
              <a:rPr lang="en-US" dirty="0"/>
              <a:t>in the digestive tract finding their way into </a:t>
            </a:r>
            <a:r>
              <a:rPr lang="en-US" dirty="0" smtClean="0"/>
              <a:t>the </a:t>
            </a:r>
            <a:r>
              <a:rPr lang="en-CA" dirty="0" smtClean="0"/>
              <a:t>urinary </a:t>
            </a:r>
            <a:r>
              <a:rPr lang="en-CA" dirty="0"/>
              <a:t>tract.</a:t>
            </a:r>
          </a:p>
          <a:p>
            <a:r>
              <a:rPr lang="en-CA" b="1" dirty="0"/>
              <a:t>How is it recognized?</a:t>
            </a:r>
          </a:p>
          <a:p>
            <a:r>
              <a:rPr lang="en-US" dirty="0"/>
              <a:t>Symptoms of UTIs include pain and burning </a:t>
            </a:r>
            <a:r>
              <a:rPr lang="en-US" dirty="0" smtClean="0"/>
              <a:t>sensations during </a:t>
            </a:r>
            <a:r>
              <a:rPr lang="en-US" dirty="0"/>
              <a:t>urination, increased urinary frequency and </a:t>
            </a:r>
            <a:r>
              <a:rPr lang="en-US" dirty="0" smtClean="0"/>
              <a:t>urgency, and </a:t>
            </a:r>
            <a:r>
              <a:rPr lang="en-US" dirty="0"/>
              <a:t>cloudy or blood-tinged urine. Abdominal, pelvic, or </a:t>
            </a:r>
            <a:r>
              <a:rPr lang="en-US" dirty="0" smtClean="0"/>
              <a:t>low back </a:t>
            </a:r>
            <a:r>
              <a:rPr lang="en-US" dirty="0"/>
              <a:t>pain may occur. In the acute stage, fever and </a:t>
            </a:r>
            <a:r>
              <a:rPr lang="en-US" dirty="0" smtClean="0"/>
              <a:t>general </a:t>
            </a:r>
            <a:r>
              <a:rPr lang="en-CA" dirty="0" smtClean="0"/>
              <a:t>malaise </a:t>
            </a:r>
            <a:r>
              <a:rPr lang="en-CA" dirty="0"/>
              <a:t>may be present.</a:t>
            </a:r>
          </a:p>
          <a:p>
            <a:r>
              <a:rPr lang="en-CA" b="1" dirty="0"/>
              <a:t>Massage risks and benefits</a:t>
            </a:r>
          </a:p>
          <a:p>
            <a:r>
              <a:rPr lang="en-US" b="1" i="1" dirty="0"/>
              <a:t>Risks: </a:t>
            </a:r>
            <a:r>
              <a:rPr lang="en-US" dirty="0"/>
              <a:t>Acute UTIs are painful and may involve fever </a:t>
            </a:r>
            <a:r>
              <a:rPr lang="en-US" dirty="0" smtClean="0"/>
              <a:t>and malaise</a:t>
            </a:r>
            <a:r>
              <a:rPr lang="en-US" dirty="0"/>
              <a:t>. Left untreated they carry a risk for </a:t>
            </a:r>
            <a:r>
              <a:rPr lang="en-US" dirty="0" smtClean="0"/>
              <a:t>complicating to </a:t>
            </a:r>
            <a:r>
              <a:rPr lang="en-US" dirty="0"/>
              <a:t>pyelonephritis. For these reasons, it is best </a:t>
            </a:r>
            <a:r>
              <a:rPr lang="en-US" dirty="0" smtClean="0"/>
              <a:t>to delay </a:t>
            </a:r>
            <a:r>
              <a:rPr lang="en-US" dirty="0"/>
              <a:t>any rigorous bodywork until after the </a:t>
            </a:r>
            <a:r>
              <a:rPr lang="en-US" dirty="0" smtClean="0"/>
              <a:t>infection </a:t>
            </a:r>
            <a:r>
              <a:rPr lang="en-CA" dirty="0" smtClean="0"/>
              <a:t>has </a:t>
            </a:r>
            <a:r>
              <a:rPr lang="en-CA" dirty="0"/>
              <a:t>been resolved.</a:t>
            </a:r>
          </a:p>
          <a:p>
            <a:r>
              <a:rPr lang="en-US" b="1" i="1" dirty="0"/>
              <a:t>Benefits: </a:t>
            </a:r>
            <a:r>
              <a:rPr lang="en-US" dirty="0"/>
              <a:t>Very gentle noninvasive bodywork may be </a:t>
            </a:r>
            <a:r>
              <a:rPr lang="en-US" dirty="0" smtClean="0"/>
              <a:t>soothing during </a:t>
            </a:r>
            <a:r>
              <a:rPr lang="en-US" dirty="0"/>
              <a:t>a UTI. A client who has fully recovered </a:t>
            </a:r>
            <a:r>
              <a:rPr lang="en-US" dirty="0" smtClean="0"/>
              <a:t>from this </a:t>
            </a:r>
            <a:r>
              <a:rPr lang="en-US" dirty="0"/>
              <a:t>condition can enjoy the same benefits from </a:t>
            </a:r>
            <a:r>
              <a:rPr lang="en-US" dirty="0" smtClean="0"/>
              <a:t>bodywork as </a:t>
            </a:r>
            <a:r>
              <a:rPr lang="en-US" dirty="0"/>
              <a:t>the rest of the population.</a:t>
            </a:r>
            <a:endParaRPr lang="en-CA" dirty="0"/>
          </a:p>
        </p:txBody>
      </p:sp>
      <p:pic>
        <p:nvPicPr>
          <p:cNvPr id="13314" name="Picture 2" descr="Urinary Tract Infection Basics | Urinary Tract Infection | CD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19" y="3350030"/>
            <a:ext cx="2947482" cy="205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785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993436"/>
          </a:xfrm>
        </p:spPr>
        <p:txBody>
          <a:bodyPr/>
          <a:lstStyle/>
          <a:p>
            <a:r>
              <a:rPr lang="en-US" dirty="0" smtClean="0"/>
              <a:t>UTI risk factors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women are more susceptible to UTIs </a:t>
            </a:r>
            <a:r>
              <a:rPr lang="en-US" dirty="0" smtClean="0"/>
              <a:t>than others</a:t>
            </a:r>
            <a:r>
              <a:rPr lang="en-US" dirty="0"/>
              <a:t>, although the reasons for this are not </a:t>
            </a:r>
            <a:r>
              <a:rPr lang="en-US" dirty="0" smtClean="0"/>
              <a:t>completely clear</a:t>
            </a:r>
            <a:r>
              <a:rPr lang="en-US" dirty="0"/>
              <a:t>; they may have to do with immune </a:t>
            </a:r>
            <a:r>
              <a:rPr lang="en-US" dirty="0" smtClean="0"/>
              <a:t>system differences </a:t>
            </a:r>
            <a:r>
              <a:rPr lang="en-US" dirty="0"/>
              <a:t>and shortages of certain types of </a:t>
            </a:r>
            <a:r>
              <a:rPr lang="en-US" dirty="0" smtClean="0"/>
              <a:t>antibodies. Some </a:t>
            </a:r>
            <a:r>
              <a:rPr lang="en-US" dirty="0"/>
              <a:t>factors, however, are reliable predictors </a:t>
            </a:r>
            <a:r>
              <a:rPr lang="en-US" dirty="0" smtClean="0"/>
              <a:t>of who </a:t>
            </a:r>
            <a:r>
              <a:rPr lang="en-US" dirty="0"/>
              <a:t>is at risk for developing a UTI:</a:t>
            </a:r>
          </a:p>
          <a:p>
            <a:r>
              <a:rPr lang="en-US" dirty="0"/>
              <a:t>• Spermicide use. Spermicide foams and </a:t>
            </a:r>
            <a:r>
              <a:rPr lang="en-US" dirty="0" smtClean="0"/>
              <a:t>jellies used </a:t>
            </a:r>
            <a:r>
              <a:rPr lang="en-US" dirty="0"/>
              <a:t>with a diaphragm or alone have </a:t>
            </a:r>
            <a:r>
              <a:rPr lang="en-US" dirty="0" smtClean="0"/>
              <a:t>been shown </a:t>
            </a:r>
            <a:r>
              <a:rPr lang="en-US" dirty="0"/>
              <a:t>to raise the risk of UTIs in some women.</a:t>
            </a:r>
          </a:p>
          <a:p>
            <a:r>
              <a:rPr lang="en-US" dirty="0"/>
              <a:t>• Diaphragm use. Women who use a </a:t>
            </a:r>
            <a:r>
              <a:rPr lang="en-US" dirty="0" smtClean="0"/>
              <a:t>diaphragm show </a:t>
            </a:r>
            <a:r>
              <a:rPr lang="en-US" dirty="0"/>
              <a:t>statistically higher rates of UTIs </a:t>
            </a:r>
            <a:r>
              <a:rPr lang="en-US" dirty="0" smtClean="0"/>
              <a:t>than </a:t>
            </a:r>
            <a:r>
              <a:rPr lang="en-CA" dirty="0" smtClean="0"/>
              <a:t>women </a:t>
            </a:r>
            <a:r>
              <a:rPr lang="en-CA" dirty="0"/>
              <a:t>who do not.</a:t>
            </a:r>
          </a:p>
          <a:p>
            <a:r>
              <a:rPr lang="en-US" dirty="0"/>
              <a:t>• Pregnancy. Pregnant women do not </a:t>
            </a:r>
            <a:r>
              <a:rPr lang="en-US" dirty="0" smtClean="0"/>
              <a:t>necessarily get </a:t>
            </a:r>
            <a:r>
              <a:rPr lang="en-US" dirty="0"/>
              <a:t>more UTIs than women who are </a:t>
            </a:r>
            <a:r>
              <a:rPr lang="en-US" dirty="0" smtClean="0"/>
              <a:t>not pregnant</a:t>
            </a:r>
            <a:r>
              <a:rPr lang="en-US" dirty="0"/>
              <a:t>, but the risk of having a simple </a:t>
            </a:r>
            <a:r>
              <a:rPr lang="en-US" dirty="0" smtClean="0"/>
              <a:t>infection complicate </a:t>
            </a:r>
            <a:r>
              <a:rPr lang="en-US" dirty="0"/>
              <a:t>into a more dangerous one </a:t>
            </a:r>
            <a:r>
              <a:rPr lang="en-US" dirty="0" smtClean="0"/>
              <a:t>is </a:t>
            </a:r>
            <a:r>
              <a:rPr lang="en-CA" dirty="0" smtClean="0"/>
              <a:t>higher </a:t>
            </a:r>
            <a:r>
              <a:rPr lang="en-CA" dirty="0"/>
              <a:t>for these patients.</a:t>
            </a:r>
          </a:p>
        </p:txBody>
      </p:sp>
    </p:spTree>
    <p:extLst>
      <p:ext uri="{BB962C8B-B14F-4D97-AF65-F5344CB8AC3E}">
        <p14:creationId xmlns:p14="http://schemas.microsoft.com/office/powerpoint/2010/main" val="761954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2018374"/>
          </a:xfrm>
        </p:spPr>
        <p:txBody>
          <a:bodyPr/>
          <a:lstStyle/>
          <a:p>
            <a:r>
              <a:rPr lang="en-US" dirty="0" smtClean="0"/>
              <a:t>UTI risk factors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• Diabetes. Elevated sugar levels in the </a:t>
            </a:r>
            <a:r>
              <a:rPr lang="en-US" dirty="0" smtClean="0"/>
              <a:t>urine make </a:t>
            </a:r>
            <a:r>
              <a:rPr lang="en-US" dirty="0"/>
              <a:t>a hospitable environment for bacteria </a:t>
            </a:r>
            <a:r>
              <a:rPr lang="en-US" dirty="0" smtClean="0"/>
              <a:t>to </a:t>
            </a:r>
            <a:r>
              <a:rPr lang="en-CA" dirty="0" smtClean="0"/>
              <a:t>grow </a:t>
            </a:r>
            <a:r>
              <a:rPr lang="en-CA" dirty="0"/>
              <a:t>in the bladder.</a:t>
            </a:r>
          </a:p>
          <a:p>
            <a:r>
              <a:rPr lang="en-CA" dirty="0"/>
              <a:t>• Neurogenic bladder. A </a:t>
            </a:r>
            <a:r>
              <a:rPr lang="en-CA" b="1" dirty="0"/>
              <a:t>neurogenic </a:t>
            </a:r>
            <a:r>
              <a:rPr lang="en-CA" b="1" dirty="0" smtClean="0"/>
              <a:t>bladder </a:t>
            </a:r>
            <a:r>
              <a:rPr lang="en-US" dirty="0" smtClean="0"/>
              <a:t>has </a:t>
            </a:r>
            <a:r>
              <a:rPr lang="en-US" dirty="0"/>
              <a:t>lost motor function and does not </a:t>
            </a:r>
            <a:r>
              <a:rPr lang="en-US" dirty="0" smtClean="0"/>
              <a:t>empty as </a:t>
            </a:r>
            <a:r>
              <a:rPr lang="en-US" dirty="0"/>
              <a:t>completely as a normal one. This raises </a:t>
            </a:r>
            <a:r>
              <a:rPr lang="en-US" dirty="0" smtClean="0"/>
              <a:t>the potential </a:t>
            </a:r>
            <a:r>
              <a:rPr lang="en-US" dirty="0"/>
              <a:t>for infection, as does the presence </a:t>
            </a:r>
            <a:r>
              <a:rPr lang="en-US" dirty="0" smtClean="0"/>
              <a:t>of catheter </a:t>
            </a:r>
            <a:r>
              <a:rPr lang="en-US" dirty="0"/>
              <a:t>tubes, which are used for people </a:t>
            </a:r>
            <a:r>
              <a:rPr lang="en-US" dirty="0" smtClean="0"/>
              <a:t>with </a:t>
            </a:r>
            <a:r>
              <a:rPr lang="en-CA" dirty="0" smtClean="0"/>
              <a:t>limited </a:t>
            </a:r>
            <a:r>
              <a:rPr lang="en-CA" dirty="0"/>
              <a:t>bladder function.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95183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2093188"/>
          </a:xfrm>
        </p:spPr>
        <p:txBody>
          <a:bodyPr/>
          <a:lstStyle/>
          <a:p>
            <a:r>
              <a:rPr lang="en-US" dirty="0" smtClean="0"/>
              <a:t>Prevention of UTIs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basic precautions can help prevent </a:t>
            </a:r>
            <a:r>
              <a:rPr lang="en-US" dirty="0" smtClean="0"/>
              <a:t>UTIs, especially </a:t>
            </a:r>
            <a:r>
              <a:rPr lang="en-US" dirty="0"/>
              <a:t>for women who are especially </a:t>
            </a:r>
            <a:r>
              <a:rPr lang="en-US" dirty="0" smtClean="0"/>
              <a:t>vulnerable to </a:t>
            </a:r>
            <a:r>
              <a:rPr lang="en-US" dirty="0"/>
              <a:t>them. These include drinking lots of water </a:t>
            </a:r>
            <a:r>
              <a:rPr lang="en-US" dirty="0" smtClean="0"/>
              <a:t>and acidic </a:t>
            </a:r>
            <a:r>
              <a:rPr lang="en-US" dirty="0"/>
              <a:t>juices; urinating whenever necessary </a:t>
            </a:r>
            <a:r>
              <a:rPr lang="en-US" dirty="0" smtClean="0"/>
              <a:t>rather than </a:t>
            </a:r>
            <a:r>
              <a:rPr lang="en-US" dirty="0"/>
              <a:t>holding it for a more convenient time; </a:t>
            </a:r>
            <a:r>
              <a:rPr lang="en-US" dirty="0" smtClean="0"/>
              <a:t>wiping from </a:t>
            </a:r>
            <a:r>
              <a:rPr lang="en-US" dirty="0"/>
              <a:t>front to back after a bowel movement to </a:t>
            </a:r>
            <a:r>
              <a:rPr lang="en-US" dirty="0" smtClean="0"/>
              <a:t>prevent the </a:t>
            </a:r>
            <a:r>
              <a:rPr lang="en-US" dirty="0"/>
              <a:t>introduction of digestive bacteria into </a:t>
            </a:r>
            <a:r>
              <a:rPr lang="en-US" dirty="0" smtClean="0"/>
              <a:t>the urethra</a:t>
            </a:r>
            <a:r>
              <a:rPr lang="en-US" dirty="0"/>
              <a:t>; taking showers rather than baths; </a:t>
            </a:r>
            <a:r>
              <a:rPr lang="en-US" dirty="0" smtClean="0"/>
              <a:t>emptying the </a:t>
            </a:r>
            <a:r>
              <a:rPr lang="en-US" dirty="0"/>
              <a:t>bladder after sex; and avoiding </a:t>
            </a:r>
            <a:r>
              <a:rPr lang="en-US" dirty="0" smtClean="0"/>
              <a:t>feminine hygiene </a:t>
            </a:r>
            <a:r>
              <a:rPr lang="en-US" dirty="0"/>
              <a:t>sprays and douches, which can </a:t>
            </a:r>
            <a:r>
              <a:rPr lang="en-US" dirty="0" smtClean="0"/>
              <a:t>aggravate </a:t>
            </a:r>
            <a:r>
              <a:rPr lang="en-CA" dirty="0" smtClean="0"/>
              <a:t>the </a:t>
            </a:r>
            <a:r>
              <a:rPr lang="en-CA" dirty="0"/>
              <a:t>urethra.</a:t>
            </a:r>
          </a:p>
          <a:p>
            <a:pPr marL="0" indent="0">
              <a:buNone/>
            </a:pPr>
            <a:endParaRPr lang="en-CA" b="1" i="1" dirty="0"/>
          </a:p>
        </p:txBody>
      </p:sp>
      <p:pic>
        <p:nvPicPr>
          <p:cNvPr id="12290" name="Picture 2" descr="Preventing a Urinary Tract Infection (UTI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82" y="3267957"/>
            <a:ext cx="3023120" cy="222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415809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802</TotalTime>
  <Words>2455</Words>
  <Application>Microsoft Office PowerPoint</Application>
  <PresentationFormat>Widescreen</PresentationFormat>
  <Paragraphs>102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Corbel</vt:lpstr>
      <vt:lpstr>Wingdings 2</vt:lpstr>
      <vt:lpstr>Frame</vt:lpstr>
      <vt:lpstr>Urinary System Conditions</vt:lpstr>
      <vt:lpstr>Urinary System Introduction</vt:lpstr>
      <vt:lpstr>PowerPoint Presentation</vt:lpstr>
      <vt:lpstr>Anatomy</vt:lpstr>
      <vt:lpstr>PowerPoint Presentation</vt:lpstr>
      <vt:lpstr>Nephron</vt:lpstr>
      <vt:lpstr>GFR</vt:lpstr>
      <vt:lpstr>EPO</vt:lpstr>
      <vt:lpstr>PowerPoint Presentation</vt:lpstr>
      <vt:lpstr>Kidney Stones</vt:lpstr>
      <vt:lpstr>Types of Kidney Stones</vt:lpstr>
      <vt:lpstr>Prevention</vt:lpstr>
      <vt:lpstr>Polycystic kidney</vt:lpstr>
      <vt:lpstr>Pyelonephritis in Brief</vt:lpstr>
      <vt:lpstr>Renal cancer in Brief</vt:lpstr>
      <vt:lpstr>    Renal failure</vt:lpstr>
      <vt:lpstr>Chronic Renal failure</vt:lpstr>
      <vt:lpstr>Kidney Transplant</vt:lpstr>
      <vt:lpstr>Bladder Cancer</vt:lpstr>
      <vt:lpstr>Urinary Tract Infections</vt:lpstr>
      <vt:lpstr>UTI risk factors</vt:lpstr>
      <vt:lpstr>UTI risk factors</vt:lpstr>
      <vt:lpstr>Prevention of UTIs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Urinary System Conditions</dc:title>
  <dc:creator>Admin HP</dc:creator>
  <cp:lastModifiedBy>Admin HP</cp:lastModifiedBy>
  <cp:revision>34</cp:revision>
  <dcterms:created xsi:type="dcterms:W3CDTF">2025-01-01T16:35:51Z</dcterms:created>
  <dcterms:modified xsi:type="dcterms:W3CDTF">2025-03-13T10:31:17Z</dcterms:modified>
</cp:coreProperties>
</file>