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62" r:id="rId2"/>
    <p:sldId id="281" r:id="rId3"/>
    <p:sldId id="282" r:id="rId4"/>
    <p:sldId id="283" r:id="rId5"/>
    <p:sldId id="284" r:id="rId6"/>
    <p:sldId id="285" r:id="rId7"/>
    <p:sldId id="286" r:id="rId8"/>
    <p:sldId id="291" r:id="rId9"/>
    <p:sldId id="292" r:id="rId10"/>
    <p:sldId id="257" r:id="rId11"/>
    <p:sldId id="258" r:id="rId12"/>
    <p:sldId id="293" r:id="rId13"/>
    <p:sldId id="287" r:id="rId14"/>
    <p:sldId id="288" r:id="rId15"/>
    <p:sldId id="289" r:id="rId16"/>
    <p:sldId id="290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6" r:id="rId26"/>
    <p:sldId id="271" r:id="rId27"/>
    <p:sldId id="272" r:id="rId28"/>
    <p:sldId id="273" r:id="rId29"/>
    <p:sldId id="274" r:id="rId30"/>
    <p:sldId id="275" r:id="rId31"/>
    <p:sldId id="277" r:id="rId32"/>
    <p:sldId id="278" r:id="rId33"/>
    <p:sldId id="279" r:id="rId34"/>
    <p:sldId id="28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id ghazvini" userId="1bbb9b6cc34e1cfb" providerId="LiveId" clId="{559E99A4-7663-4329-AD66-B723B2FE766D}"/>
    <pc:docChg chg="custSel addSld delSld modSld sldOrd">
      <pc:chgData name="hamid ghazvini" userId="1bbb9b6cc34e1cfb" providerId="LiveId" clId="{559E99A4-7663-4329-AD66-B723B2FE766D}" dt="2026-02-13T02:42:07.092" v="169" actId="1076"/>
      <pc:docMkLst>
        <pc:docMk/>
      </pc:docMkLst>
      <pc:sldChg chg="addSp delSp modSp mod">
        <pc:chgData name="hamid ghazvini" userId="1bbb9b6cc34e1cfb" providerId="LiveId" clId="{559E99A4-7663-4329-AD66-B723B2FE766D}" dt="2026-02-13T02:42:07.092" v="169" actId="1076"/>
        <pc:sldMkLst>
          <pc:docMk/>
          <pc:sldMk cId="3146687392" sldId="257"/>
        </pc:sldMkLst>
        <pc:spChg chg="mod">
          <ac:chgData name="hamid ghazvini" userId="1bbb9b6cc34e1cfb" providerId="LiveId" clId="{559E99A4-7663-4329-AD66-B723B2FE766D}" dt="2026-02-13T02:25:00.303" v="27" actId="20577"/>
          <ac:spMkLst>
            <pc:docMk/>
            <pc:sldMk cId="3146687392" sldId="257"/>
            <ac:spMk id="2" creationId="{7DCE178F-6963-8D3F-DCB8-B258320FB6D0}"/>
          </ac:spMkLst>
        </pc:spChg>
        <pc:spChg chg="del">
          <ac:chgData name="hamid ghazvini" userId="1bbb9b6cc34e1cfb" providerId="LiveId" clId="{559E99A4-7663-4329-AD66-B723B2FE766D}" dt="2026-02-13T02:26:03.121" v="28" actId="21"/>
          <ac:spMkLst>
            <pc:docMk/>
            <pc:sldMk cId="3146687392" sldId="257"/>
            <ac:spMk id="3" creationId="{097A59B0-2D0A-B85F-137C-BDA27AB608AE}"/>
          </ac:spMkLst>
        </pc:spChg>
        <pc:picChg chg="add mod">
          <ac:chgData name="hamid ghazvini" userId="1bbb9b6cc34e1cfb" providerId="LiveId" clId="{559E99A4-7663-4329-AD66-B723B2FE766D}" dt="2026-02-13T02:26:28.290" v="30" actId="1076"/>
          <ac:picMkLst>
            <pc:docMk/>
            <pc:sldMk cId="3146687392" sldId="257"/>
            <ac:picMk id="5" creationId="{D7D013A7-C741-68B2-4439-E7E96C126D45}"/>
          </ac:picMkLst>
        </pc:picChg>
        <pc:picChg chg="add mod">
          <ac:chgData name="hamid ghazvini" userId="1bbb9b6cc34e1cfb" providerId="LiveId" clId="{559E99A4-7663-4329-AD66-B723B2FE766D}" dt="2026-02-13T02:42:07.092" v="169" actId="1076"/>
          <ac:picMkLst>
            <pc:docMk/>
            <pc:sldMk cId="3146687392" sldId="257"/>
            <ac:picMk id="7" creationId="{C28AC293-ED39-806D-0263-021397A68774}"/>
          </ac:picMkLst>
        </pc:picChg>
        <pc:picChg chg="add del mod">
          <ac:chgData name="hamid ghazvini" userId="1bbb9b6cc34e1cfb" providerId="LiveId" clId="{559E99A4-7663-4329-AD66-B723B2FE766D}" dt="2026-02-13T02:41:58.357" v="168" actId="21"/>
          <ac:picMkLst>
            <pc:docMk/>
            <pc:sldMk cId="3146687392" sldId="257"/>
            <ac:picMk id="9" creationId="{5E345D1B-3BCA-A47E-0E83-4FEDD75BF936}"/>
          </ac:picMkLst>
        </pc:picChg>
      </pc:sldChg>
      <pc:sldChg chg="addSp delSp modSp mod ord">
        <pc:chgData name="hamid ghazvini" userId="1bbb9b6cc34e1cfb" providerId="LiveId" clId="{559E99A4-7663-4329-AD66-B723B2FE766D}" dt="2026-02-13T02:33:47.270" v="86" actId="1076"/>
        <pc:sldMkLst>
          <pc:docMk/>
          <pc:sldMk cId="4050077360" sldId="258"/>
        </pc:sldMkLst>
        <pc:spChg chg="mod">
          <ac:chgData name="hamid ghazvini" userId="1bbb9b6cc34e1cfb" providerId="LiveId" clId="{559E99A4-7663-4329-AD66-B723B2FE766D}" dt="2026-02-13T02:31:46.747" v="77" actId="20577"/>
          <ac:spMkLst>
            <pc:docMk/>
            <pc:sldMk cId="4050077360" sldId="258"/>
            <ac:spMk id="2" creationId="{CA3EC1DD-6B5E-DF08-2E7D-FBF46655D29B}"/>
          </ac:spMkLst>
        </pc:spChg>
        <pc:spChg chg="del">
          <ac:chgData name="hamid ghazvini" userId="1bbb9b6cc34e1cfb" providerId="LiveId" clId="{559E99A4-7663-4329-AD66-B723B2FE766D}" dt="2026-02-13T02:31:55.035" v="78" actId="21"/>
          <ac:spMkLst>
            <pc:docMk/>
            <pc:sldMk cId="4050077360" sldId="258"/>
            <ac:spMk id="3" creationId="{6827E4FC-23D5-14C8-F9E7-6DD557B366AE}"/>
          </ac:spMkLst>
        </pc:spChg>
        <pc:picChg chg="add del mod">
          <ac:chgData name="hamid ghazvini" userId="1bbb9b6cc34e1cfb" providerId="LiveId" clId="{559E99A4-7663-4329-AD66-B723B2FE766D}" dt="2026-02-13T02:33:40.480" v="85" actId="21"/>
          <ac:picMkLst>
            <pc:docMk/>
            <pc:sldMk cId="4050077360" sldId="258"/>
            <ac:picMk id="5" creationId="{2EBC15CB-7C9A-B2C7-C5E5-A4C77F573AC3}"/>
          </ac:picMkLst>
        </pc:picChg>
        <pc:picChg chg="add mod">
          <ac:chgData name="hamid ghazvini" userId="1bbb9b6cc34e1cfb" providerId="LiveId" clId="{559E99A4-7663-4329-AD66-B723B2FE766D}" dt="2026-02-13T02:33:47.270" v="86" actId="1076"/>
          <ac:picMkLst>
            <pc:docMk/>
            <pc:sldMk cId="4050077360" sldId="258"/>
            <ac:picMk id="7" creationId="{8FC663DD-196D-C85F-0832-60B866DD55FE}"/>
          </ac:picMkLst>
        </pc:picChg>
      </pc:sldChg>
      <pc:sldChg chg="del">
        <pc:chgData name="hamid ghazvini" userId="1bbb9b6cc34e1cfb" providerId="LiveId" clId="{559E99A4-7663-4329-AD66-B723B2FE766D}" dt="2026-02-13T02:39:39.848" v="167" actId="2696"/>
        <pc:sldMkLst>
          <pc:docMk/>
          <pc:sldMk cId="3530462462" sldId="259"/>
        </pc:sldMkLst>
      </pc:sldChg>
      <pc:sldChg chg="del">
        <pc:chgData name="hamid ghazvini" userId="1bbb9b6cc34e1cfb" providerId="LiveId" clId="{559E99A4-7663-4329-AD66-B723B2FE766D}" dt="2026-02-13T02:39:37.759" v="166" actId="2696"/>
        <pc:sldMkLst>
          <pc:docMk/>
          <pc:sldMk cId="593890242" sldId="260"/>
        </pc:sldMkLst>
      </pc:sldChg>
      <pc:sldChg chg="del">
        <pc:chgData name="hamid ghazvini" userId="1bbb9b6cc34e1cfb" providerId="LiveId" clId="{559E99A4-7663-4329-AD66-B723B2FE766D}" dt="2026-02-13T02:39:34.956" v="165" actId="2696"/>
        <pc:sldMkLst>
          <pc:docMk/>
          <pc:sldMk cId="434757026" sldId="261"/>
        </pc:sldMkLst>
      </pc:sldChg>
      <pc:sldChg chg="ord">
        <pc:chgData name="hamid ghazvini" userId="1bbb9b6cc34e1cfb" providerId="LiveId" clId="{559E99A4-7663-4329-AD66-B723B2FE766D}" dt="2026-02-13T02:23:27.298" v="1"/>
        <pc:sldMkLst>
          <pc:docMk/>
          <pc:sldMk cId="779572308" sldId="292"/>
        </pc:sldMkLst>
      </pc:sldChg>
      <pc:sldChg chg="addSp delSp modSp new mod chgLayout">
        <pc:chgData name="hamid ghazvini" userId="1bbb9b6cc34e1cfb" providerId="LiveId" clId="{559E99A4-7663-4329-AD66-B723B2FE766D}" dt="2026-02-13T02:38:12.302" v="164" actId="20577"/>
        <pc:sldMkLst>
          <pc:docMk/>
          <pc:sldMk cId="473031454" sldId="293"/>
        </pc:sldMkLst>
        <pc:spChg chg="del">
          <ac:chgData name="hamid ghazvini" userId="1bbb9b6cc34e1cfb" providerId="LiveId" clId="{559E99A4-7663-4329-AD66-B723B2FE766D}" dt="2026-02-13T02:34:03.422" v="88" actId="21"/>
          <ac:spMkLst>
            <pc:docMk/>
            <pc:sldMk cId="473031454" sldId="293"/>
            <ac:spMk id="2" creationId="{CEDE31B0-2DEC-AA52-27F8-2CAB92FA2FD6}"/>
          </ac:spMkLst>
        </pc:spChg>
        <pc:spChg chg="del">
          <ac:chgData name="hamid ghazvini" userId="1bbb9b6cc34e1cfb" providerId="LiveId" clId="{559E99A4-7663-4329-AD66-B723B2FE766D}" dt="2026-02-13T02:34:07.121" v="89" actId="21"/>
          <ac:spMkLst>
            <pc:docMk/>
            <pc:sldMk cId="473031454" sldId="293"/>
            <ac:spMk id="3" creationId="{4724C011-1108-03AE-3A56-8B411443EDBB}"/>
          </ac:spMkLst>
        </pc:spChg>
        <pc:spChg chg="add mod ord">
          <ac:chgData name="hamid ghazvini" userId="1bbb9b6cc34e1cfb" providerId="LiveId" clId="{559E99A4-7663-4329-AD66-B723B2FE766D}" dt="2026-02-13T02:38:12.302" v="164" actId="20577"/>
          <ac:spMkLst>
            <pc:docMk/>
            <pc:sldMk cId="473031454" sldId="293"/>
            <ac:spMk id="6" creationId="{B73A8D34-3C50-F7CA-D702-FEA9F80B6C29}"/>
          </ac:spMkLst>
        </pc:spChg>
        <pc:spChg chg="add del mod ord">
          <ac:chgData name="hamid ghazvini" userId="1bbb9b6cc34e1cfb" providerId="LiveId" clId="{559E99A4-7663-4329-AD66-B723B2FE766D}" dt="2026-02-13T02:37:45.735" v="163" actId="21"/>
          <ac:spMkLst>
            <pc:docMk/>
            <pc:sldMk cId="473031454" sldId="293"/>
            <ac:spMk id="7" creationId="{2DEEA2BC-D80F-D4DE-2AC5-9C635D30868A}"/>
          </ac:spMkLst>
        </pc:spChg>
        <pc:picChg chg="add mod">
          <ac:chgData name="hamid ghazvini" userId="1bbb9b6cc34e1cfb" providerId="LiveId" clId="{559E99A4-7663-4329-AD66-B723B2FE766D}" dt="2026-02-13T02:34:54.916" v="94" actId="1076"/>
          <ac:picMkLst>
            <pc:docMk/>
            <pc:sldMk cId="473031454" sldId="293"/>
            <ac:picMk id="5" creationId="{3FC203B4-F1C6-143F-671A-764FD914FC2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holding each other's hands">
            <a:extLst>
              <a:ext uri="{FF2B5EF4-FFF2-40B4-BE49-F238E27FC236}">
                <a16:creationId xmlns:a16="http://schemas.microsoft.com/office/drawing/2014/main" id="{7D34F9B5-4378-23F8-ACE2-922E143014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64" b="80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4590661"/>
            <a:ext cx="6830299" cy="1065690"/>
          </a:xfrm>
        </p:spPr>
        <p:txBody>
          <a:bodyPr>
            <a:normAutofit/>
          </a:bodyPr>
          <a:lstStyle/>
          <a:p>
            <a:r>
              <a:rPr lang="en-US" sz="5400" dirty="0"/>
              <a:t>Physical Assessment 1B</a:t>
            </a:r>
            <a:endParaRPr lang="en-C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4" y="5666792"/>
            <a:ext cx="6732890" cy="5425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37555"/>
                </a:solidFill>
              </a:rPr>
              <a:t>History</a:t>
            </a:r>
            <a:endParaRPr lang="en-CA" dirty="0">
              <a:solidFill>
                <a:srgbClr val="9375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D6CF1-DA01-E30C-C7D7-CC28A0EA3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024F6-F3E3-1BBC-949C-22FA1EF38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patient history is most useful diagnostic tool available 80% of outpatient clinic assessment , based on interview </a:t>
            </a:r>
          </a:p>
          <a:p>
            <a:r>
              <a:rPr lang="en-CA" dirty="0"/>
              <a:t>The interview should continue entire course of treatment</a:t>
            </a:r>
          </a:p>
          <a:p>
            <a:r>
              <a:rPr lang="en-CA" dirty="0"/>
              <a:t>Start with open-ended questions… then progress close-ended</a:t>
            </a:r>
          </a:p>
          <a:p>
            <a:r>
              <a:rPr lang="en-CA" dirty="0"/>
              <a:t>The accuracy of information collected , influences assess and treatment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5235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81BD87-D586-D8EB-B9DB-14EBC0960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765" y="1595230"/>
            <a:ext cx="5191432" cy="366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9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EAD292-0E83-5341-C898-562C0E09A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02635"/>
            <a:ext cx="10972800" cy="44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4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 and Hygiene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Wash hands</a:t>
            </a:r>
          </a:p>
          <a:p>
            <a:r>
              <a:rPr lang="en-US" dirty="0"/>
              <a:t>Use mask</a:t>
            </a:r>
          </a:p>
          <a:p>
            <a:r>
              <a:rPr lang="en-US" dirty="0"/>
              <a:t>Protect open wound</a:t>
            </a:r>
          </a:p>
          <a:p>
            <a:r>
              <a:rPr lang="en-US" dirty="0"/>
              <a:t>Avoid dripping perspiration</a:t>
            </a:r>
          </a:p>
          <a:p>
            <a:r>
              <a:rPr lang="en-US" dirty="0"/>
              <a:t>Breath odors</a:t>
            </a:r>
          </a:p>
          <a:p>
            <a:r>
              <a:rPr lang="en-US" dirty="0"/>
              <a:t>Hand and fingernail cleanliness</a:t>
            </a:r>
          </a:p>
          <a:p>
            <a:r>
              <a:rPr lang="en-US" dirty="0"/>
              <a:t>Jewelry and watch</a:t>
            </a:r>
          </a:p>
          <a:p>
            <a:r>
              <a:rPr lang="en-US" dirty="0"/>
              <a:t>Wipe tables and…</a:t>
            </a:r>
          </a:p>
          <a:p>
            <a:r>
              <a:rPr lang="en-US" dirty="0"/>
              <a:t>Coughing and sneezing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2410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1CE64E-1126-25CE-215C-915DCB085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508" y="771434"/>
            <a:ext cx="7236985" cy="52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20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67CBE7-03F6-6E8B-F686-5093B9D22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802" y="804334"/>
            <a:ext cx="5584395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2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0D679-9C58-26C3-EC76-4AA2E7C1A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Manual medicine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E5B2A-309F-BAFA-726B-C0130484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RMTs must always be aware of their biomechanic</a:t>
            </a:r>
          </a:p>
          <a:p>
            <a:r>
              <a:rPr lang="en-CA" dirty="0"/>
              <a:t>Pick the correct table height</a:t>
            </a:r>
          </a:p>
          <a:p>
            <a:r>
              <a:rPr lang="en-CA" dirty="0"/>
              <a:t>Anticipate direction of movements</a:t>
            </a:r>
          </a:p>
          <a:p>
            <a:r>
              <a:rPr lang="en-CA" dirty="0"/>
              <a:t>Adjust posture according to technique and body part</a:t>
            </a:r>
          </a:p>
          <a:p>
            <a:r>
              <a:rPr lang="en-CA" dirty="0"/>
              <a:t>Keep shoulders relaxed</a:t>
            </a:r>
          </a:p>
          <a:p>
            <a:r>
              <a:rPr lang="en-CA" dirty="0"/>
              <a:t>Stand with feet apart, Knees and hips slightly flexed, back straight</a:t>
            </a:r>
          </a:p>
          <a:p>
            <a:r>
              <a:rPr lang="en-CA" dirty="0"/>
              <a:t>Lift heavy limbs close to your body</a:t>
            </a:r>
          </a:p>
          <a:p>
            <a:r>
              <a:rPr lang="en-CA" dirty="0"/>
              <a:t>Use your body weight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1076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32E31-756B-86FC-6806-693BAAA1D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Patient movement </a:t>
            </a:r>
            <a:br>
              <a:rPr lang="en-CA" dirty="0"/>
            </a:br>
            <a:r>
              <a:rPr lang="en-CA" dirty="0"/>
              <a:t>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738B5-69A1-EA48-B6F0-477B59D2D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Practice</a:t>
            </a:r>
          </a:p>
          <a:p>
            <a:r>
              <a:rPr lang="en-CA" dirty="0"/>
              <a:t>Awareness when they are guarding</a:t>
            </a:r>
          </a:p>
          <a:p>
            <a:r>
              <a:rPr lang="en-CA" dirty="0"/>
              <a:t>Firm and solid hand contacts</a:t>
            </a:r>
          </a:p>
          <a:p>
            <a:r>
              <a:rPr lang="en-CA" dirty="0"/>
              <a:t>Voice commands</a:t>
            </a:r>
          </a:p>
          <a:p>
            <a:r>
              <a:rPr lang="en-CA" dirty="0"/>
              <a:t>Smooth movements</a:t>
            </a:r>
          </a:p>
          <a:p>
            <a:r>
              <a:rPr lang="en-CA" dirty="0"/>
              <a:t>Always support injured joints</a:t>
            </a:r>
          </a:p>
          <a:p>
            <a:r>
              <a:rPr lang="en-CA" dirty="0"/>
              <a:t>Axial distraction</a:t>
            </a:r>
          </a:p>
        </p:txBody>
      </p:sp>
    </p:spTree>
    <p:extLst>
      <p:ext uri="{BB962C8B-B14F-4D97-AF65-F5344CB8AC3E}">
        <p14:creationId xmlns:p14="http://schemas.microsoft.com/office/powerpoint/2010/main" val="779572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E178F-6963-8D3F-DCB8-B258320FB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Clinical Encounter</a:t>
            </a:r>
            <a:br>
              <a:rPr lang="en-CA" dirty="0"/>
            </a:br>
            <a:r>
              <a:rPr lang="en-CA" dirty="0"/>
              <a:t>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013A7-C741-68B2-4439-E7E96C126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09" y="754991"/>
            <a:ext cx="10540181" cy="1162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8AC293-ED39-806D-0263-021397A68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798" y="2092569"/>
            <a:ext cx="2414401" cy="415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8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C1DD-6B5E-DF08-2E7D-FBF46655D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Clinical</a:t>
            </a:r>
            <a:br>
              <a:rPr lang="en-CA" dirty="0"/>
            </a:br>
            <a:r>
              <a:rPr lang="en-CA" dirty="0"/>
              <a:t>Encounter</a:t>
            </a:r>
            <a:br>
              <a:rPr lang="en-CA" dirty="0"/>
            </a:br>
            <a:r>
              <a:rPr lang="en-CA" dirty="0"/>
              <a:t>Records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C663DD-196D-C85F-0832-60B866DD5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189" y="851894"/>
            <a:ext cx="7831290" cy="515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77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C203B4-F1C6-143F-671A-764FD914F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362" y="502920"/>
            <a:ext cx="7226827" cy="585215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73A8D34-3C50-F7CA-D702-FEA9F80B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/>
              <a:t>Examiner must sign &amp; date each entry, use ink and write legibly .</a:t>
            </a:r>
          </a:p>
        </p:txBody>
      </p:sp>
    </p:spTree>
    <p:extLst>
      <p:ext uri="{BB962C8B-B14F-4D97-AF65-F5344CB8AC3E}">
        <p14:creationId xmlns:p14="http://schemas.microsoft.com/office/powerpoint/2010/main" val="473031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Flow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O- </a:t>
            </a:r>
            <a:r>
              <a:rPr lang="en-US" dirty="0"/>
              <a:t>observe</a:t>
            </a:r>
          </a:p>
          <a:p>
            <a:r>
              <a:rPr lang="en-US" b="1" dirty="0"/>
              <a:t>H- </a:t>
            </a:r>
            <a:r>
              <a:rPr lang="en-US" dirty="0"/>
              <a:t>history</a:t>
            </a:r>
          </a:p>
          <a:p>
            <a:r>
              <a:rPr lang="en-US" b="1" dirty="0"/>
              <a:t>I- </a:t>
            </a:r>
            <a:r>
              <a:rPr lang="en-US" dirty="0"/>
              <a:t>inspection</a:t>
            </a:r>
          </a:p>
          <a:p>
            <a:r>
              <a:rPr lang="en-US" b="1" dirty="0"/>
              <a:t>P- </a:t>
            </a:r>
            <a:r>
              <a:rPr lang="en-US" dirty="0"/>
              <a:t>palpation</a:t>
            </a:r>
          </a:p>
          <a:p>
            <a:r>
              <a:rPr lang="en-US" b="1" dirty="0"/>
              <a:t>M- </a:t>
            </a:r>
            <a:r>
              <a:rPr lang="en-US" dirty="0"/>
              <a:t>motion</a:t>
            </a:r>
          </a:p>
          <a:p>
            <a:r>
              <a:rPr lang="en-US" b="1" dirty="0"/>
              <a:t>N- </a:t>
            </a:r>
            <a:r>
              <a:rPr lang="en-US" dirty="0"/>
              <a:t>neurovascular</a:t>
            </a:r>
          </a:p>
          <a:p>
            <a:r>
              <a:rPr lang="en-US" b="1" dirty="0"/>
              <a:t>R- </a:t>
            </a:r>
            <a:r>
              <a:rPr lang="en-US" dirty="0"/>
              <a:t>referred pain</a:t>
            </a:r>
          </a:p>
          <a:p>
            <a:r>
              <a:rPr lang="en-US" b="1" dirty="0"/>
              <a:t>S- </a:t>
            </a:r>
            <a:r>
              <a:rPr lang="en-US" dirty="0"/>
              <a:t>special tests</a:t>
            </a:r>
          </a:p>
          <a:p>
            <a:endParaRPr lang="en-US" b="1" dirty="0"/>
          </a:p>
          <a:p>
            <a:r>
              <a:rPr lang="en-US" b="1" dirty="0" err="1"/>
              <a:t>Tx</a:t>
            </a:r>
            <a:r>
              <a:rPr lang="en-US" b="1" dirty="0"/>
              <a:t>- </a:t>
            </a:r>
            <a:r>
              <a:rPr lang="en-US" dirty="0"/>
              <a:t>treatment</a:t>
            </a:r>
            <a:endParaRPr lang="en-US" b="1" dirty="0"/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109614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Strain vs Sprain and Neuropathy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2213" y="2621904"/>
            <a:ext cx="4688250" cy="160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72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Fracture Screening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1463" y="1568237"/>
            <a:ext cx="3489750" cy="37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00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S    O     A      P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1709" y="374073"/>
            <a:ext cx="4189615" cy="608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21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 of…                                           Signs and symptoms:</a:t>
            </a:r>
          </a:p>
          <a:p>
            <a:r>
              <a:rPr lang="en-US" dirty="0"/>
              <a:t>Violent trauma                                     Fever ( &gt;37.8 ‘ C)</a:t>
            </a:r>
          </a:p>
          <a:p>
            <a:r>
              <a:rPr lang="en-US" dirty="0"/>
              <a:t>Carcinoma                                              High blood pressure ( 160/ 95 )</a:t>
            </a:r>
          </a:p>
          <a:p>
            <a:r>
              <a:rPr lang="en-US" dirty="0"/>
              <a:t>Systemic steroid use                          Pulse &gt; 100 bpm</a:t>
            </a:r>
          </a:p>
          <a:p>
            <a:r>
              <a:rPr lang="en-US" dirty="0"/>
              <a:t>Drug abuse                                             Respiration rate&gt; 25</a:t>
            </a:r>
          </a:p>
          <a:p>
            <a:r>
              <a:rPr lang="en-US" dirty="0"/>
              <a:t>HIV, Hepatitis                                         Auscultation of bruits</a:t>
            </a:r>
          </a:p>
          <a:p>
            <a:r>
              <a:rPr lang="en-US" dirty="0"/>
              <a:t>Unexplained weight loss                   Wide neurological deficits</a:t>
            </a:r>
          </a:p>
          <a:p>
            <a:r>
              <a:rPr lang="en-US" dirty="0"/>
              <a:t>Constant, progressive pain               Saddle paresthesia</a:t>
            </a:r>
          </a:p>
          <a:p>
            <a:r>
              <a:rPr lang="en-US" dirty="0"/>
              <a:t>Bowel &amp; bladder dysfunction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9833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Chief complaint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Location</a:t>
            </a:r>
          </a:p>
          <a:p>
            <a:r>
              <a:rPr lang="en-US" dirty="0"/>
              <a:t>Onset</a:t>
            </a:r>
          </a:p>
          <a:p>
            <a:r>
              <a:rPr lang="en-US" dirty="0"/>
              <a:t>Chronology</a:t>
            </a:r>
          </a:p>
          <a:p>
            <a:r>
              <a:rPr lang="en-US" dirty="0"/>
              <a:t>Quality</a:t>
            </a:r>
          </a:p>
          <a:p>
            <a:r>
              <a:rPr lang="en-US" dirty="0"/>
              <a:t>Severity</a:t>
            </a:r>
          </a:p>
          <a:p>
            <a:r>
              <a:rPr lang="en-US" dirty="0"/>
              <a:t>Modifying factors</a:t>
            </a:r>
          </a:p>
          <a:p>
            <a:r>
              <a:rPr lang="en-US" dirty="0"/>
              <a:t>Associated symptoms</a:t>
            </a:r>
          </a:p>
          <a:p>
            <a:r>
              <a:rPr lang="en-US" dirty="0"/>
              <a:t>Treatments previous</a:t>
            </a:r>
          </a:p>
          <a:p>
            <a:r>
              <a:rPr lang="en-US" dirty="0"/>
              <a:t>Relevant injuries/</a:t>
            </a:r>
            <a:r>
              <a:rPr lang="en-US" dirty="0" err="1"/>
              <a:t>xrays</a:t>
            </a:r>
            <a:endParaRPr lang="en-US" dirty="0"/>
          </a:p>
          <a:p>
            <a:r>
              <a:rPr lang="en-US" dirty="0"/>
              <a:t>Review of systems</a:t>
            </a:r>
          </a:p>
          <a:p>
            <a:r>
              <a:rPr lang="en-US" dirty="0"/>
              <a:t>Goals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1889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Medical History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Serious illness</a:t>
            </a:r>
          </a:p>
          <a:p>
            <a:r>
              <a:rPr lang="en-US" dirty="0"/>
              <a:t>Hospitalization/surgeries</a:t>
            </a:r>
          </a:p>
          <a:p>
            <a:r>
              <a:rPr lang="en-US" dirty="0"/>
              <a:t>General trauma, MVA</a:t>
            </a:r>
          </a:p>
          <a:p>
            <a:r>
              <a:rPr lang="en-US" dirty="0"/>
              <a:t>Menses, menopause</a:t>
            </a:r>
          </a:p>
          <a:p>
            <a:r>
              <a:rPr lang="en-US" dirty="0"/>
              <a:t>Contraceptive, pregnancies</a:t>
            </a:r>
          </a:p>
          <a:p>
            <a:r>
              <a:rPr lang="en-US" dirty="0"/>
              <a:t>Medications</a:t>
            </a:r>
          </a:p>
          <a:p>
            <a:r>
              <a:rPr lang="en-US" dirty="0"/>
              <a:t>Allergies</a:t>
            </a:r>
          </a:p>
          <a:p>
            <a:r>
              <a:rPr lang="en-US" dirty="0" err="1"/>
              <a:t>Xrays</a:t>
            </a:r>
            <a:r>
              <a:rPr lang="en-US" dirty="0"/>
              <a:t>, MRIs</a:t>
            </a:r>
          </a:p>
          <a:p>
            <a:r>
              <a:rPr lang="en-US" dirty="0"/>
              <a:t>Prior care</a:t>
            </a:r>
          </a:p>
          <a:p>
            <a:r>
              <a:rPr lang="en-US" dirty="0"/>
              <a:t>Last physical exam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8863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&amp; personal history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Family health problem</a:t>
            </a:r>
          </a:p>
          <a:p>
            <a:r>
              <a:rPr lang="en-US" dirty="0"/>
              <a:t>Living situations</a:t>
            </a:r>
          </a:p>
          <a:p>
            <a:r>
              <a:rPr lang="en-US" dirty="0"/>
              <a:t>Occupation</a:t>
            </a:r>
          </a:p>
          <a:p>
            <a:r>
              <a:rPr lang="en-US" dirty="0"/>
              <a:t>Exercise</a:t>
            </a:r>
          </a:p>
          <a:p>
            <a:r>
              <a:rPr lang="en-US" dirty="0"/>
              <a:t>Interests/other activities</a:t>
            </a:r>
          </a:p>
          <a:p>
            <a:r>
              <a:rPr lang="en-US" dirty="0"/>
              <a:t>Diet</a:t>
            </a:r>
          </a:p>
          <a:p>
            <a:r>
              <a:rPr lang="en-US" dirty="0"/>
              <a:t>Sleep</a:t>
            </a:r>
          </a:p>
          <a:p>
            <a:r>
              <a:rPr lang="en-US" dirty="0"/>
              <a:t>Bowel habits</a:t>
            </a:r>
          </a:p>
          <a:p>
            <a:r>
              <a:rPr lang="en-US" dirty="0"/>
              <a:t>Urinary habits</a:t>
            </a:r>
          </a:p>
          <a:p>
            <a:r>
              <a:rPr lang="en-US" dirty="0"/>
              <a:t>Habits</a:t>
            </a:r>
          </a:p>
          <a:p>
            <a:r>
              <a:rPr lang="en-US" dirty="0"/>
              <a:t>Domestic violence</a:t>
            </a:r>
          </a:p>
          <a:p>
            <a:r>
              <a:rPr lang="en-US" dirty="0"/>
              <a:t>Stress factors/ supporting system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6879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Systems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                                                 Musculoskeletal</a:t>
            </a:r>
          </a:p>
          <a:p>
            <a:r>
              <a:rPr lang="en-US" dirty="0"/>
              <a:t>Skin                                                         Neurologic</a:t>
            </a:r>
          </a:p>
          <a:p>
            <a:r>
              <a:rPr lang="en-US" dirty="0"/>
              <a:t>HEENT                                                   Hematologic</a:t>
            </a:r>
          </a:p>
          <a:p>
            <a:r>
              <a:rPr lang="en-US" dirty="0"/>
              <a:t>Neck                                                        Psychiatric</a:t>
            </a:r>
          </a:p>
          <a:p>
            <a:r>
              <a:rPr lang="en-US" dirty="0"/>
              <a:t>Breast</a:t>
            </a:r>
          </a:p>
          <a:p>
            <a:r>
              <a:rPr lang="en-US" dirty="0"/>
              <a:t>Respiratory</a:t>
            </a:r>
          </a:p>
          <a:p>
            <a:r>
              <a:rPr lang="en-US" dirty="0"/>
              <a:t>Cardiovascular</a:t>
            </a:r>
          </a:p>
          <a:p>
            <a:r>
              <a:rPr lang="en-US" dirty="0"/>
              <a:t>Gastrointestinal</a:t>
            </a:r>
          </a:p>
          <a:p>
            <a:r>
              <a:rPr lang="en-US" dirty="0"/>
              <a:t>Genitourinary</a:t>
            </a:r>
          </a:p>
          <a:p>
            <a:r>
              <a:rPr lang="en-US" dirty="0"/>
              <a:t>Female</a:t>
            </a:r>
          </a:p>
          <a:p>
            <a:r>
              <a:rPr lang="en-US" dirty="0"/>
              <a:t>Male</a:t>
            </a:r>
          </a:p>
          <a:p>
            <a:r>
              <a:rPr lang="en-US" dirty="0"/>
              <a:t>Endocrine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55753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 Markers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Pain</a:t>
            </a:r>
          </a:p>
          <a:p>
            <a:r>
              <a:rPr lang="en-US" dirty="0"/>
              <a:t>Activities of daily living (ADLs)</a:t>
            </a:r>
          </a:p>
          <a:p>
            <a:r>
              <a:rPr lang="en-US" dirty="0"/>
              <a:t>Orthopedic tests/ Range of motion</a:t>
            </a:r>
          </a:p>
          <a:p>
            <a:r>
              <a:rPr lang="en-US" dirty="0"/>
              <a:t>Strength</a:t>
            </a:r>
          </a:p>
          <a:p>
            <a:r>
              <a:rPr lang="en-US" dirty="0"/>
              <a:t>Endurance</a:t>
            </a:r>
          </a:p>
          <a:p>
            <a:r>
              <a:rPr lang="en-US" dirty="0"/>
              <a:t>Flexibility ( ROM )</a:t>
            </a:r>
          </a:p>
          <a:p>
            <a:r>
              <a:rPr lang="en-US" dirty="0"/>
              <a:t>Neurological</a:t>
            </a:r>
          </a:p>
          <a:p>
            <a:r>
              <a:rPr lang="en-US" dirty="0"/>
              <a:t>Quality of life</a:t>
            </a:r>
          </a:p>
          <a:p>
            <a:r>
              <a:rPr lang="en-US" dirty="0"/>
              <a:t>Outcome Assessment Questionnaires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744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 parameters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100893"/>
            <a:ext cx="7315200" cy="46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62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 Assessment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your current pain?</a:t>
            </a:r>
          </a:p>
          <a:p>
            <a:r>
              <a:rPr lang="en-US" dirty="0"/>
              <a:t>What is your usual pain level?</a:t>
            </a:r>
          </a:p>
          <a:p>
            <a:r>
              <a:rPr lang="en-US" dirty="0"/>
              <a:t>What is the pain in its worst?</a:t>
            </a:r>
          </a:p>
          <a:p>
            <a:r>
              <a:rPr lang="en-US" dirty="0"/>
              <a:t>What is the pain at its least?</a:t>
            </a:r>
          </a:p>
          <a:p>
            <a:r>
              <a:rPr lang="en-US" dirty="0"/>
              <a:t>0-10 scale can be applied to different symptoms( discomfort, nausea, fatigue, stress…)</a:t>
            </a:r>
          </a:p>
          <a:p>
            <a:endParaRPr lang="en-US" dirty="0"/>
          </a:p>
          <a:p>
            <a:r>
              <a:rPr lang="en-US" dirty="0"/>
              <a:t>(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975" y="4157169"/>
            <a:ext cx="7872479" cy="17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78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 assessment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428483"/>
            <a:ext cx="7315200" cy="399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1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Visceral pain Referral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6925" y="1604962"/>
            <a:ext cx="583882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77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Tissue specific Differential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8749" y="324196"/>
            <a:ext cx="5594466" cy="624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08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list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you did history and physical exam, decide which problems are active, and should be in </a:t>
            </a:r>
            <a:r>
              <a:rPr lang="en-US" b="1" dirty="0"/>
              <a:t>problem list</a:t>
            </a:r>
            <a:r>
              <a:rPr lang="en-US" dirty="0"/>
              <a:t>.</a:t>
            </a:r>
          </a:p>
          <a:p>
            <a:r>
              <a:rPr lang="en-US" dirty="0"/>
              <a:t>The problem list may include: diagnosis, physical exam signs, symptoms, laboratory tests, psychosocial history or risk factors ( alcohol, obesity, smoking ).</a:t>
            </a:r>
          </a:p>
          <a:p>
            <a:r>
              <a:rPr lang="en-US" dirty="0"/>
              <a:t>Chronological summary of important problems.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8745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Prognosis</a:t>
            </a:r>
            <a:br>
              <a:rPr lang="en-US" dirty="0"/>
            </a:br>
            <a:r>
              <a:rPr lang="en-US" sz="2000" dirty="0"/>
              <a:t>estimate of the potential outcome of a given condition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General information:</a:t>
            </a:r>
            <a:r>
              <a:rPr lang="en-US" dirty="0"/>
              <a:t> age, general health, severity, pathogenesis, complicating factors( diabetes, DJD…), experiencing before, operant factors( patient compliance, lifestyle, occupation…)</a:t>
            </a:r>
          </a:p>
          <a:p>
            <a:r>
              <a:rPr lang="en-US" b="1" dirty="0"/>
              <a:t>Vocabulary:</a:t>
            </a:r>
            <a:r>
              <a:rPr lang="en-US" dirty="0"/>
              <a:t> prognosis is… (excellent, good, fair, guarded, poor, pending)</a:t>
            </a:r>
          </a:p>
          <a:p>
            <a:r>
              <a:rPr lang="en-US" b="1" dirty="0"/>
              <a:t>Attempt to: </a:t>
            </a:r>
            <a:r>
              <a:rPr lang="en-US" dirty="0"/>
              <a:t> discuss your opinion, differentiate cure and relief, indicate recurrence and residual, symptomatic care, remember you can change prognosis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401479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Impression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9658" y="781396"/>
            <a:ext cx="7971906" cy="527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59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Finding </a:t>
            </a:r>
            <a:r>
              <a:rPr lang="en-US" sz="2000" dirty="0"/>
              <a:t>is given to patient after history &amp; physical exam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3126001"/>
          </a:xfrm>
        </p:spPr>
        <p:txBody>
          <a:bodyPr/>
          <a:lstStyle/>
          <a:p>
            <a:r>
              <a:rPr lang="en-US" dirty="0"/>
              <a:t>Greeting: current status, review finding, </a:t>
            </a:r>
            <a:r>
              <a:rPr lang="en-US" dirty="0" err="1"/>
              <a:t>Tx</a:t>
            </a:r>
            <a:r>
              <a:rPr lang="en-US" dirty="0"/>
              <a:t> recommendation</a:t>
            </a:r>
          </a:p>
          <a:p>
            <a:r>
              <a:rPr lang="en-US" dirty="0"/>
              <a:t>Describe conditions: what cause</a:t>
            </a:r>
          </a:p>
          <a:p>
            <a:r>
              <a:rPr lang="en-US" dirty="0"/>
              <a:t>Described treatment: frequency &amp; duration, type</a:t>
            </a:r>
          </a:p>
          <a:p>
            <a:r>
              <a:rPr lang="en-US" dirty="0"/>
              <a:t>Establish goals: outcome measures</a:t>
            </a:r>
          </a:p>
          <a:p>
            <a:r>
              <a:rPr lang="en-US" dirty="0"/>
              <a:t>Describe compliance: patient role, address barriers</a:t>
            </a:r>
          </a:p>
          <a:p>
            <a:r>
              <a:rPr lang="en-US" dirty="0"/>
              <a:t>Describe expectation: when to re-evaluate</a:t>
            </a:r>
          </a:p>
          <a:p>
            <a:r>
              <a:rPr lang="en-US" dirty="0"/>
              <a:t>Conclusion: patient </a:t>
            </a:r>
            <a:r>
              <a:rPr lang="en-US" dirty="0" err="1"/>
              <a:t>questions,and</a:t>
            </a:r>
            <a:r>
              <a:rPr lang="en-US" dirty="0"/>
              <a:t> education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261" y="4247803"/>
            <a:ext cx="4162524" cy="184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09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Plan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4887" y="263437"/>
            <a:ext cx="7315200" cy="2795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174" y="3059085"/>
            <a:ext cx="7162251" cy="1562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887" y="4621877"/>
            <a:ext cx="7256701" cy="152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04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Narrative Report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Introductory statement</a:t>
            </a:r>
          </a:p>
          <a:p>
            <a:r>
              <a:rPr lang="en-US" dirty="0"/>
              <a:t>History</a:t>
            </a:r>
          </a:p>
          <a:p>
            <a:r>
              <a:rPr lang="en-US" dirty="0"/>
              <a:t>Past health history</a:t>
            </a:r>
          </a:p>
          <a:p>
            <a:r>
              <a:rPr lang="en-US" dirty="0"/>
              <a:t>Family history</a:t>
            </a:r>
          </a:p>
          <a:p>
            <a:r>
              <a:rPr lang="en-US" dirty="0"/>
              <a:t>Social/personal history</a:t>
            </a:r>
          </a:p>
          <a:p>
            <a:r>
              <a:rPr lang="en-US" dirty="0"/>
              <a:t>Initial physical exam</a:t>
            </a:r>
          </a:p>
          <a:p>
            <a:r>
              <a:rPr lang="en-US" dirty="0"/>
              <a:t>Follow up exam</a:t>
            </a:r>
          </a:p>
          <a:p>
            <a:r>
              <a:rPr lang="en-US" dirty="0"/>
              <a:t>Working condition</a:t>
            </a:r>
          </a:p>
          <a:p>
            <a:r>
              <a:rPr lang="en-US" dirty="0"/>
              <a:t>Clinical impression</a:t>
            </a:r>
          </a:p>
          <a:p>
            <a:r>
              <a:rPr lang="en-US" dirty="0"/>
              <a:t>Treatment plan</a:t>
            </a:r>
          </a:p>
          <a:p>
            <a:r>
              <a:rPr lang="en-US" dirty="0"/>
              <a:t>Prognosis</a:t>
            </a:r>
          </a:p>
          <a:p>
            <a:r>
              <a:rPr lang="en-US" dirty="0"/>
              <a:t>Comments</a:t>
            </a:r>
          </a:p>
          <a:p>
            <a:r>
              <a:rPr lang="en-US" dirty="0"/>
              <a:t>Closing statements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7826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SOAP notes sample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6815" y="440576"/>
            <a:ext cx="5793970" cy="606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0140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57</TotalTime>
  <Words>705</Words>
  <Application>Microsoft Office PowerPoint</Application>
  <PresentationFormat>Widescreen</PresentationFormat>
  <Paragraphs>165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Corbel</vt:lpstr>
      <vt:lpstr>Wingdings 2</vt:lpstr>
      <vt:lpstr>Frame</vt:lpstr>
      <vt:lpstr>Physical Assessment 1B</vt:lpstr>
      <vt:lpstr>History</vt:lpstr>
      <vt:lpstr>PowerPoint Presentation</vt:lpstr>
      <vt:lpstr>PowerPoint Presentation</vt:lpstr>
      <vt:lpstr>Infection and Hygiene</vt:lpstr>
      <vt:lpstr>PowerPoint Presentation</vt:lpstr>
      <vt:lpstr>PowerPoint Presentation</vt:lpstr>
      <vt:lpstr>Manual medicine tips</vt:lpstr>
      <vt:lpstr>Patient movement  tips</vt:lpstr>
      <vt:lpstr>Clinical Encounter Process</vt:lpstr>
      <vt:lpstr>Clinical Encounter Records</vt:lpstr>
      <vt:lpstr>Examiner must sign &amp; date each entry, use ink and write legibly .</vt:lpstr>
      <vt:lpstr>Examination Flow</vt:lpstr>
      <vt:lpstr>Strain vs Sprain and Neuropathy</vt:lpstr>
      <vt:lpstr>Fracture Screening</vt:lpstr>
      <vt:lpstr>  S    O     A      P</vt:lpstr>
      <vt:lpstr>Red Flags</vt:lpstr>
      <vt:lpstr>Chief complaint</vt:lpstr>
      <vt:lpstr>Past Medical History</vt:lpstr>
      <vt:lpstr>Family &amp; personal history</vt:lpstr>
      <vt:lpstr>Review of Systems</vt:lpstr>
      <vt:lpstr>Outcome Markers</vt:lpstr>
      <vt:lpstr>Pain parameters</vt:lpstr>
      <vt:lpstr>Pain Assessment</vt:lpstr>
      <vt:lpstr>Pain assessment</vt:lpstr>
      <vt:lpstr>Visceral pain Referral</vt:lpstr>
      <vt:lpstr>Tissue specific Differential</vt:lpstr>
      <vt:lpstr>Problem list</vt:lpstr>
      <vt:lpstr>Prognosis estimate of the potential outcome of a given condition</vt:lpstr>
      <vt:lpstr>Clinical Impression</vt:lpstr>
      <vt:lpstr>Review of Finding is given to patient after history &amp; physical exam</vt:lpstr>
      <vt:lpstr>Treatment Plan</vt:lpstr>
      <vt:lpstr>Narrative Report</vt:lpstr>
      <vt:lpstr>SOAP notes sample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1</cp:revision>
  <dcterms:created xsi:type="dcterms:W3CDTF">2026-02-12T00:56:47Z</dcterms:created>
  <dcterms:modified xsi:type="dcterms:W3CDTF">2026-02-13T02:42:07Z</dcterms:modified>
</cp:coreProperties>
</file>