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89" r:id="rId2"/>
    <p:sldId id="256" r:id="rId3"/>
    <p:sldId id="257" r:id="rId4"/>
    <p:sldId id="258" r:id="rId5"/>
    <p:sldId id="259" r:id="rId6"/>
    <p:sldId id="260" r:id="rId7"/>
    <p:sldId id="261" r:id="rId8"/>
    <p:sldId id="262" r:id="rId9"/>
    <p:sldId id="263" r:id="rId10"/>
    <p:sldId id="264" r:id="rId11"/>
    <p:sldId id="266" r:id="rId12"/>
    <p:sldId id="267" r:id="rId13"/>
    <p:sldId id="268" r:id="rId14"/>
    <p:sldId id="269" r:id="rId15"/>
    <p:sldId id="265"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22331D7-6480-4911-9371-18C5C46F423F}" v="1" dt="2026-01-18T23:49:57.09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showGuides="1">
      <p:cViewPr varScale="1">
        <p:scale>
          <a:sx n="99" d="100"/>
          <a:sy n="99" d="100"/>
        </p:scale>
        <p:origin x="90" y="64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mid ghazvini" userId="1bbb9b6cc34e1cfb" providerId="LiveId" clId="{559E99A4-7663-4329-AD66-B723B2FE766D}"/>
    <pc:docChg chg="custSel addSld modSld sldOrd">
      <pc:chgData name="hamid ghazvini" userId="1bbb9b6cc34e1cfb" providerId="LiveId" clId="{559E99A4-7663-4329-AD66-B723B2FE766D}" dt="2026-01-18T23:50:00.070" v="6" actId="26606"/>
      <pc:docMkLst>
        <pc:docMk/>
      </pc:docMkLst>
      <pc:sldChg chg="addSp delSp modSp new mod ord setBg">
        <pc:chgData name="hamid ghazvini" userId="1bbb9b6cc34e1cfb" providerId="LiveId" clId="{559E99A4-7663-4329-AD66-B723B2FE766D}" dt="2026-01-18T23:50:00.070" v="6" actId="26606"/>
        <pc:sldMkLst>
          <pc:docMk/>
          <pc:sldMk cId="3115908255" sldId="289"/>
        </pc:sldMkLst>
        <pc:spChg chg="del">
          <ac:chgData name="hamid ghazvini" userId="1bbb9b6cc34e1cfb" providerId="LiveId" clId="{559E99A4-7663-4329-AD66-B723B2FE766D}" dt="2026-01-18T23:49:39.033" v="3" actId="21"/>
          <ac:spMkLst>
            <pc:docMk/>
            <pc:sldMk cId="3115908255" sldId="289"/>
            <ac:spMk id="2" creationId="{68D885B5-B0A8-1EED-EFED-24EA83BFC7B9}"/>
          </ac:spMkLst>
        </pc:spChg>
        <pc:spChg chg="del">
          <ac:chgData name="hamid ghazvini" userId="1bbb9b6cc34e1cfb" providerId="LiveId" clId="{559E99A4-7663-4329-AD66-B723B2FE766D}" dt="2026-01-18T23:49:43.175" v="4" actId="21"/>
          <ac:spMkLst>
            <pc:docMk/>
            <pc:sldMk cId="3115908255" sldId="289"/>
            <ac:spMk id="3" creationId="{95A21C88-A32A-9235-E844-81D3B02CF36B}"/>
          </ac:spMkLst>
        </pc:spChg>
        <pc:spChg chg="add">
          <ac:chgData name="hamid ghazvini" userId="1bbb9b6cc34e1cfb" providerId="LiveId" clId="{559E99A4-7663-4329-AD66-B723B2FE766D}" dt="2026-01-18T23:50:00.070" v="6" actId="26606"/>
          <ac:spMkLst>
            <pc:docMk/>
            <pc:sldMk cId="3115908255" sldId="289"/>
            <ac:spMk id="9" creationId="{6738F172-08B9-4BA5-B753-7D93472C0B11}"/>
          </ac:spMkLst>
        </pc:spChg>
        <pc:picChg chg="add mod">
          <ac:chgData name="hamid ghazvini" userId="1bbb9b6cc34e1cfb" providerId="LiveId" clId="{559E99A4-7663-4329-AD66-B723B2FE766D}" dt="2026-01-18T23:50:00.070" v="6" actId="26606"/>
          <ac:picMkLst>
            <pc:docMk/>
            <pc:sldMk cId="3115908255" sldId="289"/>
            <ac:picMk id="4" creationId="{121D209F-01E8-5970-F627-30F4AAAE8E17}"/>
          </ac:picMkLst>
        </pc:picChg>
        <pc:picChg chg="add">
          <ac:chgData name="hamid ghazvini" userId="1bbb9b6cc34e1cfb" providerId="LiveId" clId="{559E99A4-7663-4329-AD66-B723B2FE766D}" dt="2026-01-18T23:50:00.070" v="6" actId="26606"/>
          <ac:picMkLst>
            <pc:docMk/>
            <pc:sldMk cId="3115908255" sldId="289"/>
            <ac:picMk id="11" creationId="{C900681B-C4FD-40B3-B5BC-C33231614C91}"/>
          </ac:picMkLst>
        </pc:picChg>
        <pc:cxnChg chg="add">
          <ac:chgData name="hamid ghazvini" userId="1bbb9b6cc34e1cfb" providerId="LiveId" clId="{559E99A4-7663-4329-AD66-B723B2FE766D}" dt="2026-01-18T23:50:00.070" v="6" actId="26606"/>
          <ac:cxnSpMkLst>
            <pc:docMk/>
            <pc:sldMk cId="3115908255" sldId="289"/>
            <ac:cxnSpMk id="13" creationId="{FEAACD67-2FB5-4530-9B74-8D946F1CE9E3}"/>
          </ac:cxnSpMkLst>
        </pc:cxn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93105" y="802298"/>
            <a:ext cx="8561747"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93106" y="3531204"/>
            <a:ext cx="8561746"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423BF71-38B7-8642-BFCE-EDAE9BD0CBAF}" type="datetimeFigureOut">
              <a:rPr lang="en-US" dirty="0"/>
              <a:t>1/18/2026</a:t>
            </a:fld>
            <a:endParaRPr lang="en-US" dirty="0"/>
          </a:p>
        </p:txBody>
      </p:sp>
      <p:sp>
        <p:nvSpPr>
          <p:cNvPr id="5" name="Footer Placeholder 4"/>
          <p:cNvSpPr>
            <a:spLocks noGrp="1"/>
          </p:cNvSpPr>
          <p:nvPr>
            <p:ph type="ftr" sz="quarter" idx="11"/>
          </p:nvPr>
        </p:nvSpPr>
        <p:spPr>
          <a:xfrm>
            <a:off x="2493105" y="329307"/>
            <a:ext cx="4897310"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8" name="Straight Connector 7"/>
          <p:cNvCxnSpPr/>
          <p:nvPr/>
        </p:nvCxnSpPr>
        <p:spPr>
          <a:xfrm>
            <a:off x="2334637" y="798973"/>
            <a:ext cx="0" cy="2544756"/>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981CDE-9BE7-C544-8ACB-7077DFC4270F}" type="datetimeFigureOut">
              <a:rPr lang="en-US" dirty="0"/>
              <a:t>1/18/2026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8" name="Straight Connector 7"/>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534813" y="1756130"/>
            <a:ext cx="8562580"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534695" y="3806195"/>
            <a:ext cx="8549990"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55BA285-9698-1B45-8319-D90A8C63F150}" type="datetimeFigureOut">
              <a:rPr lang="en-US" dirty="0"/>
              <a:t>1/18/2026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8" name="Straight Connector 7"/>
          <p:cNvCxnSpPr/>
          <p:nvPr/>
        </p:nvCxnSpPr>
        <p:spPr>
          <a:xfrm>
            <a:off x="1371687" y="798973"/>
            <a:ext cx="0" cy="2845107"/>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534695" y="804889"/>
            <a:ext cx="9520157"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534695" y="2010878"/>
            <a:ext cx="4608576" cy="343814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54793" y="2017343"/>
            <a:ext cx="4604130" cy="344152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A86CD42-43FF-B740-998F-DCC3802C4CE3}" type="datetimeFigureOut">
              <a:rPr lang="en-US" dirty="0"/>
              <a:t>1/18/2026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9" name="Straight Connector 8"/>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34695" y="804163"/>
            <a:ext cx="9520157"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534695" y="2019549"/>
            <a:ext cx="4608576"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34695" y="2824269"/>
            <a:ext cx="4608576" cy="264445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54791" y="2023003"/>
            <a:ext cx="4608576"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454792" y="2821491"/>
            <a:ext cx="4608576" cy="263737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EA0FFBD-2EE4-8547-BBAE-A1AC91C8D77E}" type="datetimeFigureOut">
              <a:rPr lang="en-US" dirty="0"/>
              <a:t>1/18/2026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11" name="Straight Connector 10"/>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55A2352-D7AC-F242-9256-A4477BCBF354}" type="datetimeFigureOut">
              <a:rPr lang="en-US" dirty="0"/>
              <a:t>1/18/2026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7" name="Straight Connector 6"/>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FCFC6A-9AE6-404D-9FDD-168B477B9C90}" type="datetimeFigureOut">
              <a:rPr lang="en-US" dirty="0"/>
              <a:t>1/18/2026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34642" y="798973"/>
            <a:ext cx="3183128"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534695" y="3205491"/>
            <a:ext cx="3184989"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1CFCDFD-B4CF-A241-8D71-E814B10BEAF4}" type="datetimeFigureOut">
              <a:rPr lang="en-US" dirty="0"/>
              <a:t>1/18/2026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9" name="Straight Connector 8"/>
          <p:cNvCxnSpPr/>
          <p:nvPr/>
        </p:nvCxnSpPr>
        <p:spPr>
          <a:xfrm>
            <a:off x="1371687" y="798973"/>
            <a:ext cx="0" cy="2247117"/>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a:xfrm>
              <a:off x="7477387" y="482170"/>
              <a:ext cx="4074533" cy="5149101"/>
            </a:xfrm>
            <a:prstGeom prst="rect">
              <a:avLst/>
            </a:prstGeom>
            <a:gradFill>
              <a:gsLst>
                <a:gs pos="0">
                  <a:schemeClr val="bg2">
                    <a:lumMod val="10000"/>
                  </a:schemeClr>
                </a:gs>
                <a:gs pos="100000">
                  <a:schemeClr val="bg2">
                    <a:lumMod val="10000"/>
                  </a:schemeClr>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prstMaterial="matte">
              <a:bevelT w="133350" h="50800" prst="divot"/>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535694" y="1129513"/>
            <a:ext cx="5447840"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534695" y="3145992"/>
            <a:ext cx="5440037"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1534695" y="5469856"/>
            <a:ext cx="5440038" cy="320123"/>
          </a:xfrm>
        </p:spPr>
        <p:txBody>
          <a:bodyPr/>
          <a:lstStyle>
            <a:lvl1pPr algn="l">
              <a:defRPr/>
            </a:lvl1pPr>
          </a:lstStyle>
          <a:p>
            <a:fld id="{26A7B589-FD4B-7E46-869A-CBADC5FC564E}" type="datetimeFigureOut">
              <a:rPr lang="en-US" dirty="0"/>
              <a:t>1/18/2026</a:t>
            </a:fld>
            <a:endParaRPr lang="en-US" dirty="0"/>
          </a:p>
        </p:txBody>
      </p:sp>
      <p:sp>
        <p:nvSpPr>
          <p:cNvPr id="6" name="Footer Placeholder 5"/>
          <p:cNvSpPr>
            <a:spLocks noGrp="1"/>
          </p:cNvSpPr>
          <p:nvPr>
            <p:ph type="ftr" sz="quarter" idx="11"/>
          </p:nvPr>
        </p:nvSpPr>
        <p:spPr>
          <a:xfrm>
            <a:off x="1534910" y="318640"/>
            <a:ext cx="5453475"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4" name="Straight Connector 13"/>
          <p:cNvCxnSpPr/>
          <p:nvPr/>
        </p:nvCxnSpPr>
        <p:spPr>
          <a:xfrm>
            <a:off x="1371687" y="798973"/>
            <a:ext cx="0" cy="2161124"/>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B025CB-9D18-264E-A945-2D020344C9DA}" type="datetimeFigureOut">
              <a:rPr lang="en-US" dirty="0"/>
              <a:t>1/18/2026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8" name="Straight Connector 7"/>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883863"/>
            <a:ext cx="1615742" cy="457499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534694" y="883863"/>
            <a:ext cx="7738807" cy="457499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07EFB6C-7E96-8F41-8872-189CA1C59F84}" type="datetimeFigureOut">
              <a:rPr lang="en-US" dirty="0"/>
              <a:t>1/18/2026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8" name="Straight Connector 7"/>
          <p:cNvCxnSpPr/>
          <p:nvPr/>
        </p:nvCxnSpPr>
        <p:spPr>
          <a:xfrm flipH="1">
            <a:off x="9439111" y="719272"/>
            <a:ext cx="1615742" cy="0"/>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Rectangle 8"/>
          <p:cNvSpPr/>
          <p:nvPr/>
        </p:nvSpPr>
        <p:spPr>
          <a:xfrm>
            <a:off x="0" y="2015732"/>
            <a:ext cx="12192000" cy="4118829"/>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pic>
        <p:nvPicPr>
          <p:cNvPr id="7" name="Picture 6"/>
          <p:cNvPicPr>
            <a:picLocks noChangeAspect="1"/>
          </p:cNvPicPr>
          <p:nvPr/>
        </p:nvPicPr>
        <p:blipFill rotWithShape="1">
          <a:blip r:embed="rId13"/>
          <a:srcRect t="2769" b="-2769"/>
          <a:stretch/>
        </p:blipFill>
        <p:spPr>
          <a:xfrm>
            <a:off x="0" y="6135624"/>
            <a:ext cx="12192000" cy="742950"/>
          </a:xfrm>
          <a:prstGeom prst="rect">
            <a:avLst/>
          </a:prstGeom>
        </p:spPr>
      </p:pic>
      <p:sp>
        <p:nvSpPr>
          <p:cNvPr id="2" name="Title Placeholder 1"/>
          <p:cNvSpPr>
            <a:spLocks noGrp="1"/>
          </p:cNvSpPr>
          <p:nvPr>
            <p:ph type="title"/>
          </p:nvPr>
        </p:nvSpPr>
        <p:spPr>
          <a:xfrm>
            <a:off x="1534696" y="804519"/>
            <a:ext cx="9520158" cy="104923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534696" y="2015732"/>
            <a:ext cx="9520158"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CD8A92E-5FF9-8143-81B3-CCB531513398}" type="datetimeFigureOut">
              <a:rPr lang="en-US" dirty="0"/>
              <a:t>1/18/2026</a:t>
            </a:fld>
            <a:endParaRPr lang="en-US" dirty="0"/>
          </a:p>
        </p:txBody>
      </p:sp>
      <p:sp>
        <p:nvSpPr>
          <p:cNvPr id="5" name="Footer Placeholder 4"/>
          <p:cNvSpPr>
            <a:spLocks noGrp="1"/>
          </p:cNvSpPr>
          <p:nvPr>
            <p:ph type="ftr" sz="quarter" idx="3"/>
          </p:nvPr>
        </p:nvSpPr>
        <p:spPr>
          <a:xfrm>
            <a:off x="1534695" y="329307"/>
            <a:ext cx="5855719"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2" name="Straight Connector 11"/>
          <p:cNvCxnSpPr/>
          <p:nvPr/>
        </p:nvCxnSpPr>
        <p:spPr>
          <a:xfrm>
            <a:off x="0" y="6141705"/>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3200" b="0" i="0" kern="1200" cap="none">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738F172-08B9-4BA5-B753-7D93472C0B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pic>
        <p:nvPicPr>
          <p:cNvPr id="11" name="Picture 10">
            <a:extLst>
              <a:ext uri="{FF2B5EF4-FFF2-40B4-BE49-F238E27FC236}">
                <a16:creationId xmlns:a16="http://schemas.microsoft.com/office/drawing/2014/main" id="{C900681B-C4FD-40B3-B5BC-C33231614C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3" name="Straight Connector 12">
            <a:extLst>
              <a:ext uri="{FF2B5EF4-FFF2-40B4-BE49-F238E27FC236}">
                <a16:creationId xmlns:a16="http://schemas.microsoft.com/office/drawing/2014/main" id="{FEAACD67-2FB5-4530-9B74-8D946F1CE9E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121D209F-01E8-5970-F627-30F4AAAE8E17}"/>
              </a:ext>
            </a:extLst>
          </p:cNvPr>
          <p:cNvPicPr>
            <a:picLocks noChangeAspect="1"/>
          </p:cNvPicPr>
          <p:nvPr/>
        </p:nvPicPr>
        <p:blipFill>
          <a:blip r:embed="rId3"/>
          <a:srcRect/>
          <a:stretch>
            <a:fillRect/>
          </a:stretch>
        </p:blipFill>
        <p:spPr>
          <a:xfrm>
            <a:off x="20" y="10"/>
            <a:ext cx="12191980" cy="6857990"/>
          </a:xfrm>
          <a:prstGeom prst="rect">
            <a:avLst/>
          </a:prstGeom>
        </p:spPr>
      </p:pic>
    </p:spTree>
    <p:extLst>
      <p:ext uri="{BB962C8B-B14F-4D97-AF65-F5344CB8AC3E}">
        <p14:creationId xmlns:p14="http://schemas.microsoft.com/office/powerpoint/2010/main" val="31159082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Genetic 2</a:t>
            </a:r>
            <a:endParaRPr lang="en-CA" dirty="0"/>
          </a:p>
        </p:txBody>
      </p:sp>
      <p:sp>
        <p:nvSpPr>
          <p:cNvPr id="3" name="Subtitle 2"/>
          <p:cNvSpPr>
            <a:spLocks noGrp="1"/>
          </p:cNvSpPr>
          <p:nvPr>
            <p:ph type="subTitle" idx="1"/>
          </p:nvPr>
        </p:nvSpPr>
        <p:spPr/>
        <p:txBody>
          <a:bodyPr/>
          <a:lstStyle/>
          <a:p>
            <a:r>
              <a:rPr lang="en-US" dirty="0"/>
              <a:t>Genetic basis of disease</a:t>
            </a:r>
            <a:endParaRPr lang="en-CA" dirty="0"/>
          </a:p>
        </p:txBody>
      </p:sp>
    </p:spTree>
    <p:extLst>
      <p:ext uri="{BB962C8B-B14F-4D97-AF65-F5344CB8AC3E}">
        <p14:creationId xmlns:p14="http://schemas.microsoft.com/office/powerpoint/2010/main" val="33217097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4696" y="804519"/>
            <a:ext cx="2879362" cy="567081"/>
          </a:xfrm>
        </p:spPr>
        <p:txBody>
          <a:bodyPr/>
          <a:lstStyle/>
          <a:p>
            <a:r>
              <a:rPr lang="en-CA" b="1" dirty="0"/>
              <a:t>Cell division</a:t>
            </a:r>
            <a:endParaRPr lang="en-CA" dirty="0"/>
          </a:p>
        </p:txBody>
      </p:sp>
      <p:sp>
        <p:nvSpPr>
          <p:cNvPr id="3" name="Content Placeholder 2"/>
          <p:cNvSpPr>
            <a:spLocks noGrp="1"/>
          </p:cNvSpPr>
          <p:nvPr>
            <p:ph idx="1"/>
          </p:nvPr>
        </p:nvSpPr>
        <p:spPr>
          <a:xfrm>
            <a:off x="1534697" y="1720734"/>
            <a:ext cx="5805442" cy="4156363"/>
          </a:xfrm>
        </p:spPr>
        <p:txBody>
          <a:bodyPr>
            <a:normAutofit/>
          </a:bodyPr>
          <a:lstStyle/>
          <a:p>
            <a:r>
              <a:rPr lang="en-US" dirty="0"/>
              <a:t>Most body cells are capable of division, even in adulthood. Cell division usually leads to production of two identical diploid daughter cells, </a:t>
            </a:r>
            <a:r>
              <a:rPr lang="en-US" i="1" dirty="0"/>
              <a:t>mitosis</a:t>
            </a:r>
            <a:r>
              <a:rPr lang="en-US" dirty="0"/>
              <a:t> and is important in body growth and repair. Production of gametes is different in that the daughter cells have only half the normal chromosome number – 23 instead of 46, i.e. they are haploid. Gametes are produced by a form of cell division called </a:t>
            </a:r>
            <a:r>
              <a:rPr lang="en-US" i="1" dirty="0"/>
              <a:t>meiosis</a:t>
            </a:r>
            <a:r>
              <a:rPr lang="en-US" dirty="0"/>
              <a:t>. DNA replication takes place </a:t>
            </a:r>
            <a:r>
              <a:rPr lang="en-CA" dirty="0"/>
              <a:t>before mitosis and meiosis.</a:t>
            </a:r>
          </a:p>
        </p:txBody>
      </p:sp>
      <p:pic>
        <p:nvPicPr>
          <p:cNvPr id="4" name="Picture 3"/>
          <p:cNvPicPr>
            <a:picLocks noChangeAspect="1"/>
          </p:cNvPicPr>
          <p:nvPr/>
        </p:nvPicPr>
        <p:blipFill>
          <a:blip r:embed="rId2"/>
          <a:stretch>
            <a:fillRect/>
          </a:stretch>
        </p:blipFill>
        <p:spPr>
          <a:xfrm>
            <a:off x="8154785" y="2449396"/>
            <a:ext cx="3598717" cy="2699038"/>
          </a:xfrm>
          <a:prstGeom prst="rect">
            <a:avLst/>
          </a:prstGeom>
        </p:spPr>
      </p:pic>
    </p:spTree>
    <p:extLst>
      <p:ext uri="{BB962C8B-B14F-4D97-AF65-F5344CB8AC3E}">
        <p14:creationId xmlns:p14="http://schemas.microsoft.com/office/powerpoint/2010/main" val="17104595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51074" y="1043143"/>
            <a:ext cx="4816228" cy="3450613"/>
          </a:xfrm>
        </p:spPr>
        <p:txBody>
          <a:bodyPr>
            <a:normAutofit fontScale="92500"/>
          </a:bodyPr>
          <a:lstStyle/>
          <a:p>
            <a:pPr marL="0" indent="0">
              <a:buNone/>
            </a:pPr>
            <a:r>
              <a:rPr lang="en-CA" b="1"/>
              <a:t>   DNA </a:t>
            </a:r>
            <a:r>
              <a:rPr lang="en-CA" b="1" dirty="0"/>
              <a:t>replication</a:t>
            </a:r>
          </a:p>
          <a:p>
            <a:r>
              <a:rPr lang="en-US" dirty="0"/>
              <a:t>DNA is the only biological molecule capable of </a:t>
            </a:r>
            <a:r>
              <a:rPr lang="en-US" dirty="0" err="1"/>
              <a:t>selfreplication</a:t>
            </a:r>
            <a:r>
              <a:rPr lang="en-US" dirty="0"/>
              <a:t>. Mistakes in copying may lead to production of non-functioning or poorly functional cells, or cells that do not respond to normal cell controls (this could lead to the development of a </a:t>
            </a:r>
            <a:r>
              <a:rPr lang="en-US" dirty="0" err="1"/>
              <a:t>tumour</a:t>
            </a:r>
            <a:r>
              <a:rPr lang="en-US" dirty="0"/>
              <a:t>). Accurate copying of DNA </a:t>
            </a:r>
            <a:r>
              <a:rPr lang="en-CA" dirty="0"/>
              <a:t>is therefore essential.</a:t>
            </a:r>
          </a:p>
        </p:txBody>
      </p:sp>
      <p:pic>
        <p:nvPicPr>
          <p:cNvPr id="4" name="Picture 3"/>
          <p:cNvPicPr>
            <a:picLocks noChangeAspect="1"/>
          </p:cNvPicPr>
          <p:nvPr/>
        </p:nvPicPr>
        <p:blipFill>
          <a:blip r:embed="rId2"/>
          <a:stretch>
            <a:fillRect/>
          </a:stretch>
        </p:blipFill>
        <p:spPr>
          <a:xfrm>
            <a:off x="7588129" y="390698"/>
            <a:ext cx="3358306" cy="5532597"/>
          </a:xfrm>
          <a:prstGeom prst="rect">
            <a:avLst/>
          </a:prstGeom>
        </p:spPr>
      </p:pic>
    </p:spTree>
    <p:extLst>
      <p:ext uri="{BB962C8B-B14F-4D97-AF65-F5344CB8AC3E}">
        <p14:creationId xmlns:p14="http://schemas.microsoft.com/office/powerpoint/2010/main" val="5861526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34696" y="1903614"/>
            <a:ext cx="9520158" cy="3562731"/>
          </a:xfrm>
        </p:spPr>
        <p:txBody>
          <a:bodyPr>
            <a:normAutofit/>
          </a:bodyPr>
          <a:lstStyle/>
          <a:p>
            <a:r>
              <a:rPr lang="en-US" dirty="0"/>
              <a:t>The initial step in DNA replication is the unfolding of the double helix and the unzipping of the two strands to expose the bases, as happens in transcription. Both strands of the parent DNA molecule are copied. The enzyme responsible for DNA replication moves along the base sequence on each strand, reading the genetic code and adding the complementary base to the newly forming chain. This means that each strand of opened bases becomes a double strand and the end result is two identical DNA molecules. As each new double strand is formed, other enzymes cause it to twist and coil back into its normal highly folded form.</a:t>
            </a:r>
            <a:endParaRPr lang="en-CA" dirty="0"/>
          </a:p>
        </p:txBody>
      </p:sp>
    </p:spTree>
    <p:extLst>
      <p:ext uri="{BB962C8B-B14F-4D97-AF65-F5344CB8AC3E}">
        <p14:creationId xmlns:p14="http://schemas.microsoft.com/office/powerpoint/2010/main" val="13412428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34696" y="573578"/>
            <a:ext cx="9612671" cy="4892767"/>
          </a:xfrm>
        </p:spPr>
        <p:txBody>
          <a:bodyPr>
            <a:normAutofit/>
          </a:bodyPr>
          <a:lstStyle/>
          <a:p>
            <a:pPr marL="0" indent="0">
              <a:buNone/>
            </a:pPr>
            <a:r>
              <a:rPr lang="en-CA" b="1" dirty="0"/>
              <a:t>   Mitosis</a:t>
            </a:r>
          </a:p>
          <a:p>
            <a:r>
              <a:rPr lang="en-US" dirty="0"/>
              <a:t>This is a continuous process involving four distinct stages </a:t>
            </a:r>
            <a:r>
              <a:rPr lang="en-CA" dirty="0"/>
              <a:t>visible by light microscopy.</a:t>
            </a:r>
          </a:p>
          <a:p>
            <a:r>
              <a:rPr lang="en-US" b="1" dirty="0"/>
              <a:t>Prophase. </a:t>
            </a:r>
            <a:r>
              <a:rPr lang="en-US" dirty="0"/>
              <a:t>During this stage the replicated chromatin becomes tightly coiled and easier to see under the microscope. Each of the original 46 chromosomes (called a </a:t>
            </a:r>
            <a:r>
              <a:rPr lang="en-US" i="1" dirty="0"/>
              <a:t>chromatid </a:t>
            </a:r>
            <a:r>
              <a:rPr lang="en-US" dirty="0"/>
              <a:t>at this stage) is paired with its copy in a double chromosome unit. The two chromatids are joined to each other at the </a:t>
            </a:r>
            <a:r>
              <a:rPr lang="en-US" i="1" dirty="0"/>
              <a:t>centromere</a:t>
            </a:r>
            <a:r>
              <a:rPr lang="en-US" dirty="0"/>
              <a:t>. The </a:t>
            </a:r>
            <a:r>
              <a:rPr lang="en-US" i="1" dirty="0"/>
              <a:t>mitotic apparatus </a:t>
            </a:r>
            <a:r>
              <a:rPr lang="en-US" dirty="0"/>
              <a:t>appears; this consists of two </a:t>
            </a:r>
            <a:r>
              <a:rPr lang="en-US" i="1" dirty="0"/>
              <a:t>centrioles </a:t>
            </a:r>
            <a:r>
              <a:rPr lang="en-US" dirty="0"/>
              <a:t>separated by the </a:t>
            </a:r>
            <a:r>
              <a:rPr lang="en-US" i="1" dirty="0"/>
              <a:t>mitotic spindle</a:t>
            </a:r>
            <a:r>
              <a:rPr lang="en-US" dirty="0"/>
              <a:t>, which is formed from microtubules. The centrioles migrate, one to each end of the cell, and </a:t>
            </a:r>
            <a:r>
              <a:rPr lang="en-CA" dirty="0"/>
              <a:t>the nuclear envelope disappears.</a:t>
            </a:r>
          </a:p>
          <a:p>
            <a:r>
              <a:rPr lang="en-US" b="1" dirty="0"/>
              <a:t>Metaphase. </a:t>
            </a:r>
            <a:r>
              <a:rPr lang="en-US" dirty="0"/>
              <a:t>The chromatids align on the </a:t>
            </a:r>
            <a:r>
              <a:rPr lang="en-US" dirty="0" err="1"/>
              <a:t>centre</a:t>
            </a:r>
            <a:r>
              <a:rPr lang="en-US" dirty="0"/>
              <a:t> of the spindle, attached by their centromeres.</a:t>
            </a:r>
            <a:endParaRPr lang="en-CA" dirty="0"/>
          </a:p>
        </p:txBody>
      </p:sp>
    </p:spTree>
    <p:extLst>
      <p:ext uri="{BB962C8B-B14F-4D97-AF65-F5344CB8AC3E}">
        <p14:creationId xmlns:p14="http://schemas.microsoft.com/office/powerpoint/2010/main" val="33150943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b="1" dirty="0"/>
              <a:t>Anaphase. </a:t>
            </a:r>
            <a:r>
              <a:rPr lang="en-US" dirty="0"/>
              <a:t>The centromeres separate, and one of each pair of sister chromatids (now called chromosomes again) migrates to each end of the spindle as the microtubules that form the mitotic spindle contract.</a:t>
            </a:r>
          </a:p>
          <a:p>
            <a:r>
              <a:rPr lang="en-US" b="1" dirty="0"/>
              <a:t>Telophase. </a:t>
            </a:r>
            <a:r>
              <a:rPr lang="en-US" dirty="0"/>
              <a:t>The mitotic spindle disappears, the chromosomes uncoil and the nuclear envelope reforms. Following telophase, </a:t>
            </a:r>
            <a:r>
              <a:rPr lang="en-US" i="1" dirty="0"/>
              <a:t>cytokinesis </a:t>
            </a:r>
            <a:r>
              <a:rPr lang="en-US" dirty="0"/>
              <a:t>occurs: the cytosol, </a:t>
            </a:r>
            <a:r>
              <a:rPr lang="en-CA" dirty="0"/>
              <a:t>intracellular organelles and plasma membrane split </a:t>
            </a:r>
            <a:r>
              <a:rPr lang="en-US" dirty="0"/>
              <a:t>forming two identical daughter cells.</a:t>
            </a:r>
          </a:p>
        </p:txBody>
      </p:sp>
    </p:spTree>
    <p:extLst>
      <p:ext uri="{BB962C8B-B14F-4D97-AF65-F5344CB8AC3E}">
        <p14:creationId xmlns:p14="http://schemas.microsoft.com/office/powerpoint/2010/main" val="21731903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015830" y="531747"/>
            <a:ext cx="4418221" cy="4803194"/>
          </a:xfrm>
          <a:prstGeom prst="rect">
            <a:avLst/>
          </a:prstGeom>
        </p:spPr>
      </p:pic>
      <p:pic>
        <p:nvPicPr>
          <p:cNvPr id="5" name="Picture 4"/>
          <p:cNvPicPr>
            <a:picLocks noChangeAspect="1"/>
          </p:cNvPicPr>
          <p:nvPr/>
        </p:nvPicPr>
        <p:blipFill>
          <a:blip r:embed="rId3"/>
          <a:stretch>
            <a:fillRect/>
          </a:stretch>
        </p:blipFill>
        <p:spPr>
          <a:xfrm>
            <a:off x="7484606" y="531747"/>
            <a:ext cx="3745888" cy="5478619"/>
          </a:xfrm>
          <a:prstGeom prst="rect">
            <a:avLst/>
          </a:prstGeom>
        </p:spPr>
      </p:pic>
      <p:sp>
        <p:nvSpPr>
          <p:cNvPr id="6" name="Rectangle 5"/>
          <p:cNvSpPr/>
          <p:nvPr/>
        </p:nvSpPr>
        <p:spPr>
          <a:xfrm>
            <a:off x="1704109" y="5561215"/>
            <a:ext cx="2419004" cy="4491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The stages of mitosis</a:t>
            </a:r>
            <a:endParaRPr lang="en-CA" dirty="0"/>
          </a:p>
        </p:txBody>
      </p:sp>
    </p:spTree>
    <p:extLst>
      <p:ext uri="{BB962C8B-B14F-4D97-AF65-F5344CB8AC3E}">
        <p14:creationId xmlns:p14="http://schemas.microsoft.com/office/powerpoint/2010/main" val="17576992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34696" y="689956"/>
            <a:ext cx="9520158" cy="4776389"/>
          </a:xfrm>
        </p:spPr>
        <p:txBody>
          <a:bodyPr/>
          <a:lstStyle/>
          <a:p>
            <a:pPr marL="0" indent="0">
              <a:buNone/>
            </a:pPr>
            <a:r>
              <a:rPr lang="en-CA" b="1" dirty="0"/>
              <a:t>   Meiosis</a:t>
            </a:r>
          </a:p>
          <a:p>
            <a:r>
              <a:rPr lang="en-US" dirty="0"/>
              <a:t>Meiosis is the final step in gamete production. On </a:t>
            </a:r>
            <a:r>
              <a:rPr lang="en-US" dirty="0" err="1"/>
              <a:t>fertilisation</a:t>
            </a:r>
            <a:r>
              <a:rPr lang="en-US" dirty="0"/>
              <a:t>, when the male gamete (sperm cell) and the female gamete (ovum) unite, the resulting zygote is diploid, because each gamete was haploid.</a:t>
            </a:r>
          </a:p>
          <a:p>
            <a:r>
              <a:rPr lang="en-US" dirty="0"/>
              <a:t>Unlike mitosis, meiosis involves two distinct cell divisions rather than one. Additionally, meiosis produces four daughter cells, not two, all different from the parent cells and from each other. This is the basis of genetic diversity and the uniqueness of each human </a:t>
            </a:r>
            <a:r>
              <a:rPr lang="en-CA" dirty="0"/>
              <a:t>individual.</a:t>
            </a:r>
          </a:p>
          <a:p>
            <a:pPr marL="0" indent="0">
              <a:buNone/>
            </a:pPr>
            <a:r>
              <a:rPr lang="en-CA" b="1" dirty="0"/>
              <a:t>   First meiotic division</a:t>
            </a:r>
          </a:p>
          <a:p>
            <a:r>
              <a:rPr lang="en-US" dirty="0"/>
              <a:t>This stage produces two genetically different </a:t>
            </a:r>
            <a:r>
              <a:rPr lang="en-CA" dirty="0"/>
              <a:t>daughter cells.</a:t>
            </a:r>
          </a:p>
        </p:txBody>
      </p:sp>
    </p:spTree>
    <p:extLst>
      <p:ext uri="{BB962C8B-B14F-4D97-AF65-F5344CB8AC3E}">
        <p14:creationId xmlns:p14="http://schemas.microsoft.com/office/powerpoint/2010/main" val="2140242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34696" y="1080654"/>
            <a:ext cx="9520158" cy="4680065"/>
          </a:xfrm>
        </p:spPr>
        <p:txBody>
          <a:bodyPr>
            <a:normAutofit/>
          </a:bodyPr>
          <a:lstStyle/>
          <a:p>
            <a:r>
              <a:rPr lang="en-US" dirty="0"/>
              <a:t>DNA replication occurred beforehand, so each pair of chromosomes is now four chromatids, and they gather together into a tight bundle. Because the chromosomes are so tightly associated, it is possible for them to exchange genes. This process is called </a:t>
            </a:r>
            <a:r>
              <a:rPr lang="en-US" i="1" dirty="0"/>
              <a:t>crossing over</a:t>
            </a:r>
            <a:r>
              <a:rPr lang="en-US" dirty="0"/>
              <a:t>, and results in the four chromatids acquiring different combinations of genes. Following crossing over, the pairs of chromosomes then separate in preparation for the first meiotic division, and transfer of maternal and paternal chromosomes to either daughter cell is random. This means that the two daughter cells have an unpredictable assortment of maternal and paternal DNA, giving rise to a huge number of possible combinations of chromosomes in them. This explains why a child inherits a combination of its mother’s and father’s characteristics and why children from the same parents can be very different from </a:t>
            </a:r>
            <a:r>
              <a:rPr lang="en-CA" dirty="0"/>
              <a:t>one another.</a:t>
            </a:r>
          </a:p>
        </p:txBody>
      </p:sp>
    </p:spTree>
    <p:extLst>
      <p:ext uri="{BB962C8B-B14F-4D97-AF65-F5344CB8AC3E}">
        <p14:creationId xmlns:p14="http://schemas.microsoft.com/office/powerpoint/2010/main" val="3839916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34696" y="1895302"/>
            <a:ext cx="3860264" cy="2768138"/>
          </a:xfrm>
        </p:spPr>
        <p:txBody>
          <a:bodyPr>
            <a:noAutofit/>
          </a:bodyPr>
          <a:lstStyle/>
          <a:p>
            <a:r>
              <a:rPr lang="en-US" dirty="0"/>
              <a:t>Each pair of chromosomes separates and one travels to each end of the cell, guided by a spindle as in mitosis, producing two genetically unique diploid daughter </a:t>
            </a:r>
            <a:r>
              <a:rPr lang="en-CA" dirty="0"/>
              <a:t>cells.</a:t>
            </a:r>
          </a:p>
          <a:p>
            <a:pPr marL="0" indent="0">
              <a:buNone/>
            </a:pPr>
            <a:r>
              <a:rPr lang="en-CA" b="1" dirty="0"/>
              <a:t>   </a:t>
            </a:r>
          </a:p>
        </p:txBody>
      </p:sp>
      <p:pic>
        <p:nvPicPr>
          <p:cNvPr id="4" name="Picture 3"/>
          <p:cNvPicPr>
            <a:picLocks noChangeAspect="1"/>
          </p:cNvPicPr>
          <p:nvPr/>
        </p:nvPicPr>
        <p:blipFill>
          <a:blip r:embed="rId2"/>
          <a:stretch>
            <a:fillRect/>
          </a:stretch>
        </p:blipFill>
        <p:spPr>
          <a:xfrm>
            <a:off x="6384176" y="369858"/>
            <a:ext cx="4547060" cy="5447606"/>
          </a:xfrm>
          <a:prstGeom prst="rect">
            <a:avLst/>
          </a:prstGeom>
        </p:spPr>
      </p:pic>
    </p:spTree>
    <p:extLst>
      <p:ext uri="{BB962C8B-B14F-4D97-AF65-F5344CB8AC3E}">
        <p14:creationId xmlns:p14="http://schemas.microsoft.com/office/powerpoint/2010/main" val="12157223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CA" b="1" dirty="0"/>
              <a:t>Second meiotic division</a:t>
            </a:r>
          </a:p>
          <a:p>
            <a:r>
              <a:rPr lang="en-US" dirty="0"/>
              <a:t>For a gamete to be produced, the amount of genetic material present in the two daughter cells following the first meiotic division must be halved. This is accomplished by </a:t>
            </a:r>
            <a:r>
              <a:rPr lang="en-CA" dirty="0"/>
              <a:t>a second division. The centromeres separate </a:t>
            </a:r>
            <a:r>
              <a:rPr lang="en-US" dirty="0"/>
              <a:t>and the two sister chromatids travel to opposite ends of the cell, which then divides. Each of the four haploid daughter cells now has only one chromosome from each original pair. Fusion with another gamete creates a zygote (</a:t>
            </a:r>
            <a:r>
              <a:rPr lang="en-US" dirty="0" err="1"/>
              <a:t>fertilised</a:t>
            </a:r>
            <a:r>
              <a:rPr lang="en-US" dirty="0"/>
              <a:t> ovum), a diploid cell which can then go on to grow and develop into a human being by mitosis.</a:t>
            </a:r>
            <a:endParaRPr lang="en-CA" dirty="0"/>
          </a:p>
        </p:txBody>
      </p:sp>
    </p:spTree>
    <p:extLst>
      <p:ext uri="{BB962C8B-B14F-4D97-AF65-F5344CB8AC3E}">
        <p14:creationId xmlns:p14="http://schemas.microsoft.com/office/powerpoint/2010/main" val="1719349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4696" y="804520"/>
            <a:ext cx="6212766" cy="508892"/>
          </a:xfrm>
        </p:spPr>
        <p:txBody>
          <a:bodyPr>
            <a:normAutofit fontScale="90000"/>
          </a:bodyPr>
          <a:lstStyle/>
          <a:p>
            <a:r>
              <a:rPr lang="en-US" b="1" dirty="0"/>
              <a:t>The genetic basis of inheritance</a:t>
            </a:r>
            <a:endParaRPr lang="en-CA" dirty="0"/>
          </a:p>
        </p:txBody>
      </p:sp>
      <p:sp>
        <p:nvSpPr>
          <p:cNvPr id="3" name="Content Placeholder 2"/>
          <p:cNvSpPr>
            <a:spLocks noGrp="1"/>
          </p:cNvSpPr>
          <p:nvPr>
            <p:ph idx="1"/>
          </p:nvPr>
        </p:nvSpPr>
        <p:spPr/>
        <p:txBody>
          <a:bodyPr>
            <a:normAutofit/>
          </a:bodyPr>
          <a:lstStyle/>
          <a:p>
            <a:r>
              <a:rPr lang="en-US" dirty="0"/>
              <a:t>Mixing up of parental genes during meiosis leads to the huge genetic variety of the human race. It is important to understand how genes interact to produce inherited </a:t>
            </a:r>
            <a:r>
              <a:rPr lang="en-CA" dirty="0"/>
              <a:t>characteristics.</a:t>
            </a:r>
          </a:p>
          <a:p>
            <a:pPr marL="0" indent="0">
              <a:buNone/>
            </a:pPr>
            <a:r>
              <a:rPr lang="en-CA" b="1" dirty="0"/>
              <a:t>   Autosomal inheritance</a:t>
            </a:r>
          </a:p>
          <a:p>
            <a:r>
              <a:rPr lang="en-US" dirty="0"/>
              <a:t>Each of a pair of homologous chromosomes contains genes for the same traits. For example, the ability to roll one’s tongue is coded for on a single gene. Because one chromosome of each pair is inherited from the father and one from the mother, an individual has two genes controlling the ability to roll the tongue.</a:t>
            </a:r>
            <a:endParaRPr lang="en-CA" b="1" dirty="0"/>
          </a:p>
          <a:p>
            <a:pPr marL="0" indent="0">
              <a:buNone/>
            </a:pPr>
            <a:endParaRPr lang="en-CA" dirty="0"/>
          </a:p>
        </p:txBody>
      </p:sp>
    </p:spTree>
    <p:extLst>
      <p:ext uri="{BB962C8B-B14F-4D97-AF65-F5344CB8AC3E}">
        <p14:creationId xmlns:p14="http://schemas.microsoft.com/office/powerpoint/2010/main" val="18008842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34696" y="872836"/>
            <a:ext cx="9520158" cy="4593509"/>
          </a:xfrm>
        </p:spPr>
        <p:txBody>
          <a:bodyPr>
            <a:normAutofit/>
          </a:bodyPr>
          <a:lstStyle/>
          <a:p>
            <a:r>
              <a:rPr lang="en-CA" dirty="0"/>
              <a:t>Such paired genes </a:t>
            </a:r>
            <a:r>
              <a:rPr lang="en-US" dirty="0"/>
              <a:t>are called </a:t>
            </a:r>
            <a:r>
              <a:rPr lang="en-US" i="1" dirty="0"/>
              <a:t>alleles</a:t>
            </a:r>
            <a:r>
              <a:rPr lang="en-US" dirty="0"/>
              <a:t>. Corresponding alleles contain genes concerned with the same trait, but they need not be identical. </a:t>
            </a:r>
            <a:r>
              <a:rPr lang="en-CA" dirty="0"/>
              <a:t>An individual may have:</a:t>
            </a:r>
          </a:p>
          <a:p>
            <a:pPr marL="0" indent="0">
              <a:buNone/>
            </a:pPr>
            <a:r>
              <a:rPr lang="en-US" dirty="0"/>
              <a:t>   • two identical forms of the gene (</a:t>
            </a:r>
            <a:r>
              <a:rPr lang="en-US" i="1" dirty="0"/>
              <a:t>homozygous</a:t>
            </a:r>
            <a:r>
              <a:rPr lang="en-US" dirty="0"/>
              <a:t>)</a:t>
            </a:r>
          </a:p>
          <a:p>
            <a:pPr marL="0" indent="0">
              <a:buNone/>
            </a:pPr>
            <a:r>
              <a:rPr lang="en-US" dirty="0"/>
              <a:t>   • two different forms of the gene (</a:t>
            </a:r>
            <a:r>
              <a:rPr lang="en-US" i="1" dirty="0"/>
              <a:t>heterozygous</a:t>
            </a:r>
            <a:r>
              <a:rPr lang="en-US" dirty="0"/>
              <a:t>).</a:t>
            </a:r>
          </a:p>
          <a:p>
            <a:r>
              <a:rPr lang="en-US" dirty="0"/>
              <a:t>One copy of the tongue-rolling gene may code for the ability to roll the tongue, but the corresponding gene on the other chromosome of the pair may be a different form and code for inability to tongue roll. This simple example involves only two forms of the same gene, but other characteristics are more complex. Eye </a:t>
            </a:r>
            <a:r>
              <a:rPr lang="en-US" dirty="0" err="1"/>
              <a:t>colour</a:t>
            </a:r>
            <a:r>
              <a:rPr lang="en-US" dirty="0"/>
              <a:t> is a diverse trait with a wide range of pigment </a:t>
            </a:r>
            <a:r>
              <a:rPr lang="en-US" dirty="0" err="1"/>
              <a:t>colours</a:t>
            </a:r>
            <a:r>
              <a:rPr lang="en-US" dirty="0"/>
              <a:t> and patterns possible, and is controlled by more than one gene.</a:t>
            </a:r>
            <a:endParaRPr lang="en-CA" dirty="0"/>
          </a:p>
        </p:txBody>
      </p:sp>
    </p:spTree>
    <p:extLst>
      <p:ext uri="{BB962C8B-B14F-4D97-AF65-F5344CB8AC3E}">
        <p14:creationId xmlns:p14="http://schemas.microsoft.com/office/powerpoint/2010/main" val="5841503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956642" y="806640"/>
            <a:ext cx="4970250" cy="4862334"/>
          </a:xfrm>
          <a:prstGeom prst="rect">
            <a:avLst/>
          </a:prstGeom>
        </p:spPr>
      </p:pic>
      <p:sp>
        <p:nvSpPr>
          <p:cNvPr id="3" name="Rectangle 2"/>
          <p:cNvSpPr/>
          <p:nvPr/>
        </p:nvSpPr>
        <p:spPr>
          <a:xfrm>
            <a:off x="7872153" y="4031673"/>
            <a:ext cx="3516283" cy="15960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Autosomal inheritance. Examples shows all possible combinations of tongue rolling genes in children of parents heterozygous for the trait.</a:t>
            </a:r>
            <a:endParaRPr lang="en-CA" dirty="0"/>
          </a:p>
        </p:txBody>
      </p:sp>
    </p:spTree>
    <p:extLst>
      <p:ext uri="{BB962C8B-B14F-4D97-AF65-F5344CB8AC3E}">
        <p14:creationId xmlns:p14="http://schemas.microsoft.com/office/powerpoint/2010/main" val="8875549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34696" y="1180406"/>
            <a:ext cx="9520158" cy="4285939"/>
          </a:xfrm>
        </p:spPr>
        <p:txBody>
          <a:bodyPr>
            <a:normAutofit/>
          </a:bodyPr>
          <a:lstStyle/>
          <a:p>
            <a:r>
              <a:rPr lang="en-US" dirty="0"/>
              <a:t>Should an individual inherit a tongue-rolling gene from one parent, and the non-rolling gene from the other, he will still be able to roll his tongue. This is because the tongue-rolling form of the gene is </a:t>
            </a:r>
            <a:r>
              <a:rPr lang="en-US" i="1" dirty="0"/>
              <a:t>dominant</a:t>
            </a:r>
            <a:r>
              <a:rPr lang="en-US" dirty="0"/>
              <a:t>, and takes priority over the non-rolling gene, which is </a:t>
            </a:r>
            <a:r>
              <a:rPr lang="en-US" i="1" dirty="0"/>
              <a:t>recessive</a:t>
            </a:r>
            <a:r>
              <a:rPr lang="en-US" dirty="0"/>
              <a:t>. Dominant genes are always </a:t>
            </a:r>
            <a:r>
              <a:rPr lang="en-US" i="1" dirty="0"/>
              <a:t>expressed </a:t>
            </a:r>
            <a:r>
              <a:rPr lang="en-US" dirty="0"/>
              <a:t>(active) in preference over recessive genes, and only one copy of a dominant gene is required for that characteristic to be expressed. A recessive gene can only be expressed if it is present on both chromosomes, i.e. individuals unable to tongue-roll have two copies of the recessive, non-rolling gene.</a:t>
            </a:r>
          </a:p>
          <a:p>
            <a:r>
              <a:rPr lang="en-US" dirty="0"/>
              <a:t>Individuals homozygous for a gene have two identical copies, of either the dominant or the recessive form. Heterozygous individuals have one dominant and one recessive </a:t>
            </a:r>
            <a:r>
              <a:rPr lang="en-CA" dirty="0"/>
              <a:t>gene.</a:t>
            </a:r>
          </a:p>
        </p:txBody>
      </p:sp>
    </p:spTree>
    <p:extLst>
      <p:ext uri="{BB962C8B-B14F-4D97-AF65-F5344CB8AC3E}">
        <p14:creationId xmlns:p14="http://schemas.microsoft.com/office/powerpoint/2010/main" val="38775770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34696" y="847897"/>
            <a:ext cx="6844533" cy="4987637"/>
          </a:xfrm>
        </p:spPr>
        <p:txBody>
          <a:bodyPr>
            <a:normAutofit/>
          </a:bodyPr>
          <a:lstStyle/>
          <a:p>
            <a:pPr marL="0" indent="0">
              <a:buNone/>
            </a:pPr>
            <a:r>
              <a:rPr lang="en-CA" b="1" dirty="0"/>
              <a:t> </a:t>
            </a:r>
          </a:p>
          <a:p>
            <a:r>
              <a:rPr lang="en-US" dirty="0"/>
              <a:t>The probability of inheriting either form of a gene depends upon parental make-up. Simple autosomal inheritance can be illustrated using a Punnett square. Slide shows all the possible combinations of the tongue-rolling gene in children whose parents are heterozygous for the trait. Using this example, there is a 3 in 4 (75%) chance that the child of these parents will be a tongue roller (TT or Tt), and only a 1 in 4 chance that they would inherit two recessive genes (</a:t>
            </a:r>
            <a:r>
              <a:rPr lang="en-US" dirty="0" err="1"/>
              <a:t>tt</a:t>
            </a:r>
            <a:r>
              <a:rPr lang="en-US" dirty="0"/>
              <a:t>), making them a non-roller. Prediction of the probability that a baby will be born with an inherited disease, e.g. cystic fibrosis, forms the basis of genetic counselling.</a:t>
            </a:r>
            <a:endParaRPr lang="en-CA" dirty="0"/>
          </a:p>
        </p:txBody>
      </p:sp>
      <p:pic>
        <p:nvPicPr>
          <p:cNvPr id="4" name="Picture 3"/>
          <p:cNvPicPr>
            <a:picLocks noChangeAspect="1"/>
          </p:cNvPicPr>
          <p:nvPr/>
        </p:nvPicPr>
        <p:blipFill>
          <a:blip r:embed="rId2"/>
          <a:stretch>
            <a:fillRect/>
          </a:stretch>
        </p:blipFill>
        <p:spPr>
          <a:xfrm>
            <a:off x="8723774" y="1827684"/>
            <a:ext cx="2889106" cy="3028061"/>
          </a:xfrm>
          <a:prstGeom prst="rect">
            <a:avLst/>
          </a:prstGeom>
        </p:spPr>
      </p:pic>
    </p:spTree>
    <p:extLst>
      <p:ext uri="{BB962C8B-B14F-4D97-AF65-F5344CB8AC3E}">
        <p14:creationId xmlns:p14="http://schemas.microsoft.com/office/powerpoint/2010/main" val="18186926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026143" y="742075"/>
            <a:ext cx="4864500" cy="4775334"/>
          </a:xfrm>
          <a:prstGeom prst="rect">
            <a:avLst/>
          </a:prstGeom>
        </p:spPr>
      </p:pic>
      <p:sp>
        <p:nvSpPr>
          <p:cNvPr id="5" name="Rectangle 4"/>
          <p:cNvSpPr/>
          <p:nvPr/>
        </p:nvSpPr>
        <p:spPr>
          <a:xfrm>
            <a:off x="7888778" y="4148051"/>
            <a:ext cx="3483033" cy="14131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Co-dominant inheritance of ABO blood groups.</a:t>
            </a:r>
            <a:endParaRPr lang="en-CA" dirty="0"/>
          </a:p>
        </p:txBody>
      </p:sp>
    </p:spTree>
    <p:extLst>
      <p:ext uri="{BB962C8B-B14F-4D97-AF65-F5344CB8AC3E}">
        <p14:creationId xmlns:p14="http://schemas.microsoft.com/office/powerpoint/2010/main" val="270270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34696" y="1529542"/>
            <a:ext cx="9520158" cy="3936804"/>
          </a:xfrm>
        </p:spPr>
        <p:txBody>
          <a:bodyPr>
            <a:normAutofit/>
          </a:bodyPr>
          <a:lstStyle/>
          <a:p>
            <a:pPr marL="0" indent="0">
              <a:buNone/>
            </a:pPr>
            <a:r>
              <a:rPr lang="en-CA" b="1" dirty="0"/>
              <a:t>   Co-dominance</a:t>
            </a:r>
          </a:p>
          <a:p>
            <a:r>
              <a:rPr lang="en-US" dirty="0"/>
              <a:t>For some traits, there can be more than two alleles that code for it, and more than one allele can be dominant. An example of this is the inheritance of A and B type antigens on the surface of red blood cells, determined clinically as the ABO system of blood grouping. There are three possible alleles here: one allele codes for production of A type antigens (A), one allele codes for production of B type antigens (B) and a third allele codes for no antigen at all (o). An individual may have any combination of two of these three alleles: AA, AB, BB, </a:t>
            </a:r>
            <a:r>
              <a:rPr lang="en-US" dirty="0" err="1"/>
              <a:t>Ao</a:t>
            </a:r>
            <a:r>
              <a:rPr lang="en-US" dirty="0"/>
              <a:t>, Bo, or </a:t>
            </a:r>
            <a:r>
              <a:rPr lang="en-US" dirty="0" err="1"/>
              <a:t>oo</a:t>
            </a:r>
            <a:r>
              <a:rPr lang="en-US" dirty="0"/>
              <a:t>. Both A and B are dominant, and both express themselves wherever they are present.</a:t>
            </a:r>
          </a:p>
          <a:p>
            <a:endParaRPr lang="en-CA" dirty="0"/>
          </a:p>
        </p:txBody>
      </p:sp>
    </p:spTree>
    <p:extLst>
      <p:ext uri="{BB962C8B-B14F-4D97-AF65-F5344CB8AC3E}">
        <p14:creationId xmlns:p14="http://schemas.microsoft.com/office/powerpoint/2010/main" val="19376016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34697" y="606830"/>
            <a:ext cx="4550220" cy="5195454"/>
          </a:xfrm>
        </p:spPr>
        <p:txBody>
          <a:bodyPr>
            <a:normAutofit lnSpcReduction="10000"/>
          </a:bodyPr>
          <a:lstStyle/>
          <a:p>
            <a:r>
              <a:rPr lang="en-CA" dirty="0"/>
              <a:t>This is </a:t>
            </a:r>
            <a:r>
              <a:rPr lang="en-US" dirty="0"/>
              <a:t>called co-dominance. O is recessive, and so only expresses itself in a homozygous recessive genotype. This means that individuals with an </a:t>
            </a:r>
            <a:r>
              <a:rPr lang="en-US" dirty="0" err="1"/>
              <a:t>oo</a:t>
            </a:r>
            <a:r>
              <a:rPr lang="en-US" dirty="0"/>
              <a:t> genotype have neither A nor B antigens on their red cell surface and are blood group O. An individual with genotype AB has both A and B and is blood group AB. An individual with genotype </a:t>
            </a:r>
            <a:r>
              <a:rPr lang="en-US" dirty="0" err="1"/>
              <a:t>Ao</a:t>
            </a:r>
            <a:r>
              <a:rPr lang="en-US" dirty="0"/>
              <a:t> or AA has only A type antigens and is blood group A; someone with genotype Bo or BB has only B type antigens and is blood group B.</a:t>
            </a:r>
            <a:endParaRPr lang="en-CA" dirty="0"/>
          </a:p>
        </p:txBody>
      </p:sp>
      <p:pic>
        <p:nvPicPr>
          <p:cNvPr id="4" name="Picture 3"/>
          <p:cNvPicPr>
            <a:picLocks noChangeAspect="1"/>
          </p:cNvPicPr>
          <p:nvPr/>
        </p:nvPicPr>
        <p:blipFill>
          <a:blip r:embed="rId2"/>
          <a:stretch>
            <a:fillRect/>
          </a:stretch>
        </p:blipFill>
        <p:spPr>
          <a:xfrm>
            <a:off x="6542118" y="1757363"/>
            <a:ext cx="5145578" cy="2894388"/>
          </a:xfrm>
          <a:prstGeom prst="rect">
            <a:avLst/>
          </a:prstGeom>
        </p:spPr>
      </p:pic>
    </p:spTree>
    <p:extLst>
      <p:ext uri="{BB962C8B-B14F-4D97-AF65-F5344CB8AC3E}">
        <p14:creationId xmlns:p14="http://schemas.microsoft.com/office/powerpoint/2010/main" val="13116500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34696" y="1180406"/>
            <a:ext cx="9520158" cy="4285939"/>
          </a:xfrm>
        </p:spPr>
        <p:txBody>
          <a:bodyPr>
            <a:normAutofit/>
          </a:bodyPr>
          <a:lstStyle/>
          <a:p>
            <a:pPr marL="0" indent="0">
              <a:buNone/>
            </a:pPr>
            <a:r>
              <a:rPr lang="en-CA" b="1" dirty="0"/>
              <a:t>   Sex-linked inheritance</a:t>
            </a:r>
          </a:p>
          <a:p>
            <a:r>
              <a:rPr lang="en-US" dirty="0"/>
              <a:t>We know that the Y chromosome is much smaller than the X chromosome. It is not surprising then to find that the Y chromosome carries only 86 genes compared with the X chromosome’s 2000, and the vast majority of genes on the X-chromosome are not matched on the Y. This means that a male has only one copy of most of the genes on his sex chromosomes. Traits coded for on the section of the X chromosome that has no corresponding material on the Y are said to be sex linked. The gene that codes for normal </a:t>
            </a:r>
            <a:r>
              <a:rPr lang="en-US" dirty="0" err="1"/>
              <a:t>colour</a:t>
            </a:r>
            <a:r>
              <a:rPr lang="en-US" dirty="0"/>
              <a:t> vision is one example, and is therefore carried on X chromosomes only. It is the dominant form of the gene. There is a rare, recessive form of this gene, which is faulty and codes for red–green </a:t>
            </a:r>
            <a:r>
              <a:rPr lang="en-US" dirty="0" err="1"/>
              <a:t>colour</a:t>
            </a:r>
            <a:r>
              <a:rPr lang="en-US" dirty="0"/>
              <a:t> </a:t>
            </a:r>
            <a:r>
              <a:rPr lang="en-CA" dirty="0"/>
              <a:t>blindness.</a:t>
            </a:r>
          </a:p>
        </p:txBody>
      </p:sp>
    </p:spTree>
    <p:extLst>
      <p:ext uri="{BB962C8B-B14F-4D97-AF65-F5344CB8AC3E}">
        <p14:creationId xmlns:p14="http://schemas.microsoft.com/office/powerpoint/2010/main" val="18368091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34696" y="839586"/>
            <a:ext cx="9520158" cy="4626760"/>
          </a:xfrm>
        </p:spPr>
        <p:txBody>
          <a:bodyPr>
            <a:normAutofit/>
          </a:bodyPr>
          <a:lstStyle/>
          <a:p>
            <a:r>
              <a:rPr lang="en-US" dirty="0"/>
              <a:t>If a female inherits a faulty copy of the gene, she is statistically likely to have a normal gene on her other X chromosome, giving normal </a:t>
            </a:r>
            <a:r>
              <a:rPr lang="en-US" dirty="0" err="1"/>
              <a:t>colour</a:t>
            </a:r>
            <a:r>
              <a:rPr lang="en-US" dirty="0"/>
              <a:t> vision. A female carrying the </a:t>
            </a:r>
            <a:r>
              <a:rPr lang="en-US" dirty="0" err="1"/>
              <a:t>colour</a:t>
            </a:r>
            <a:r>
              <a:rPr lang="en-US" dirty="0"/>
              <a:t> blindness gene, even though she is not </a:t>
            </a:r>
            <a:r>
              <a:rPr lang="en-US" dirty="0" err="1"/>
              <a:t>colour</a:t>
            </a:r>
            <a:r>
              <a:rPr lang="en-US" dirty="0"/>
              <a:t> blind, may pass the faulty gene on to her children and is said to be a </a:t>
            </a:r>
            <a:r>
              <a:rPr lang="en-US" i="1" dirty="0"/>
              <a:t>carrier</a:t>
            </a:r>
            <a:r>
              <a:rPr lang="en-US" dirty="0"/>
              <a:t>. If the gene is abnormal in a male, he will be </a:t>
            </a:r>
            <a:r>
              <a:rPr lang="en-US" dirty="0" err="1"/>
              <a:t>colour</a:t>
            </a:r>
            <a:r>
              <a:rPr lang="en-US" dirty="0"/>
              <a:t> blind because, having only one X-chromosome, he has only one copy of the gene. Inheritance of </a:t>
            </a:r>
            <a:r>
              <a:rPr lang="en-US" dirty="0" err="1"/>
              <a:t>colour</a:t>
            </a:r>
            <a:r>
              <a:rPr lang="en-US" dirty="0"/>
              <a:t> blindness is shown in next slide, This illustrates the possible genetic combinations of the children of a carrier mother (one normal gene and one faulty gene) and a normal father (one normal gene).</a:t>
            </a:r>
          </a:p>
          <a:p>
            <a:r>
              <a:rPr lang="en-US" dirty="0"/>
              <a:t>There is a 50% chance of a son being </a:t>
            </a:r>
            <a:r>
              <a:rPr lang="en-US" dirty="0" err="1"/>
              <a:t>colour</a:t>
            </a:r>
            <a:r>
              <a:rPr lang="en-US" dirty="0"/>
              <a:t> blind, a 50% chance of a son having normal vision, a 50% chance of a daughter being a carrier (with normal vision herself) and a 50% chance of a daughter being normal.</a:t>
            </a:r>
            <a:endParaRPr lang="en-CA" dirty="0"/>
          </a:p>
        </p:txBody>
      </p:sp>
    </p:spTree>
    <p:extLst>
      <p:ext uri="{BB962C8B-B14F-4D97-AF65-F5344CB8AC3E}">
        <p14:creationId xmlns:p14="http://schemas.microsoft.com/office/powerpoint/2010/main" val="22572551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201710" y="473825"/>
            <a:ext cx="4011738" cy="5561215"/>
          </a:xfrm>
          <a:prstGeom prst="rect">
            <a:avLst/>
          </a:prstGeom>
        </p:spPr>
      </p:pic>
      <p:sp>
        <p:nvSpPr>
          <p:cNvPr id="5" name="Rectangle 4"/>
          <p:cNvSpPr/>
          <p:nvPr/>
        </p:nvSpPr>
        <p:spPr>
          <a:xfrm>
            <a:off x="7656022" y="3923607"/>
            <a:ext cx="3316778" cy="15794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Inheritance of sex-linked color blindness gene between generations.</a:t>
            </a:r>
            <a:endParaRPr lang="en-CA" dirty="0"/>
          </a:p>
        </p:txBody>
      </p:sp>
    </p:spTree>
    <p:extLst>
      <p:ext uri="{BB962C8B-B14F-4D97-AF65-F5344CB8AC3E}">
        <p14:creationId xmlns:p14="http://schemas.microsoft.com/office/powerpoint/2010/main" val="2734273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34696" y="1047404"/>
            <a:ext cx="9520158" cy="4763192"/>
          </a:xfrm>
        </p:spPr>
        <p:txBody>
          <a:bodyPr>
            <a:normAutofit/>
          </a:bodyPr>
          <a:lstStyle/>
          <a:p>
            <a:pPr marL="0" indent="0">
              <a:buNone/>
            </a:pPr>
            <a:r>
              <a:rPr lang="en-CA" b="1" dirty="0"/>
              <a:t>   Ageing and DNA</a:t>
            </a:r>
          </a:p>
          <a:p>
            <a:r>
              <a:rPr lang="en-US" dirty="0"/>
              <a:t>Cumulative exposure over a lifetime to potential mutagens as well as a diminishing ability to repair DNA means the cell’s genome gradually accumulates mutations, which can lead to diminished function and increased risk of disease, e.g. cancer. Mitochondrial DNA is more prone to mutations than nuclear DNA and as it ages and develops ‘wear and tear’ damage, it causes progressive impairment </a:t>
            </a:r>
            <a:r>
              <a:rPr lang="en-CA" dirty="0"/>
              <a:t>of cell function.</a:t>
            </a:r>
          </a:p>
          <a:p>
            <a:r>
              <a:rPr lang="en-US" b="1" dirty="0"/>
              <a:t>Cell senescence (ageing). </a:t>
            </a:r>
            <a:r>
              <a:rPr lang="en-US" dirty="0"/>
              <a:t>The number of times a cell can divide is somewhere between 50 and 60 divisions. One important factor in this is thought to relate to the effects of ageing on telomerase function. </a:t>
            </a:r>
            <a:r>
              <a:rPr lang="en-CA" dirty="0"/>
              <a:t>Telomerase is the </a:t>
            </a:r>
            <a:r>
              <a:rPr lang="en-US" dirty="0"/>
              <a:t>enzyme that repairs the telomeres (chromosome tips) following DNA replication. It declines in function with age.</a:t>
            </a:r>
            <a:endParaRPr lang="en-CA" dirty="0"/>
          </a:p>
        </p:txBody>
      </p:sp>
    </p:spTree>
    <p:extLst>
      <p:ext uri="{BB962C8B-B14F-4D97-AF65-F5344CB8AC3E}">
        <p14:creationId xmlns:p14="http://schemas.microsoft.com/office/powerpoint/2010/main" val="30179408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4696" y="804520"/>
            <a:ext cx="9520158" cy="575394"/>
          </a:xfrm>
        </p:spPr>
        <p:txBody>
          <a:bodyPr/>
          <a:lstStyle/>
          <a:p>
            <a:r>
              <a:rPr lang="en-CA" b="1" dirty="0"/>
              <a:t>Genetic basis of disease</a:t>
            </a:r>
            <a:endParaRPr lang="en-CA" dirty="0"/>
          </a:p>
        </p:txBody>
      </p:sp>
      <p:sp>
        <p:nvSpPr>
          <p:cNvPr id="5" name="Content Placeholder 4"/>
          <p:cNvSpPr>
            <a:spLocks noGrp="1"/>
          </p:cNvSpPr>
          <p:nvPr>
            <p:ph idx="1"/>
          </p:nvPr>
        </p:nvSpPr>
        <p:spPr>
          <a:xfrm>
            <a:off x="1534696" y="1579418"/>
            <a:ext cx="4857791" cy="4272742"/>
          </a:xfrm>
        </p:spPr>
        <p:txBody>
          <a:bodyPr>
            <a:normAutofit/>
          </a:bodyPr>
          <a:lstStyle/>
          <a:p>
            <a:pPr marL="0" indent="0">
              <a:buNone/>
            </a:pPr>
            <a:r>
              <a:rPr lang="en-CA" b="1" dirty="0"/>
              <a:t>   Cancer</a:t>
            </a:r>
          </a:p>
          <a:p>
            <a:r>
              <a:rPr lang="en-US" dirty="0"/>
              <a:t>Cancer (malignant growth of new tissue) is caused by mutation of cellular DNA, causing its growth pattern to become </a:t>
            </a:r>
            <a:r>
              <a:rPr lang="en-US" dirty="0" err="1"/>
              <a:t>disorganised</a:t>
            </a:r>
            <a:r>
              <a:rPr lang="en-US" dirty="0"/>
              <a:t> and uncontrolled.</a:t>
            </a:r>
          </a:p>
          <a:p>
            <a:pPr marL="0" indent="0">
              <a:buNone/>
            </a:pPr>
            <a:r>
              <a:rPr lang="en-CA" b="1" dirty="0"/>
              <a:t>   Inherited disease</a:t>
            </a:r>
          </a:p>
          <a:p>
            <a:r>
              <a:rPr lang="en-US" dirty="0"/>
              <a:t>Next slide lists a number of diseases with an inherited </a:t>
            </a:r>
            <a:r>
              <a:rPr lang="en-CA" dirty="0"/>
              <a:t>component :</a:t>
            </a:r>
          </a:p>
          <a:p>
            <a:endParaRPr lang="en-US" dirty="0"/>
          </a:p>
          <a:p>
            <a:endParaRPr lang="en-CA" dirty="0"/>
          </a:p>
        </p:txBody>
      </p:sp>
      <p:pic>
        <p:nvPicPr>
          <p:cNvPr id="6" name="Picture 5"/>
          <p:cNvPicPr>
            <a:picLocks noChangeAspect="1"/>
          </p:cNvPicPr>
          <p:nvPr/>
        </p:nvPicPr>
        <p:blipFill>
          <a:blip r:embed="rId2"/>
          <a:stretch>
            <a:fillRect/>
          </a:stretch>
        </p:blipFill>
        <p:spPr>
          <a:xfrm>
            <a:off x="6901918" y="2363456"/>
            <a:ext cx="4794090" cy="2704666"/>
          </a:xfrm>
          <a:prstGeom prst="rect">
            <a:avLst/>
          </a:prstGeom>
        </p:spPr>
      </p:pic>
    </p:spTree>
    <p:extLst>
      <p:ext uri="{BB962C8B-B14F-4D97-AF65-F5344CB8AC3E}">
        <p14:creationId xmlns:p14="http://schemas.microsoft.com/office/powerpoint/2010/main" val="37770896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35228390"/>
              </p:ext>
            </p:extLst>
          </p:nvPr>
        </p:nvGraphicFramePr>
        <p:xfrm>
          <a:off x="1451986" y="1513177"/>
          <a:ext cx="9520238" cy="4450080"/>
        </p:xfrm>
        <a:graphic>
          <a:graphicData uri="http://schemas.openxmlformats.org/drawingml/2006/table">
            <a:tbl>
              <a:tblPr firstRow="1" bandRow="1">
                <a:tableStyleId>{5C22544A-7EE6-4342-B048-85BDC9FD1C3A}</a:tableStyleId>
              </a:tblPr>
              <a:tblGrid>
                <a:gridCol w="4760119">
                  <a:extLst>
                    <a:ext uri="{9D8B030D-6E8A-4147-A177-3AD203B41FA5}">
                      <a16:colId xmlns:a16="http://schemas.microsoft.com/office/drawing/2014/main" val="163573570"/>
                    </a:ext>
                  </a:extLst>
                </a:gridCol>
                <a:gridCol w="4760119">
                  <a:extLst>
                    <a:ext uri="{9D8B030D-6E8A-4147-A177-3AD203B41FA5}">
                      <a16:colId xmlns:a16="http://schemas.microsoft.com/office/drawing/2014/main" val="2987353956"/>
                    </a:ext>
                  </a:extLst>
                </a:gridCol>
              </a:tblGrid>
              <a:tr h="370840">
                <a:tc>
                  <a:txBody>
                    <a:bodyPr/>
                    <a:lstStyle/>
                    <a:p>
                      <a:r>
                        <a:rPr lang="en-US" dirty="0"/>
                        <a:t>Single gene disorder</a:t>
                      </a:r>
                      <a:endParaRPr lang="en-CA" dirty="0"/>
                    </a:p>
                  </a:txBody>
                  <a:tcPr/>
                </a:tc>
                <a:tc>
                  <a:txBody>
                    <a:bodyPr/>
                    <a:lstStyle/>
                    <a:p>
                      <a:r>
                        <a:rPr lang="en-US" dirty="0"/>
                        <a:t>More complex inheritance</a:t>
                      </a:r>
                      <a:endParaRPr lang="en-CA" dirty="0"/>
                    </a:p>
                  </a:txBody>
                  <a:tcPr/>
                </a:tc>
                <a:extLst>
                  <a:ext uri="{0D108BD9-81ED-4DB2-BD59-A6C34878D82A}">
                    <a16:rowId xmlns:a16="http://schemas.microsoft.com/office/drawing/2014/main" val="2500642367"/>
                  </a:ext>
                </a:extLst>
              </a:tr>
              <a:tr h="370840">
                <a:tc>
                  <a:txBody>
                    <a:bodyPr/>
                    <a:lstStyle/>
                    <a:p>
                      <a:r>
                        <a:rPr lang="en-US" dirty="0"/>
                        <a:t>Phenylketonuria</a:t>
                      </a:r>
                      <a:endParaRPr lang="en-CA" dirty="0"/>
                    </a:p>
                  </a:txBody>
                  <a:tcPr/>
                </a:tc>
                <a:tc>
                  <a:txBody>
                    <a:bodyPr/>
                    <a:lstStyle/>
                    <a:p>
                      <a:r>
                        <a:rPr lang="en-US" dirty="0"/>
                        <a:t>More than one gene likely to involved,</a:t>
                      </a:r>
                      <a:endParaRPr lang="en-CA" dirty="0"/>
                    </a:p>
                  </a:txBody>
                  <a:tcPr/>
                </a:tc>
                <a:extLst>
                  <a:ext uri="{0D108BD9-81ED-4DB2-BD59-A6C34878D82A}">
                    <a16:rowId xmlns:a16="http://schemas.microsoft.com/office/drawing/2014/main" val="764024117"/>
                  </a:ext>
                </a:extLst>
              </a:tr>
              <a:tr h="370840">
                <a:tc>
                  <a:txBody>
                    <a:bodyPr/>
                    <a:lstStyle/>
                    <a:p>
                      <a:r>
                        <a:rPr lang="en-US" dirty="0" err="1"/>
                        <a:t>Duchenne</a:t>
                      </a:r>
                      <a:r>
                        <a:rPr lang="en-US" dirty="0"/>
                        <a:t> muscular dystrophy</a:t>
                      </a:r>
                      <a:endParaRPr lang="en-CA" dirty="0"/>
                    </a:p>
                  </a:txBody>
                  <a:tcPr/>
                </a:tc>
                <a:tc>
                  <a:txBody>
                    <a:bodyPr/>
                    <a:lstStyle/>
                    <a:p>
                      <a:r>
                        <a:rPr lang="en-US" dirty="0"/>
                        <a:t>Lifestyle and other factors involved:</a:t>
                      </a:r>
                      <a:endParaRPr lang="en-CA" dirty="0"/>
                    </a:p>
                  </a:txBody>
                  <a:tcPr/>
                </a:tc>
                <a:extLst>
                  <a:ext uri="{0D108BD9-81ED-4DB2-BD59-A6C34878D82A}">
                    <a16:rowId xmlns:a16="http://schemas.microsoft.com/office/drawing/2014/main" val="1329877865"/>
                  </a:ext>
                </a:extLst>
              </a:tr>
              <a:tr h="370840">
                <a:tc>
                  <a:txBody>
                    <a:bodyPr/>
                    <a:lstStyle/>
                    <a:p>
                      <a:r>
                        <a:rPr lang="en-US" dirty="0"/>
                        <a:t>Huntington disease</a:t>
                      </a:r>
                      <a:endParaRPr lang="en-CA" dirty="0"/>
                    </a:p>
                  </a:txBody>
                  <a:tcPr/>
                </a:tc>
                <a:tc>
                  <a:txBody>
                    <a:bodyPr/>
                    <a:lstStyle/>
                    <a:p>
                      <a:r>
                        <a:rPr lang="en-US" dirty="0"/>
                        <a:t>Asthma</a:t>
                      </a:r>
                      <a:endParaRPr lang="en-CA" dirty="0"/>
                    </a:p>
                  </a:txBody>
                  <a:tcPr/>
                </a:tc>
                <a:extLst>
                  <a:ext uri="{0D108BD9-81ED-4DB2-BD59-A6C34878D82A}">
                    <a16:rowId xmlns:a16="http://schemas.microsoft.com/office/drawing/2014/main" val="224321442"/>
                  </a:ext>
                </a:extLst>
              </a:tr>
              <a:tr h="370840">
                <a:tc>
                  <a:txBody>
                    <a:bodyPr/>
                    <a:lstStyle/>
                    <a:p>
                      <a:r>
                        <a:rPr lang="en-US" dirty="0" err="1"/>
                        <a:t>Haemophilia</a:t>
                      </a:r>
                      <a:endParaRPr lang="en-CA" dirty="0"/>
                    </a:p>
                  </a:txBody>
                  <a:tcPr/>
                </a:tc>
                <a:tc>
                  <a:txBody>
                    <a:bodyPr/>
                    <a:lstStyle/>
                    <a:p>
                      <a:r>
                        <a:rPr lang="en-US" dirty="0"/>
                        <a:t>Cleft lip</a:t>
                      </a:r>
                      <a:endParaRPr lang="en-CA" dirty="0"/>
                    </a:p>
                  </a:txBody>
                  <a:tcPr/>
                </a:tc>
                <a:extLst>
                  <a:ext uri="{0D108BD9-81ED-4DB2-BD59-A6C34878D82A}">
                    <a16:rowId xmlns:a16="http://schemas.microsoft.com/office/drawing/2014/main" val="1779691228"/>
                  </a:ext>
                </a:extLst>
              </a:tr>
              <a:tr h="370840">
                <a:tc>
                  <a:txBody>
                    <a:bodyPr/>
                    <a:lstStyle/>
                    <a:p>
                      <a:r>
                        <a:rPr lang="en-US" dirty="0"/>
                        <a:t>Achondroplasia</a:t>
                      </a:r>
                      <a:endParaRPr lang="en-CA" dirty="0"/>
                    </a:p>
                  </a:txBody>
                  <a:tcPr/>
                </a:tc>
                <a:tc>
                  <a:txBody>
                    <a:bodyPr/>
                    <a:lstStyle/>
                    <a:p>
                      <a:r>
                        <a:rPr lang="en-US" dirty="0"/>
                        <a:t>Hypertension</a:t>
                      </a:r>
                      <a:endParaRPr lang="en-CA" dirty="0"/>
                    </a:p>
                  </a:txBody>
                  <a:tcPr/>
                </a:tc>
                <a:extLst>
                  <a:ext uri="{0D108BD9-81ED-4DB2-BD59-A6C34878D82A}">
                    <a16:rowId xmlns:a16="http://schemas.microsoft.com/office/drawing/2014/main" val="4023583271"/>
                  </a:ext>
                </a:extLst>
              </a:tr>
              <a:tr h="370840">
                <a:tc>
                  <a:txBody>
                    <a:bodyPr/>
                    <a:lstStyle/>
                    <a:p>
                      <a:r>
                        <a:rPr lang="en-US" dirty="0"/>
                        <a:t>Some cancers:</a:t>
                      </a:r>
                      <a:endParaRPr lang="en-CA" dirty="0"/>
                    </a:p>
                  </a:txBody>
                  <a:tcPr/>
                </a:tc>
                <a:tc>
                  <a:txBody>
                    <a:bodyPr/>
                    <a:lstStyle/>
                    <a:p>
                      <a:r>
                        <a:rPr lang="en-US" dirty="0"/>
                        <a:t>Atheroma</a:t>
                      </a:r>
                      <a:endParaRPr lang="en-CA" dirty="0"/>
                    </a:p>
                  </a:txBody>
                  <a:tcPr/>
                </a:tc>
                <a:extLst>
                  <a:ext uri="{0D108BD9-81ED-4DB2-BD59-A6C34878D82A}">
                    <a16:rowId xmlns:a16="http://schemas.microsoft.com/office/drawing/2014/main" val="1723257884"/>
                  </a:ext>
                </a:extLst>
              </a:tr>
              <a:tr h="370840">
                <a:tc>
                  <a:txBody>
                    <a:bodyPr/>
                    <a:lstStyle/>
                    <a:p>
                      <a:r>
                        <a:rPr lang="en-US" dirty="0"/>
                        <a:t>Breast, Ovarian, Bowel cancers</a:t>
                      </a:r>
                      <a:endParaRPr lang="en-CA" dirty="0"/>
                    </a:p>
                  </a:txBody>
                  <a:tcPr/>
                </a:tc>
                <a:tc>
                  <a:txBody>
                    <a:bodyPr/>
                    <a:lstStyle/>
                    <a:p>
                      <a:r>
                        <a:rPr lang="en-US" dirty="0"/>
                        <a:t>Some cancers: breast, gastric </a:t>
                      </a:r>
                      <a:endParaRPr lang="en-CA" dirty="0"/>
                    </a:p>
                  </a:txBody>
                  <a:tcPr/>
                </a:tc>
                <a:extLst>
                  <a:ext uri="{0D108BD9-81ED-4DB2-BD59-A6C34878D82A}">
                    <a16:rowId xmlns:a16="http://schemas.microsoft.com/office/drawing/2014/main" val="1316632974"/>
                  </a:ext>
                </a:extLst>
              </a:tr>
              <a:tr h="370840">
                <a:tc>
                  <a:txBody>
                    <a:bodyPr/>
                    <a:lstStyle/>
                    <a:p>
                      <a:r>
                        <a:rPr lang="en-US" dirty="0"/>
                        <a:t>Myotonic dystrophy</a:t>
                      </a:r>
                    </a:p>
                  </a:txBody>
                  <a:tcPr/>
                </a:tc>
                <a:tc>
                  <a:txBody>
                    <a:bodyPr/>
                    <a:lstStyle/>
                    <a:p>
                      <a:r>
                        <a:rPr lang="en-US" dirty="0"/>
                        <a:t>Type I and II,</a:t>
                      </a:r>
                      <a:r>
                        <a:rPr lang="en-US" baseline="0" dirty="0"/>
                        <a:t> diabetes mellitus</a:t>
                      </a:r>
                      <a:endParaRPr lang="en-US" dirty="0"/>
                    </a:p>
                  </a:txBody>
                  <a:tcPr/>
                </a:tc>
                <a:extLst>
                  <a:ext uri="{0D108BD9-81ED-4DB2-BD59-A6C34878D82A}">
                    <a16:rowId xmlns:a16="http://schemas.microsoft.com/office/drawing/2014/main" val="1593511143"/>
                  </a:ext>
                </a:extLst>
              </a:tr>
              <a:tr h="370840">
                <a:tc>
                  <a:txBody>
                    <a:bodyPr/>
                    <a:lstStyle/>
                    <a:p>
                      <a:r>
                        <a:rPr lang="en-US" dirty="0"/>
                        <a:t>Cystic</a:t>
                      </a:r>
                      <a:r>
                        <a:rPr lang="en-US" baseline="0" dirty="0"/>
                        <a:t> fibrosis</a:t>
                      </a:r>
                      <a:endParaRPr lang="en-CA" dirty="0"/>
                    </a:p>
                  </a:txBody>
                  <a:tcPr/>
                </a:tc>
                <a:tc>
                  <a:txBody>
                    <a:bodyPr/>
                    <a:lstStyle/>
                    <a:p>
                      <a:r>
                        <a:rPr lang="en-US" dirty="0"/>
                        <a:t>Epilepsy</a:t>
                      </a:r>
                      <a:endParaRPr lang="en-CA" dirty="0"/>
                    </a:p>
                  </a:txBody>
                  <a:tcPr/>
                </a:tc>
                <a:extLst>
                  <a:ext uri="{0D108BD9-81ED-4DB2-BD59-A6C34878D82A}">
                    <a16:rowId xmlns:a16="http://schemas.microsoft.com/office/drawing/2014/main" val="521850482"/>
                  </a:ext>
                </a:extLst>
              </a:tr>
              <a:tr h="370840">
                <a:tc>
                  <a:txBody>
                    <a:bodyPr/>
                    <a:lstStyle/>
                    <a:p>
                      <a:r>
                        <a:rPr lang="en-US" dirty="0"/>
                        <a:t>Polycystic kidney disease</a:t>
                      </a:r>
                      <a:endParaRPr lang="en-CA" dirty="0"/>
                    </a:p>
                  </a:txBody>
                  <a:tcPr/>
                </a:tc>
                <a:tc>
                  <a:txBody>
                    <a:bodyPr/>
                    <a:lstStyle/>
                    <a:p>
                      <a:r>
                        <a:rPr lang="en-US" dirty="0"/>
                        <a:t>Schizophrenia</a:t>
                      </a:r>
                      <a:endParaRPr lang="en-CA" dirty="0"/>
                    </a:p>
                  </a:txBody>
                  <a:tcPr/>
                </a:tc>
                <a:extLst>
                  <a:ext uri="{0D108BD9-81ED-4DB2-BD59-A6C34878D82A}">
                    <a16:rowId xmlns:a16="http://schemas.microsoft.com/office/drawing/2014/main" val="1852729746"/>
                  </a:ext>
                </a:extLst>
              </a:tr>
              <a:tr h="370840">
                <a:tc>
                  <a:txBody>
                    <a:bodyPr/>
                    <a:lstStyle/>
                    <a:p>
                      <a:endParaRPr lang="en-CA"/>
                    </a:p>
                  </a:txBody>
                  <a:tcPr/>
                </a:tc>
                <a:tc>
                  <a:txBody>
                    <a:bodyPr/>
                    <a:lstStyle/>
                    <a:p>
                      <a:r>
                        <a:rPr lang="en-US" dirty="0"/>
                        <a:t>Neural tube defects;</a:t>
                      </a:r>
                      <a:r>
                        <a:rPr lang="en-US" baseline="0" dirty="0"/>
                        <a:t> </a:t>
                      </a:r>
                      <a:r>
                        <a:rPr lang="en-US" baseline="0" dirty="0" err="1"/>
                        <a:t>spina</a:t>
                      </a:r>
                      <a:r>
                        <a:rPr lang="en-US" baseline="0" dirty="0"/>
                        <a:t> bifida</a:t>
                      </a:r>
                      <a:endParaRPr lang="en-CA" dirty="0"/>
                    </a:p>
                  </a:txBody>
                  <a:tcPr/>
                </a:tc>
                <a:extLst>
                  <a:ext uri="{0D108BD9-81ED-4DB2-BD59-A6C34878D82A}">
                    <a16:rowId xmlns:a16="http://schemas.microsoft.com/office/drawing/2014/main" val="178521465"/>
                  </a:ext>
                </a:extLst>
              </a:tr>
            </a:tbl>
          </a:graphicData>
        </a:graphic>
      </p:graphicFrame>
      <p:sp>
        <p:nvSpPr>
          <p:cNvPr id="5" name="Rectangle 4"/>
          <p:cNvSpPr/>
          <p:nvPr/>
        </p:nvSpPr>
        <p:spPr>
          <a:xfrm>
            <a:off x="3840480" y="822960"/>
            <a:ext cx="4422371" cy="5902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Some disorders with genetic component</a:t>
            </a:r>
            <a:endParaRPr lang="en-CA" dirty="0"/>
          </a:p>
        </p:txBody>
      </p:sp>
    </p:spTree>
    <p:extLst>
      <p:ext uri="{BB962C8B-B14F-4D97-AF65-F5344CB8AC3E}">
        <p14:creationId xmlns:p14="http://schemas.microsoft.com/office/powerpoint/2010/main" val="14236608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34696" y="1504604"/>
            <a:ext cx="9520158" cy="3961742"/>
          </a:xfrm>
        </p:spPr>
        <p:txBody>
          <a:bodyPr>
            <a:normAutofit/>
          </a:bodyPr>
          <a:lstStyle/>
          <a:p>
            <a:pPr marL="0" indent="0">
              <a:buNone/>
            </a:pPr>
            <a:r>
              <a:rPr lang="en-CA" b="1" dirty="0"/>
              <a:t>   Gene mutations</a:t>
            </a:r>
          </a:p>
          <a:p>
            <a:r>
              <a:rPr lang="en-US" dirty="0"/>
              <a:t>Many diseases, such as cystic fibrosis and </a:t>
            </a:r>
            <a:r>
              <a:rPr lang="en-US" dirty="0" err="1"/>
              <a:t>haemophilia</a:t>
            </a:r>
            <a:r>
              <a:rPr lang="en-US" dirty="0"/>
              <a:t>, are passed directly from parent to child via a faulty gene. Many of these genes have been located by mapping of the human genome, e.g. the gene for cystic fibrosis is carried on chromosome 7. Other diseases, e.g. asthma, some cancers and cardiovascular disease, have a genetic component (run in the family). In these cases, a single faulty gene has not been identified, and inheritance is not as predictable as when a single gene is responsible. The likelihood of an individual developing the disease depends not only on their genetic make-up, but also on the influence of other factors, such as lifestyle and </a:t>
            </a:r>
            <a:r>
              <a:rPr lang="en-CA" dirty="0"/>
              <a:t>environment.</a:t>
            </a:r>
          </a:p>
        </p:txBody>
      </p:sp>
    </p:spTree>
    <p:extLst>
      <p:ext uri="{BB962C8B-B14F-4D97-AF65-F5344CB8AC3E}">
        <p14:creationId xmlns:p14="http://schemas.microsoft.com/office/powerpoint/2010/main" val="36250305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55469" y="557930"/>
            <a:ext cx="6010102" cy="5410608"/>
          </a:xfrm>
        </p:spPr>
        <p:txBody>
          <a:bodyPr>
            <a:noAutofit/>
          </a:bodyPr>
          <a:lstStyle/>
          <a:p>
            <a:pPr marL="0" indent="0">
              <a:buNone/>
            </a:pPr>
            <a:r>
              <a:rPr lang="en-CA" b="1" dirty="0"/>
              <a:t>   Phenylketonuria</a:t>
            </a:r>
          </a:p>
          <a:p>
            <a:r>
              <a:rPr lang="en-US" dirty="0"/>
              <a:t>In this disorder, an example of an </a:t>
            </a:r>
            <a:r>
              <a:rPr lang="en-US" i="1" dirty="0"/>
              <a:t>inborn error of metabolism</a:t>
            </a:r>
            <a:r>
              <a:rPr lang="en-US" dirty="0"/>
              <a:t>, the gene responsible for producing the enzyme phenylalanine hydroxylase is faulty, and the enzyme is absent. This enzyme normally converts phenylalanine to tyrosine in the liver, but in its absence phenylalanine accumulates in the liver and overflows into the blood. In high quantities, phenylalanine is toxic to the central nervous system and, if untreated, results in brain damage and mental retardation within a few months. Because there are low levels of tyrosine, depigmentation occurs and affected children are fair skinned and blonde.</a:t>
            </a:r>
            <a:endParaRPr lang="en-CA" dirty="0"/>
          </a:p>
        </p:txBody>
      </p:sp>
      <p:pic>
        <p:nvPicPr>
          <p:cNvPr id="6" name="Picture 5"/>
          <p:cNvPicPr>
            <a:picLocks noChangeAspect="1"/>
          </p:cNvPicPr>
          <p:nvPr/>
        </p:nvPicPr>
        <p:blipFill>
          <a:blip r:embed="rId2"/>
          <a:stretch>
            <a:fillRect/>
          </a:stretch>
        </p:blipFill>
        <p:spPr>
          <a:xfrm>
            <a:off x="7665201" y="557930"/>
            <a:ext cx="4210050" cy="5410200"/>
          </a:xfrm>
          <a:prstGeom prst="rect">
            <a:avLst/>
          </a:prstGeom>
        </p:spPr>
      </p:pic>
    </p:spTree>
    <p:extLst>
      <p:ext uri="{BB962C8B-B14F-4D97-AF65-F5344CB8AC3E}">
        <p14:creationId xmlns:p14="http://schemas.microsoft.com/office/powerpoint/2010/main" val="33117818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34696" y="1554480"/>
            <a:ext cx="9520158" cy="3911865"/>
          </a:xfrm>
        </p:spPr>
        <p:txBody>
          <a:bodyPr>
            <a:normAutofit/>
          </a:bodyPr>
          <a:lstStyle/>
          <a:p>
            <a:pPr marL="0" indent="0">
              <a:buNone/>
            </a:pPr>
            <a:r>
              <a:rPr lang="en-CA" b="1" dirty="0"/>
              <a:t>   Mitochondrial abnormalities</a:t>
            </a:r>
          </a:p>
          <a:p>
            <a:r>
              <a:rPr lang="en-US" dirty="0"/>
              <a:t>Mitochondrial DNA contains only 37 genes but defects in these genes can cause inherited disorders with a very wide range of potentially fatal signs and symptoms, most commonly involving the CNS and skeletal or cardiac muscle. Spontaneous mutations in this DNA can also occur in maturity, leading to onset of disease in adults. There is evidence that mitochondrial mutations may be associated with some forms of important diseases, e.g. </a:t>
            </a:r>
            <a:r>
              <a:rPr lang="en-CA" dirty="0"/>
              <a:t>diabetes mellitus, Parkinson disease and Alzheimer disease.</a:t>
            </a:r>
          </a:p>
        </p:txBody>
      </p:sp>
    </p:spTree>
    <p:extLst>
      <p:ext uri="{BB962C8B-B14F-4D97-AF65-F5344CB8AC3E}">
        <p14:creationId xmlns:p14="http://schemas.microsoft.com/office/powerpoint/2010/main" val="29210615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34696" y="1230284"/>
            <a:ext cx="5048984" cy="4236062"/>
          </a:xfrm>
        </p:spPr>
        <p:txBody>
          <a:bodyPr>
            <a:normAutofit/>
          </a:bodyPr>
          <a:lstStyle/>
          <a:p>
            <a:pPr marL="0" indent="0">
              <a:buNone/>
            </a:pPr>
            <a:r>
              <a:rPr lang="en-CA" b="1" dirty="0"/>
              <a:t>   Chromosomal abnormalities</a:t>
            </a:r>
          </a:p>
          <a:p>
            <a:r>
              <a:rPr lang="en-CA" dirty="0"/>
              <a:t>Sometimes a fault during meiosis produces a gamete </a:t>
            </a:r>
            <a:r>
              <a:rPr lang="en-US" dirty="0"/>
              <a:t>carrying abnormal chromosomes – too many, too few, abnormally shaped, or with segments missing. Often, these aberrations are lethal and a pregnancy involving such a gamete miscarries in the early stages. Non-lethal </a:t>
            </a:r>
            <a:r>
              <a:rPr lang="en-CA" dirty="0"/>
              <a:t>conditions include Down syndrome and cri-du-chat syndrome.</a:t>
            </a:r>
          </a:p>
        </p:txBody>
      </p:sp>
      <p:pic>
        <p:nvPicPr>
          <p:cNvPr id="5" name="Picture 4"/>
          <p:cNvPicPr>
            <a:picLocks noChangeAspect="1"/>
          </p:cNvPicPr>
          <p:nvPr/>
        </p:nvPicPr>
        <p:blipFill>
          <a:blip r:embed="rId2"/>
          <a:stretch>
            <a:fillRect/>
          </a:stretch>
        </p:blipFill>
        <p:spPr>
          <a:xfrm>
            <a:off x="6731923" y="1306155"/>
            <a:ext cx="5105400" cy="4084320"/>
          </a:xfrm>
          <a:prstGeom prst="rect">
            <a:avLst/>
          </a:prstGeom>
        </p:spPr>
      </p:pic>
    </p:spTree>
    <p:extLst>
      <p:ext uri="{BB962C8B-B14F-4D97-AF65-F5344CB8AC3E}">
        <p14:creationId xmlns:p14="http://schemas.microsoft.com/office/powerpoint/2010/main" val="32510485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86550" y="515390"/>
            <a:ext cx="7285107" cy="5345082"/>
          </a:xfrm>
        </p:spPr>
        <p:txBody>
          <a:bodyPr>
            <a:normAutofit/>
          </a:bodyPr>
          <a:lstStyle/>
          <a:p>
            <a:pPr marL="0" indent="0">
              <a:buNone/>
            </a:pPr>
            <a:r>
              <a:rPr lang="en-CA" b="1" dirty="0"/>
              <a:t>   Down syndrome</a:t>
            </a:r>
          </a:p>
          <a:p>
            <a:r>
              <a:rPr lang="en-US" dirty="0"/>
              <a:t>In this disorder, there are three copies of chromosome 21 (trisomy 21), meaning that an extra chromosome is present, caused by failure of chromosomes to separate normally during meiosis. People with Down syndrome are usually short of stature, with pronounced eyelid folds and flat, round faces. The tongue may be too large for the mouth and habitually protrudes. Learning disability is present, ranging from mild to severe. Life expectancy is shorter than normal, with a higher than average incidence of cardiovascular and respiratory disease, and a high incidence of early dementia. Down syndrome is associated with increasing maternal age, especially over </a:t>
            </a:r>
            <a:r>
              <a:rPr lang="en-CA" dirty="0"/>
              <a:t>35 years.</a:t>
            </a:r>
            <a:endParaRPr lang="en-CA" b="1" dirty="0"/>
          </a:p>
          <a:p>
            <a:endParaRPr lang="en-CA" dirty="0"/>
          </a:p>
        </p:txBody>
      </p:sp>
      <p:pic>
        <p:nvPicPr>
          <p:cNvPr id="5" name="Picture 4"/>
          <p:cNvPicPr>
            <a:picLocks noChangeAspect="1"/>
          </p:cNvPicPr>
          <p:nvPr/>
        </p:nvPicPr>
        <p:blipFill>
          <a:blip r:embed="rId2"/>
          <a:stretch>
            <a:fillRect/>
          </a:stretch>
        </p:blipFill>
        <p:spPr>
          <a:xfrm>
            <a:off x="8331201" y="1996823"/>
            <a:ext cx="3572624" cy="2382215"/>
          </a:xfrm>
          <a:prstGeom prst="rect">
            <a:avLst/>
          </a:prstGeom>
        </p:spPr>
      </p:pic>
    </p:spTree>
    <p:extLst>
      <p:ext uri="{BB962C8B-B14F-4D97-AF65-F5344CB8AC3E}">
        <p14:creationId xmlns:p14="http://schemas.microsoft.com/office/powerpoint/2010/main" val="5654260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4696" y="804519"/>
            <a:ext cx="7484613" cy="849714"/>
          </a:xfrm>
        </p:spPr>
        <p:txBody>
          <a:bodyPr>
            <a:normAutofit/>
          </a:bodyPr>
          <a:lstStyle/>
          <a:p>
            <a:r>
              <a:rPr lang="en-US" b="1" dirty="0"/>
              <a:t>Abnormalities of the sex chromosomes</a:t>
            </a:r>
            <a:endParaRPr lang="en-CA" dirty="0"/>
          </a:p>
        </p:txBody>
      </p:sp>
      <p:sp>
        <p:nvSpPr>
          <p:cNvPr id="3" name="Content Placeholder 2"/>
          <p:cNvSpPr>
            <a:spLocks noGrp="1"/>
          </p:cNvSpPr>
          <p:nvPr>
            <p:ph idx="1"/>
          </p:nvPr>
        </p:nvSpPr>
        <p:spPr>
          <a:xfrm>
            <a:off x="1534697" y="2053244"/>
            <a:ext cx="5132110" cy="3674225"/>
          </a:xfrm>
        </p:spPr>
        <p:txBody>
          <a:bodyPr>
            <a:normAutofit/>
          </a:bodyPr>
          <a:lstStyle/>
          <a:p>
            <a:r>
              <a:rPr lang="en-US" dirty="0"/>
              <a:t>If the sex chromosomes fail to separate normally during meiosis, the daughter cells will have an incorrect number, either too many or too few. A child born with such an abnormality will not follow normal sexual development without treatment, and may have additional problems </a:t>
            </a:r>
            <a:r>
              <a:rPr lang="en-CA" dirty="0"/>
              <a:t>such as learning disability.</a:t>
            </a:r>
          </a:p>
        </p:txBody>
      </p:sp>
      <p:pic>
        <p:nvPicPr>
          <p:cNvPr id="4" name="Picture 3"/>
          <p:cNvPicPr>
            <a:picLocks noChangeAspect="1"/>
          </p:cNvPicPr>
          <p:nvPr/>
        </p:nvPicPr>
        <p:blipFill>
          <a:blip r:embed="rId2"/>
          <a:stretch>
            <a:fillRect/>
          </a:stretch>
        </p:blipFill>
        <p:spPr>
          <a:xfrm>
            <a:off x="7223933" y="2802124"/>
            <a:ext cx="4352925" cy="2176463"/>
          </a:xfrm>
          <a:prstGeom prst="rect">
            <a:avLst/>
          </a:prstGeom>
        </p:spPr>
      </p:pic>
    </p:spTree>
    <p:extLst>
      <p:ext uri="{BB962C8B-B14F-4D97-AF65-F5344CB8AC3E}">
        <p14:creationId xmlns:p14="http://schemas.microsoft.com/office/powerpoint/2010/main" val="2802767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6383" y="947651"/>
            <a:ext cx="5788817" cy="4917705"/>
          </a:xfrm>
        </p:spPr>
        <p:txBody>
          <a:bodyPr>
            <a:normAutofit/>
          </a:bodyPr>
          <a:lstStyle/>
          <a:p>
            <a:r>
              <a:rPr lang="en-US" b="1" dirty="0"/>
              <a:t>Turner syndrome. </a:t>
            </a:r>
            <a:r>
              <a:rPr lang="en-US" dirty="0"/>
              <a:t>This is usually associated with having only one sex chromosome, an X, as well as 22 normal pairs of autosomes. The karyotype is therefore usually XO, and affected individuals are female. They have female external genitalia and ovaries, but are infertile because the ovaries fail to develop during fetal life, and secondary sexual characteristics do not develop at puberty unless </a:t>
            </a:r>
            <a:r>
              <a:rPr lang="en-US" dirty="0" err="1"/>
              <a:t>oestrogen</a:t>
            </a:r>
            <a:r>
              <a:rPr lang="en-US" dirty="0"/>
              <a:t> treatment is given. Other features include short stature and </a:t>
            </a:r>
            <a:r>
              <a:rPr lang="en-US" dirty="0" err="1"/>
              <a:t>coarctation</a:t>
            </a:r>
            <a:r>
              <a:rPr lang="en-US" dirty="0"/>
              <a:t> of the aorta (in 15%). Intelligence is usually normal.</a:t>
            </a:r>
            <a:endParaRPr lang="en-CA" dirty="0"/>
          </a:p>
        </p:txBody>
      </p:sp>
      <p:pic>
        <p:nvPicPr>
          <p:cNvPr id="4" name="Picture 3"/>
          <p:cNvPicPr>
            <a:picLocks noChangeAspect="1"/>
          </p:cNvPicPr>
          <p:nvPr/>
        </p:nvPicPr>
        <p:blipFill>
          <a:blip r:embed="rId2"/>
          <a:stretch>
            <a:fillRect/>
          </a:stretch>
        </p:blipFill>
        <p:spPr>
          <a:xfrm>
            <a:off x="7705899" y="1147387"/>
            <a:ext cx="3965170" cy="4518231"/>
          </a:xfrm>
          <a:prstGeom prst="rect">
            <a:avLst/>
          </a:prstGeom>
        </p:spPr>
      </p:pic>
    </p:spTree>
    <p:extLst>
      <p:ext uri="{BB962C8B-B14F-4D97-AF65-F5344CB8AC3E}">
        <p14:creationId xmlns:p14="http://schemas.microsoft.com/office/powerpoint/2010/main" val="20993510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34696" y="789709"/>
            <a:ext cx="5813755" cy="5029199"/>
          </a:xfrm>
        </p:spPr>
        <p:txBody>
          <a:bodyPr>
            <a:normAutofit lnSpcReduction="10000"/>
          </a:bodyPr>
          <a:lstStyle/>
          <a:p>
            <a:r>
              <a:rPr lang="en-US" b="1" dirty="0" err="1"/>
              <a:t>Klinefelter</a:t>
            </a:r>
            <a:r>
              <a:rPr lang="en-US" b="1" dirty="0"/>
              <a:t> syndrome. </a:t>
            </a:r>
            <a:r>
              <a:rPr lang="en-US" dirty="0"/>
              <a:t>The karyotype in this condition is XXY, so affected individuals are male, with 47 chromosomes instead of 46. This condition is commoner than Turner syndrome and is associated with a greater than average height and mild learning disability. The genitalia are male but the testes are underdeveloped and affected individuals are infertile. At puberty, development of feminine characteristics such as enlarged breasts (</a:t>
            </a:r>
            <a:r>
              <a:rPr lang="en-US" dirty="0" err="1"/>
              <a:t>gynaecomastia</a:t>
            </a:r>
            <a:r>
              <a:rPr lang="en-US" dirty="0"/>
              <a:t>) and rounded hips is common, and there is no development of male secondary sexual characteristics unless testosterone treatment is given.</a:t>
            </a:r>
            <a:endParaRPr lang="en-CA" dirty="0"/>
          </a:p>
        </p:txBody>
      </p:sp>
      <p:pic>
        <p:nvPicPr>
          <p:cNvPr id="4" name="Picture 3"/>
          <p:cNvPicPr>
            <a:picLocks noChangeAspect="1"/>
          </p:cNvPicPr>
          <p:nvPr/>
        </p:nvPicPr>
        <p:blipFill>
          <a:blip r:embed="rId2"/>
          <a:stretch>
            <a:fillRect/>
          </a:stretch>
        </p:blipFill>
        <p:spPr>
          <a:xfrm>
            <a:off x="7629836" y="879792"/>
            <a:ext cx="4107129" cy="4849031"/>
          </a:xfrm>
          <a:prstGeom prst="rect">
            <a:avLst/>
          </a:prstGeom>
        </p:spPr>
      </p:pic>
    </p:spTree>
    <p:extLst>
      <p:ext uri="{BB962C8B-B14F-4D97-AF65-F5344CB8AC3E}">
        <p14:creationId xmlns:p14="http://schemas.microsoft.com/office/powerpoint/2010/main" val="485276831"/>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EDEBE7"/>
      </a:lt2>
      <a:accent1>
        <a:srgbClr val="5FA534"/>
      </a:accent1>
      <a:accent2>
        <a:srgbClr val="DCAB34"/>
      </a:accent2>
      <a:accent3>
        <a:srgbClr val="D26D23"/>
      </a:accent3>
      <a:accent4>
        <a:srgbClr val="972323"/>
      </a:accent4>
      <a:accent5>
        <a:srgbClr val="236797"/>
      </a:accent5>
      <a:accent6>
        <a:srgbClr val="2FB6C6"/>
      </a:accent6>
      <a:hlink>
        <a:srgbClr val="8FC639"/>
      </a:hlink>
      <a:folHlink>
        <a:srgbClr val="E7C272"/>
      </a:folHlink>
    </a:clrScheme>
    <a:fontScheme name="Gallery">
      <a:majorFont>
        <a:latin typeface="Palatino Linotype" panose="020405020505050303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panose="020405020505050303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AC464412-510E-4F2B-8947-A0DDBD028997}"/>
    </a:ext>
  </a:extLst>
</a:theme>
</file>

<file path=docProps/app.xml><?xml version="1.0" encoding="utf-8"?>
<Properties xmlns="http://schemas.openxmlformats.org/officeDocument/2006/extended-properties" xmlns:vt="http://schemas.openxmlformats.org/officeDocument/2006/docPropsVTypes">
  <Template>TM10001114[[fn=Gallery]]</Template>
  <TotalTime>236</TotalTime>
  <Words>3015</Words>
  <Application>Microsoft Office PowerPoint</Application>
  <PresentationFormat>Widescreen</PresentationFormat>
  <Paragraphs>92</Paragraphs>
  <Slides>34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Arial</vt:lpstr>
      <vt:lpstr>Palatino Linotype</vt:lpstr>
      <vt:lpstr>Gallery</vt:lpstr>
      <vt:lpstr>PowerPoint Presentation</vt:lpstr>
      <vt:lpstr>Genetic 2</vt:lpstr>
      <vt:lpstr>Cell division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genetic basis of inheritance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Genetic basis of disease</vt:lpstr>
      <vt:lpstr>PowerPoint Presentation</vt:lpstr>
      <vt:lpstr>PowerPoint Presentation</vt:lpstr>
      <vt:lpstr>PowerPoint Presentation</vt:lpstr>
      <vt:lpstr>PowerPoint Presentation</vt:lpstr>
      <vt:lpstr>PowerPoint Presentation</vt:lpstr>
      <vt:lpstr>PowerPoint Presentation</vt:lpstr>
      <vt:lpstr>Abnormalities of the sex chromosomes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Genetic 2</dc:title>
  <dc:creator>Admin HP</dc:creator>
  <cp:lastModifiedBy>hamid ghazvini</cp:lastModifiedBy>
  <cp:revision>25</cp:revision>
  <dcterms:created xsi:type="dcterms:W3CDTF">2025-05-05T00:41:50Z</dcterms:created>
  <dcterms:modified xsi:type="dcterms:W3CDTF">2026-01-18T23:50:05Z</dcterms:modified>
</cp:coreProperties>
</file>