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73" r:id="rId5"/>
    <p:sldId id="274" r:id="rId6"/>
    <p:sldId id="275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8" r:id="rId16"/>
    <p:sldId id="269" r:id="rId17"/>
    <p:sldId id="267" r:id="rId18"/>
    <p:sldId id="270" r:id="rId19"/>
    <p:sldId id="271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4FEB16E6-F1BD-43C3-91A5-60C4A44802C0}">
          <p14:sldIdLst>
            <p14:sldId id="256"/>
            <p14:sldId id="272"/>
            <p14:sldId id="257"/>
            <p14:sldId id="273"/>
            <p14:sldId id="274"/>
            <p14:sldId id="275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8"/>
            <p14:sldId id="269"/>
            <p14:sldId id="267"/>
            <p14:sldId id="270"/>
            <p14:sldId id="271"/>
            <p14:sldId id="276"/>
          </p14:sldIdLst>
        </p14:section>
        <p14:section name="Untitled Section" id="{CF5C0BC0-98E0-4B48-B952-5A32C464683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4F3D38-CEBE-4F04-A262-7183274B4950}" v="79" dt="2026-02-12T14:27:08.9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26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8C2AF-7F3C-40AC-3DB4-15BE44CD0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A8F9C6-65BC-B070-4BC2-EC1B628C71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2661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430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855D6-12A5-0EF4-610F-8A7D952A0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22437"/>
            <a:ext cx="12192000" cy="1109663"/>
          </a:xfrm>
        </p:spPr>
        <p:txBody>
          <a:bodyPr/>
          <a:lstStyle/>
          <a:p>
            <a:r>
              <a:rPr lang="en-CA" sz="7500" b="1" dirty="0"/>
              <a:t>Clinical Massage Therapy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AFEA9E-8E5C-7F36-5E11-B0F33DC3C6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30638"/>
            <a:ext cx="9144000" cy="614362"/>
          </a:xfrm>
        </p:spPr>
        <p:txBody>
          <a:bodyPr/>
          <a:lstStyle/>
          <a:p>
            <a:r>
              <a:rPr lang="en-CA" b="1" dirty="0"/>
              <a:t>Dr. Manju Setia Khowal</a:t>
            </a:r>
            <a:r>
              <a:rPr lang="en-CA" dirty="0"/>
              <a:t>, RMT, BAMS</a:t>
            </a:r>
          </a:p>
        </p:txBody>
      </p:sp>
    </p:spTree>
    <p:extLst>
      <p:ext uri="{BB962C8B-B14F-4D97-AF65-F5344CB8AC3E}">
        <p14:creationId xmlns:p14="http://schemas.microsoft.com/office/powerpoint/2010/main" val="292881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A74AA-2BFE-37B5-D5CC-B006C504AF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1800"/>
            <a:ext cx="9144000" cy="957944"/>
          </a:xfrm>
        </p:spPr>
        <p:txBody>
          <a:bodyPr/>
          <a:lstStyle/>
          <a:p>
            <a:pPr algn="l"/>
            <a:r>
              <a:rPr lang="en-US" b="1" dirty="0"/>
              <a:t>Objectives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45F1C-495C-86C6-0CED-38A2C42484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94543"/>
            <a:ext cx="9144000" cy="4071257"/>
          </a:xfrm>
        </p:spPr>
        <p:txBody>
          <a:bodyPr/>
          <a:lstStyle/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Understand what massage therapy is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Learn the role of an RMT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Discuss applications and benefits of massage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Explore career pathways in massage therapy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2649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EED8B-C86B-2B7E-C7A7-2CCB7089AD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9743"/>
            <a:ext cx="9144000" cy="881743"/>
          </a:xfrm>
        </p:spPr>
        <p:txBody>
          <a:bodyPr/>
          <a:lstStyle/>
          <a:p>
            <a:pPr algn="l"/>
            <a:r>
              <a:rPr lang="en-US" sz="3600" b="1" dirty="0"/>
              <a:t>Origin </a:t>
            </a:r>
            <a:r>
              <a:rPr lang="en-US" sz="3600" dirty="0"/>
              <a:t>of the Word “Massage”</a:t>
            </a:r>
            <a:endParaRPr lang="en-CA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AAFFC0-4D68-CD69-04C2-891E768997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181101"/>
            <a:ext cx="9274629" cy="5399314"/>
          </a:xfrm>
        </p:spPr>
        <p:txBody>
          <a:bodyPr/>
          <a:lstStyle/>
          <a:p>
            <a:pPr algn="l"/>
            <a:r>
              <a:rPr lang="en-US" dirty="0"/>
              <a:t>Arabic: </a:t>
            </a:r>
            <a:r>
              <a:rPr lang="en-US" i="1" dirty="0"/>
              <a:t>“mass”</a:t>
            </a:r>
            <a:r>
              <a:rPr lang="en-US" dirty="0"/>
              <a:t> = to touch</a:t>
            </a:r>
          </a:p>
          <a:p>
            <a:pPr algn="l"/>
            <a:r>
              <a:rPr lang="en-US" dirty="0"/>
              <a:t>Greek: </a:t>
            </a:r>
            <a:r>
              <a:rPr lang="en-US" i="1" dirty="0"/>
              <a:t>“</a:t>
            </a:r>
            <a:r>
              <a:rPr lang="en-US" i="1" dirty="0" err="1"/>
              <a:t>massein</a:t>
            </a:r>
            <a:r>
              <a:rPr lang="en-US" i="1" dirty="0"/>
              <a:t>”</a:t>
            </a:r>
            <a:r>
              <a:rPr lang="en-US" dirty="0"/>
              <a:t> = to knead</a:t>
            </a:r>
          </a:p>
          <a:p>
            <a:pPr algn="l"/>
            <a:r>
              <a:rPr lang="en-US" dirty="0"/>
              <a:t>Historical terms:</a:t>
            </a:r>
          </a:p>
          <a:p>
            <a:pPr lvl="1" algn="l"/>
            <a:r>
              <a:rPr lang="en-US" sz="2400" dirty="0"/>
              <a:t>Frictions</a:t>
            </a:r>
          </a:p>
          <a:p>
            <a:pPr lvl="1" algn="l"/>
            <a:r>
              <a:rPr lang="en-US" sz="2400" dirty="0"/>
              <a:t>Rubbing</a:t>
            </a:r>
          </a:p>
          <a:p>
            <a:pPr lvl="1" algn="l"/>
            <a:r>
              <a:rPr lang="en-US" sz="2400" dirty="0"/>
              <a:t>Anointing</a:t>
            </a:r>
          </a:p>
          <a:p>
            <a:pPr lvl="1" algn="l"/>
            <a:r>
              <a:rPr lang="en-US" sz="2400" dirty="0"/>
              <a:t>Pressing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Massage has existed across cultures for thousands of years — terminology evolved but the concept remained consistent: therapeutic touch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Early integration of massage + exercise = foundation of modern rehab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Massage is a universal healing practice across civilizations.</a:t>
            </a:r>
          </a:p>
          <a:p>
            <a:endParaRPr lang="en-US" dirty="0"/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7985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7D50-F413-EEC9-71E2-0189E836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65150"/>
            <a:ext cx="9144000" cy="1054099"/>
          </a:xfrm>
        </p:spPr>
        <p:txBody>
          <a:bodyPr/>
          <a:lstStyle/>
          <a:p>
            <a:r>
              <a:rPr lang="en-CA" b="1" dirty="0"/>
              <a:t>What is Massage Therapy?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94D6F5-DF55-A764-2BE0-344E8FF522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07457"/>
            <a:ext cx="9144000" cy="4685393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en-CA" dirty="0"/>
          </a:p>
          <a:p>
            <a:pPr algn="l">
              <a:lnSpc>
                <a:spcPct val="100000"/>
              </a:lnSpc>
            </a:pPr>
            <a:r>
              <a:rPr lang="en-CA" dirty="0"/>
              <a:t>Definition: Manual manipulation of soft tissues (muscles, fascia, tendons, ligaments) for therapeutic purposes</a:t>
            </a:r>
          </a:p>
          <a:p>
            <a:pPr algn="l">
              <a:lnSpc>
                <a:spcPct val="100000"/>
              </a:lnSpc>
            </a:pPr>
            <a:r>
              <a:rPr lang="en-CA" dirty="0"/>
              <a:t>Scope:</a:t>
            </a:r>
          </a:p>
          <a:p>
            <a:pPr marL="800100" lvl="1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Physical (pain relief, muscle relaxation)</a:t>
            </a:r>
          </a:p>
          <a:p>
            <a:pPr marL="800100" lvl="1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Psychological (stress reduction, relaxation)</a:t>
            </a:r>
          </a:p>
          <a:p>
            <a:pPr marL="800100" lvl="1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Preventive (injury prevention, improved function)</a:t>
            </a:r>
          </a:p>
          <a:p>
            <a:pPr algn="l">
              <a:lnSpc>
                <a:spcPct val="100000"/>
              </a:lnSpc>
            </a:pPr>
            <a:r>
              <a:rPr lang="en-CA" dirty="0"/>
              <a:t>Massage therapy helps increases Muscle flexibility, Relaxation and Decreases stress level</a:t>
            </a:r>
          </a:p>
          <a:p>
            <a:pPr>
              <a:lnSpc>
                <a:spcPct val="100000"/>
              </a:lnSpc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2870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BF20B-FFCE-07A3-6F24-58AE31042E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658587"/>
            <a:ext cx="9144000" cy="805542"/>
          </a:xfrm>
        </p:spPr>
        <p:txBody>
          <a:bodyPr/>
          <a:lstStyle/>
          <a:p>
            <a:r>
              <a:rPr lang="en-US" b="1" dirty="0"/>
              <a:t>Role of an RMT</a:t>
            </a:r>
            <a:endParaRPr lang="en-CA"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1A7D8C8-5CE8-FD67-738F-85566A20B94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24000" y="1900704"/>
            <a:ext cx="98298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Assess clients’ needs and design treatment plans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Provide manual therapy for musculoskeletal, neurological, and stress-related conditions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Collaborate with other health professionals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Promote wellness, prevention, and rehabilitation</a:t>
            </a:r>
          </a:p>
        </p:txBody>
      </p:sp>
    </p:spTree>
    <p:extLst>
      <p:ext uri="{BB962C8B-B14F-4D97-AF65-F5344CB8AC3E}">
        <p14:creationId xmlns:p14="http://schemas.microsoft.com/office/powerpoint/2010/main" val="179948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62699-6959-4CDD-5797-3F85B52CBC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5050" y="368301"/>
            <a:ext cx="10121900" cy="1270000"/>
          </a:xfrm>
        </p:spPr>
        <p:txBody>
          <a:bodyPr/>
          <a:lstStyle/>
          <a:p>
            <a:r>
              <a:rPr lang="en-CA" b="1" dirty="0"/>
              <a:t>Types of Massage Modalities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FB84DC8-EB98-60DC-2803-0C9B8099B55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24000" y="1855738"/>
            <a:ext cx="9056914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Swedish Massage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Deep Tissue Massage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Myofascial Release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Sports Massage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Lymphatic Drainage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Trigger Point Therapy</a:t>
            </a:r>
          </a:p>
        </p:txBody>
      </p:sp>
    </p:spTree>
    <p:extLst>
      <p:ext uri="{BB962C8B-B14F-4D97-AF65-F5344CB8AC3E}">
        <p14:creationId xmlns:p14="http://schemas.microsoft.com/office/powerpoint/2010/main" val="76773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F408-66F3-F22C-160B-7050DC6843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69258"/>
            <a:ext cx="10668000" cy="615443"/>
          </a:xfrm>
        </p:spPr>
        <p:txBody>
          <a:bodyPr/>
          <a:lstStyle/>
          <a:p>
            <a:r>
              <a:rPr lang="en-CA" b="1" dirty="0"/>
              <a:t>Massage and Lymphatic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F461F9-7A0A-AC4B-CCBC-AD0B25C86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14340"/>
            <a:ext cx="9144000" cy="4476002"/>
          </a:xfrm>
        </p:spPr>
        <p:txBody>
          <a:bodyPr/>
          <a:lstStyle/>
          <a:p>
            <a:pPr algn="l"/>
            <a:r>
              <a:rPr lang="en-CA" dirty="0"/>
              <a:t>The Lymphatic System is a network of vessels, nodes and organs that helps in:</a:t>
            </a:r>
          </a:p>
          <a:p>
            <a:pPr algn="l"/>
            <a:r>
              <a:rPr lang="en-CA" b="1" dirty="0"/>
              <a:t>Fluid Balance: </a:t>
            </a:r>
            <a:r>
              <a:rPr lang="en-CA" dirty="0"/>
              <a:t>Collect excess interstitial fluid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Return it back to the blood stream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Prevents Swelling (edema)</a:t>
            </a:r>
          </a:p>
          <a:p>
            <a:pPr algn="l"/>
            <a:r>
              <a:rPr lang="en-CA" dirty="0"/>
              <a:t>If lymph flow is blocked swelling occurs(Lymphedema)</a:t>
            </a:r>
          </a:p>
          <a:p>
            <a:pPr algn="l"/>
            <a:r>
              <a:rPr lang="en-CA" b="1" dirty="0"/>
              <a:t>Immune Defense: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Lymph nodes contains Lymphocytes (B cells and T cells)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Filters bacteria, viruses and abnormal cells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Helps fight infections.</a:t>
            </a:r>
          </a:p>
          <a:p>
            <a:pPr algn="l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976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5F54211-E195-BDB5-F8FB-CCC88BE828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1870" y="1328286"/>
            <a:ext cx="9144000" cy="3929514"/>
          </a:xfrm>
        </p:spPr>
        <p:txBody>
          <a:bodyPr/>
          <a:lstStyle/>
          <a:p>
            <a:pPr algn="l"/>
            <a:r>
              <a:rPr lang="en-CA" b="1" dirty="0"/>
              <a:t>Fat absorption</a:t>
            </a:r>
            <a:r>
              <a:rPr lang="en-CA" dirty="0"/>
              <a:t>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Special lymph vessels in small intestine (lacteals)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Absorbs fats and fat soluble vitamins (A,D,E,K)</a:t>
            </a:r>
          </a:p>
          <a:p>
            <a:pPr algn="l"/>
            <a:r>
              <a:rPr lang="en-CA" dirty="0"/>
              <a:t>Lymph is a clear fluid which contains: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Water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Proteins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Waste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White blood cells</a:t>
            </a:r>
          </a:p>
        </p:txBody>
      </p:sp>
    </p:spTree>
    <p:extLst>
      <p:ext uri="{BB962C8B-B14F-4D97-AF65-F5344CB8AC3E}">
        <p14:creationId xmlns:p14="http://schemas.microsoft.com/office/powerpoint/2010/main" val="259822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6FEBD86-6430-DD86-98FE-FD55F95F25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08523"/>
            <a:ext cx="9144000" cy="4449278"/>
          </a:xfrm>
        </p:spPr>
        <p:txBody>
          <a:bodyPr/>
          <a:lstStyle/>
          <a:p>
            <a:pPr algn="l"/>
            <a:r>
              <a:rPr lang="en-CA" dirty="0"/>
              <a:t>Lymphatic vessels: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Thin walled vessels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Have valves just like veins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Move lymph in one direction</a:t>
            </a:r>
          </a:p>
          <a:p>
            <a:pPr algn="l"/>
            <a:r>
              <a:rPr lang="en-CA" dirty="0"/>
              <a:t>Lymph Nodes:</a:t>
            </a:r>
          </a:p>
          <a:p>
            <a:pPr algn="l"/>
            <a:r>
              <a:rPr lang="en-CA" dirty="0"/>
              <a:t>Small </a:t>
            </a:r>
            <a:r>
              <a:rPr lang="en-CA" dirty="0" err="1"/>
              <a:t>bEan</a:t>
            </a:r>
            <a:r>
              <a:rPr lang="en-CA" dirty="0"/>
              <a:t> shaped </a:t>
            </a:r>
            <a:r>
              <a:rPr lang="en-CA" dirty="0" err="1"/>
              <a:t>structurs</a:t>
            </a:r>
            <a:r>
              <a:rPr lang="en-CA" dirty="0"/>
              <a:t> located in </a:t>
            </a:r>
          </a:p>
          <a:p>
            <a:pPr algn="l"/>
            <a:r>
              <a:rPr lang="en-CA" dirty="0"/>
              <a:t>Neck(Cervical)</a:t>
            </a:r>
          </a:p>
          <a:p>
            <a:pPr algn="l"/>
            <a:r>
              <a:rPr lang="en-CA" dirty="0"/>
              <a:t>Armpit (Axillary)</a:t>
            </a:r>
          </a:p>
          <a:p>
            <a:pPr algn="l"/>
            <a:r>
              <a:rPr lang="en-CA" dirty="0"/>
              <a:t>Groin (Inguinal)</a:t>
            </a:r>
          </a:p>
          <a:p>
            <a:pPr algn="l"/>
            <a:r>
              <a:rPr lang="en-CA" dirty="0"/>
              <a:t>Abdomen &amp; chest</a:t>
            </a:r>
          </a:p>
          <a:p>
            <a:pPr algn="l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9069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54E26C7-5A56-3705-B108-07593402B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9503" y="1260908"/>
            <a:ext cx="9144000" cy="4360245"/>
          </a:xfrm>
        </p:spPr>
        <p:txBody>
          <a:bodyPr/>
          <a:lstStyle/>
          <a:p>
            <a:pPr algn="l"/>
            <a:r>
              <a:rPr lang="en-CA" dirty="0"/>
              <a:t>Lymphatic Organs: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Spleen: Filters blood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Thymus: T- cells Maturation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Tonsils: Protect from inhaled pathogens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Bone Marrow: Produces Lymphocytes</a:t>
            </a:r>
          </a:p>
          <a:p>
            <a:pPr algn="l"/>
            <a:r>
              <a:rPr lang="en-CA" dirty="0"/>
              <a:t>Major Ducts:</a:t>
            </a:r>
          </a:p>
          <a:p>
            <a:pPr algn="l"/>
            <a:r>
              <a:rPr lang="en-CA" u="sng" dirty="0"/>
              <a:t>Thoracic Duct: </a:t>
            </a:r>
            <a:r>
              <a:rPr lang="en-CA" dirty="0"/>
              <a:t>Drains most of the </a:t>
            </a:r>
            <a:r>
              <a:rPr lang="en-CA" dirty="0" err="1"/>
              <a:t>bodyfluids</a:t>
            </a:r>
            <a:r>
              <a:rPr lang="en-CA" dirty="0"/>
              <a:t>, Empties in to left Subclavian Vein</a:t>
            </a:r>
          </a:p>
          <a:p>
            <a:pPr algn="l"/>
            <a:r>
              <a:rPr lang="en-CA" u="sng" dirty="0"/>
              <a:t>Right Lymphatic Duct: </a:t>
            </a:r>
            <a:r>
              <a:rPr lang="en-CA" dirty="0"/>
              <a:t>Drains right upper Quadrant, Empties in to right Subclavian vein</a:t>
            </a:r>
          </a:p>
        </p:txBody>
      </p:sp>
    </p:spTree>
    <p:extLst>
      <p:ext uri="{BB962C8B-B14F-4D97-AF65-F5344CB8AC3E}">
        <p14:creationId xmlns:p14="http://schemas.microsoft.com/office/powerpoint/2010/main" val="29468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0E832-6F39-6C82-C941-E051263E77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501" y="1930535"/>
            <a:ext cx="10590998" cy="808522"/>
          </a:xfrm>
        </p:spPr>
        <p:txBody>
          <a:bodyPr/>
          <a:lstStyle/>
          <a:p>
            <a:r>
              <a:rPr lang="en-CA" b="1" dirty="0"/>
              <a:t>Role of Massage on Lymphatic System</a:t>
            </a:r>
            <a:br>
              <a:rPr lang="en-CA" sz="3200" dirty="0"/>
            </a:br>
            <a:endParaRPr lang="en-CA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6E8F10-15C0-8E0B-DD45-AF22FD16A8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998" y="2427973"/>
            <a:ext cx="9221002" cy="3223527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Improves Lymphatic flow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Reduce Edema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Ease Pain Secondary to Edema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Lower the chance of scar tissue formation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Remove metabolic Waste secondary to edema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inflammation</a:t>
            </a:r>
          </a:p>
        </p:txBody>
      </p:sp>
    </p:spTree>
    <p:extLst>
      <p:ext uri="{BB962C8B-B14F-4D97-AF65-F5344CB8AC3E}">
        <p14:creationId xmlns:p14="http://schemas.microsoft.com/office/powerpoint/2010/main" val="77141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CF01E-AC18-FE63-BB02-E311DC1F4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350" y="304800"/>
            <a:ext cx="10909300" cy="1359301"/>
          </a:xfrm>
        </p:spPr>
        <p:txBody>
          <a:bodyPr/>
          <a:lstStyle/>
          <a:p>
            <a:r>
              <a:rPr lang="en-CA" b="1" dirty="0"/>
              <a:t>Massage and Blood Pressure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E76213C-AA79-FF09-0372-66CEBE0FBE8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24000" y="2071638"/>
            <a:ext cx="9144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Blood pressure (BP) is the force of blood against vessel walls.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Two components: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Systolic BP: pressure during heart contraction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Diastolic BP: pressure during heart relaxation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High BP (hypertension) and low BP (hypotension) affect cardiovascular health.</a:t>
            </a:r>
          </a:p>
        </p:txBody>
      </p:sp>
    </p:spTree>
    <p:extLst>
      <p:ext uri="{BB962C8B-B14F-4D97-AF65-F5344CB8AC3E}">
        <p14:creationId xmlns:p14="http://schemas.microsoft.com/office/powerpoint/2010/main" val="174428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5D297E53-F179-E17B-7A21-5EAA38A9FEF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478357" y="1359367"/>
            <a:ext cx="923528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Reduces sympathetic nervous system activity →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decreases stress hormones (cortisol, adrenaline)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Enhances parasympathetic activation → relaxation response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Improves blood vessel elasticity and circulation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Reduces peripheral resistance → lowers BP in hypertensive clients</a:t>
            </a:r>
          </a:p>
        </p:txBody>
      </p:sp>
    </p:spTree>
    <p:extLst>
      <p:ext uri="{BB962C8B-B14F-4D97-AF65-F5344CB8AC3E}">
        <p14:creationId xmlns:p14="http://schemas.microsoft.com/office/powerpoint/2010/main" val="152232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3D0AE-57E6-72B1-F77B-BFD50BFB4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97063"/>
            <a:ext cx="9144000" cy="568108"/>
          </a:xfrm>
        </p:spPr>
        <p:txBody>
          <a:bodyPr/>
          <a:lstStyle/>
          <a:p>
            <a:r>
              <a:rPr lang="en-CA" b="1" dirty="0"/>
              <a:t>Massage and Pain Control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1FB95-1229-285D-61E4-AA83E71342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625"/>
            <a:ext cx="9144000" cy="4333775"/>
          </a:xfrm>
        </p:spPr>
        <p:txBody>
          <a:bodyPr/>
          <a:lstStyle/>
          <a:p>
            <a:pPr algn="l"/>
            <a:r>
              <a:rPr lang="en-US" dirty="0"/>
              <a:t>Pain: an unpleasant sensory and emotional experience associated with actual or potential tissue damage.</a:t>
            </a:r>
          </a:p>
          <a:p>
            <a:pPr algn="l"/>
            <a:r>
              <a:rPr lang="en-US" dirty="0"/>
              <a:t>Types of pain:</a:t>
            </a:r>
          </a:p>
          <a:p>
            <a:pPr lvl="1" algn="l"/>
            <a:r>
              <a:rPr lang="en-US" dirty="0"/>
              <a:t>Acute: short-term, protective</a:t>
            </a:r>
          </a:p>
          <a:p>
            <a:pPr lvl="1" algn="l"/>
            <a:r>
              <a:rPr lang="en-US" dirty="0"/>
              <a:t>Chronic: persists &gt;3 months, affects function and quality of life</a:t>
            </a:r>
          </a:p>
          <a:p>
            <a:pPr algn="l"/>
            <a:r>
              <a:rPr lang="en-US" dirty="0"/>
              <a:t>Massage therapy is a non-pharmacological approach to manage pain.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1324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210E8-760E-9D3D-5DF9-A02769DEB0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07736"/>
            <a:ext cx="12192000" cy="1038995"/>
          </a:xfrm>
        </p:spPr>
        <p:txBody>
          <a:bodyPr/>
          <a:lstStyle/>
          <a:p>
            <a:r>
              <a:rPr lang="en-CA" b="1" dirty="0"/>
              <a:t>Massage and Respiratory System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13C25B0-2EEC-E940-E9B8-27F0252C410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7950" y="2264281"/>
            <a:ext cx="94361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The respiratory system is responsible for gas exchange: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	oxygen intake and carbon dioxide removal.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Respiratory efficiency depends on: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	Chest wall mobility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	Diaphragm function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	Intercostal and accessory muscles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Massage can enhance respiratory function by improving muscle flexibility, circulation, and relaxation.</a:t>
            </a:r>
          </a:p>
        </p:txBody>
      </p:sp>
    </p:spTree>
    <p:extLst>
      <p:ext uri="{BB962C8B-B14F-4D97-AF65-F5344CB8AC3E}">
        <p14:creationId xmlns:p14="http://schemas.microsoft.com/office/powerpoint/2010/main" val="369132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CCF63F69-2299-8B2E-4C53-06A3B41FA3B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414855" y="1417072"/>
            <a:ext cx="936228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Reduces muscle tension in chest, neck, and back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Enhances thoracic expansion → improves lung capacity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Promotes diaphragmatic breathing through relaxation of accessory      muscles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Reduces stress-related hyperventilation by stimulating the PNS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May help clear respiratory secretions indirectly by improving circulation </a:t>
            </a:r>
          </a:p>
        </p:txBody>
      </p:sp>
    </p:spTree>
    <p:extLst>
      <p:ext uri="{BB962C8B-B14F-4D97-AF65-F5344CB8AC3E}">
        <p14:creationId xmlns:p14="http://schemas.microsoft.com/office/powerpoint/2010/main" val="193911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98C64790-CCAD-8C63-DC60-576C972EE40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24000" y="1571228"/>
            <a:ext cx="10030566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Gate Control Theory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	Massage stimulates large-diameter nerve fibers (Aβ fibers)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	Signals “close the gate” at the spinal cord, reducing pain perception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Endorphin Release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	Increases endorphins and enkephalins → natural painkillers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Improved Circulation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	Increases oxygen and nutrient delivery, removes metabolic waste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Muscle Relaxation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	Reduces tension, spasms, and ischemic pain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49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B6638-E75E-2040-1DA3-C13582839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123"/>
            <a:ext cx="12192000" cy="1095677"/>
          </a:xfrm>
        </p:spPr>
        <p:txBody>
          <a:bodyPr/>
          <a:lstStyle/>
          <a:p>
            <a:r>
              <a:rPr lang="en-CA" b="1" dirty="0"/>
              <a:t>Psychological Effects of Massage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268145-3944-A84C-9D75-2BBBB72AC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58206"/>
            <a:ext cx="9144000" cy="4112394"/>
          </a:xfrm>
        </p:spPr>
        <p:txBody>
          <a:bodyPr/>
          <a:lstStyle/>
          <a:p>
            <a:pPr algn="l"/>
            <a:r>
              <a:rPr lang="en-US" dirty="0"/>
              <a:t>Effects on Stress and Anxiety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Reduces cortisol and catecholamines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Lowers heart rate and blood pressure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Promotes relaxation response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r>
              <a:rPr lang="en-US" dirty="0"/>
              <a:t>Effects on Mood and Depression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Increases serotonin and dopamine levels → improved mood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Reduces symptoms of mild to moderate depression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Enhances overall sense of well-being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7605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000CA-4A0D-FE34-6404-91B4CD75F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19101"/>
            <a:ext cx="9144000" cy="1110648"/>
          </a:xfrm>
        </p:spPr>
        <p:txBody>
          <a:bodyPr/>
          <a:lstStyle/>
          <a:p>
            <a:r>
              <a:rPr lang="en-US" b="1" dirty="0"/>
              <a:t>Effects on Sleep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84D1A-ED4A-ED45-10B2-FAFBC16B16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27985"/>
            <a:ext cx="9144000" cy="3968015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Improves sleep quality and duration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Reduces insomnia and restless sleep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Supports circadian rhythm regulation through relaxation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3880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39B9A-B8CB-468E-7155-7F76ECF86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935" y="764495"/>
            <a:ext cx="10401300" cy="980848"/>
          </a:xfrm>
        </p:spPr>
        <p:txBody>
          <a:bodyPr/>
          <a:lstStyle/>
          <a:p>
            <a:r>
              <a:rPr lang="en-CA" b="1" dirty="0"/>
              <a:t>Career Path &amp; Opportunities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BCB075E-08EA-581E-D751-F6B01B4BECA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24000" y="2421404"/>
            <a:ext cx="8937171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Work in clinics, hospitals, sports teams, wellness centers, private practice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Specializations: orthopedic, pediatric, geriatric, oncology massage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Continuing education and </a:t>
            </a:r>
            <a:r>
              <a:rPr lang="en-US" altLang="en-US" dirty="0">
                <a:latin typeface="Aptos" panose="020B0004020202020204" pitchFamily="34" charset="0"/>
              </a:rPr>
              <a:t>professional</a:t>
            </a: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development</a:t>
            </a:r>
          </a:p>
        </p:txBody>
      </p:sp>
    </p:spTree>
    <p:extLst>
      <p:ext uri="{BB962C8B-B14F-4D97-AF65-F5344CB8AC3E}">
        <p14:creationId xmlns:p14="http://schemas.microsoft.com/office/powerpoint/2010/main" val="426571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</TotalTime>
  <Words>878</Words>
  <Application>Microsoft Office PowerPoint</Application>
  <PresentationFormat>Widescreen</PresentationFormat>
  <Paragraphs>139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Aptos</vt:lpstr>
      <vt:lpstr>Arial</vt:lpstr>
      <vt:lpstr>Office Theme</vt:lpstr>
      <vt:lpstr>Clinical Massage Therapy</vt:lpstr>
      <vt:lpstr>Objectives</vt:lpstr>
      <vt:lpstr>Origin of the Word “Massage”</vt:lpstr>
      <vt:lpstr>What is Massage Therapy?</vt:lpstr>
      <vt:lpstr>Role of an RMT</vt:lpstr>
      <vt:lpstr>Types of Massage Modalities</vt:lpstr>
      <vt:lpstr>Massage and Lymphatic System</vt:lpstr>
      <vt:lpstr>PowerPoint Presentation</vt:lpstr>
      <vt:lpstr>PowerPoint Presentation</vt:lpstr>
      <vt:lpstr>PowerPoint Presentation</vt:lpstr>
      <vt:lpstr>Role of Massage on Lymphatic System </vt:lpstr>
      <vt:lpstr>Massage and Blood Pressure</vt:lpstr>
      <vt:lpstr>PowerPoint Presentation</vt:lpstr>
      <vt:lpstr>Massage and Pain Control</vt:lpstr>
      <vt:lpstr>Massage and Respiratory System</vt:lpstr>
      <vt:lpstr>PowerPoint Presentation</vt:lpstr>
      <vt:lpstr>PowerPoint Presentation</vt:lpstr>
      <vt:lpstr>Psychological Effects of Massage</vt:lpstr>
      <vt:lpstr>Effects on Sleep</vt:lpstr>
      <vt:lpstr>Career Path &amp; Opportunities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Sanjeev Khowal</dc:creator>
  <cp:lastModifiedBy>Sanjeev Khowal</cp:lastModifiedBy>
  <cp:revision>1</cp:revision>
  <dcterms:created xsi:type="dcterms:W3CDTF">2026-02-11T14:03:26Z</dcterms:created>
  <dcterms:modified xsi:type="dcterms:W3CDTF">2026-02-12T14:28:20Z</dcterms:modified>
</cp:coreProperties>
</file>