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91" r:id="rId6"/>
    <p:sldId id="295" r:id="rId7"/>
    <p:sldId id="296" r:id="rId8"/>
    <p:sldId id="300" r:id="rId9"/>
    <p:sldId id="301" r:id="rId10"/>
    <p:sldId id="302" r:id="rId11"/>
    <p:sldId id="303" r:id="rId12"/>
    <p:sldId id="260" r:id="rId13"/>
    <p:sldId id="304" r:id="rId14"/>
    <p:sldId id="297" r:id="rId15"/>
    <p:sldId id="305" r:id="rId16"/>
    <p:sldId id="298" r:id="rId17"/>
    <p:sldId id="292" r:id="rId18"/>
    <p:sldId id="299" r:id="rId19"/>
    <p:sldId id="314" r:id="rId20"/>
    <p:sldId id="315" r:id="rId21"/>
    <p:sldId id="306" r:id="rId22"/>
    <p:sldId id="293" r:id="rId23"/>
    <p:sldId id="294" r:id="rId24"/>
    <p:sldId id="261" r:id="rId25"/>
    <p:sldId id="262" r:id="rId26"/>
    <p:sldId id="307" r:id="rId27"/>
    <p:sldId id="313" r:id="rId28"/>
    <p:sldId id="308" r:id="rId29"/>
    <p:sldId id="263" r:id="rId30"/>
    <p:sldId id="264" r:id="rId31"/>
    <p:sldId id="309" r:id="rId32"/>
    <p:sldId id="265" r:id="rId33"/>
    <p:sldId id="310" r:id="rId34"/>
    <p:sldId id="268" r:id="rId35"/>
    <p:sldId id="311" r:id="rId36"/>
    <p:sldId id="266" r:id="rId37"/>
    <p:sldId id="312" r:id="rId38"/>
    <p:sldId id="267" r:id="rId39"/>
    <p:sldId id="316" r:id="rId40"/>
    <p:sldId id="317" r:id="rId41"/>
    <p:sldId id="26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8735"/>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2755C7-CABE-4CF6-8601-D253731423BC}" v="59" dt="2026-02-19T02:54:01.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2/18/2026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2/18/2026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2/18/2026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2/18/2026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2/18/2026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2/18/2026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2/18/2026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2/18/2026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2/18/2026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2/18/2026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2/18/2026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receiving a massage">
            <a:extLst>
              <a:ext uri="{FF2B5EF4-FFF2-40B4-BE49-F238E27FC236}">
                <a16:creationId xmlns:a16="http://schemas.microsoft.com/office/drawing/2014/main" id="{91C253F2-06E4-0A80-C934-AD7B429BAB74}"/>
              </a:ext>
            </a:extLst>
          </p:cNvPr>
          <p:cNvPicPr>
            <a:picLocks noChangeAspect="1"/>
          </p:cNvPicPr>
          <p:nvPr/>
        </p:nvPicPr>
        <p:blipFill>
          <a:blip r:embed="rId2">
            <a:extLst>
              <a:ext uri="{28A0092B-C50C-407E-A947-70E740481C1C}">
                <a14:useLocalDpi xmlns:a14="http://schemas.microsoft.com/office/drawing/2010/main" val="0"/>
              </a:ext>
            </a:extLst>
          </a:blip>
          <a:srcRect t="28892" b="12888"/>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Advanced Techniques 3A</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Head, Face and Neck</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453A6F5-7F09-EBA0-0535-FE2EEB7D12A0}"/>
              </a:ext>
            </a:extLst>
          </p:cNvPr>
          <p:cNvPicPr>
            <a:picLocks noChangeAspect="1"/>
          </p:cNvPicPr>
          <p:nvPr/>
        </p:nvPicPr>
        <p:blipFill>
          <a:blip r:embed="rId2"/>
          <a:stretch>
            <a:fillRect/>
          </a:stretch>
        </p:blipFill>
        <p:spPr>
          <a:xfrm>
            <a:off x="5458984" y="1660332"/>
            <a:ext cx="5928344" cy="3599691"/>
          </a:xfrm>
          <a:prstGeom prst="rect">
            <a:avLst/>
          </a:prstGeom>
          <a:noFill/>
        </p:spPr>
      </p:pic>
      <p:sp>
        <p:nvSpPr>
          <p:cNvPr id="13" name="Text Placeholder 3">
            <a:extLst>
              <a:ext uri="{FF2B5EF4-FFF2-40B4-BE49-F238E27FC236}">
                <a16:creationId xmlns:a16="http://schemas.microsoft.com/office/drawing/2014/main" id="{1E35E7B3-1888-53D5-6077-713B96BFB9D0}"/>
              </a:ext>
            </a:extLst>
          </p:cNvPr>
          <p:cNvSpPr>
            <a:spLocks noGrp="1"/>
          </p:cNvSpPr>
          <p:nvPr>
            <p:ph type="body" sz="half" idx="2"/>
          </p:nvPr>
        </p:nvSpPr>
        <p:spPr>
          <a:xfrm>
            <a:off x="643465" y="3043050"/>
            <a:ext cx="3517567" cy="3064505"/>
          </a:xfrm>
        </p:spPr>
        <p:txBody>
          <a:bodyPr/>
          <a:lstStyle/>
          <a:p>
            <a:r>
              <a:rPr lang="en-US" dirty="0"/>
              <a:t>Skeletal features of the anterior and lateral head and neck</a:t>
            </a:r>
          </a:p>
        </p:txBody>
      </p:sp>
    </p:spTree>
    <p:extLst>
      <p:ext uri="{BB962C8B-B14F-4D97-AF65-F5344CB8AC3E}">
        <p14:creationId xmlns:p14="http://schemas.microsoft.com/office/powerpoint/2010/main" val="319193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89A95A4-2A4F-9BA9-156F-4EE508459E0D}"/>
              </a:ext>
            </a:extLst>
          </p:cNvPr>
          <p:cNvPicPr>
            <a:picLocks noChangeAspect="1"/>
          </p:cNvPicPr>
          <p:nvPr/>
        </p:nvPicPr>
        <p:blipFill>
          <a:blip r:embed="rId2"/>
          <a:stretch>
            <a:fillRect/>
          </a:stretch>
        </p:blipFill>
        <p:spPr>
          <a:xfrm>
            <a:off x="5458984" y="1419012"/>
            <a:ext cx="5928344" cy="4082331"/>
          </a:xfrm>
          <a:prstGeom prst="rect">
            <a:avLst/>
          </a:prstGeom>
          <a:noFill/>
        </p:spPr>
      </p:pic>
      <p:sp>
        <p:nvSpPr>
          <p:cNvPr id="13" name="Text Placeholder 3">
            <a:extLst>
              <a:ext uri="{FF2B5EF4-FFF2-40B4-BE49-F238E27FC236}">
                <a16:creationId xmlns:a16="http://schemas.microsoft.com/office/drawing/2014/main" id="{567DEB36-81D8-4DC6-3B68-4E6CBE7292F9}"/>
              </a:ext>
            </a:extLst>
          </p:cNvPr>
          <p:cNvSpPr>
            <a:spLocks noGrp="1"/>
          </p:cNvSpPr>
          <p:nvPr>
            <p:ph type="body" sz="half" idx="2"/>
          </p:nvPr>
        </p:nvSpPr>
        <p:spPr>
          <a:xfrm>
            <a:off x="643465" y="3043050"/>
            <a:ext cx="3517567" cy="3064505"/>
          </a:xfrm>
        </p:spPr>
        <p:txBody>
          <a:bodyPr/>
          <a:lstStyle/>
          <a:p>
            <a:r>
              <a:rPr lang="en-US" dirty="0"/>
              <a:t>The scalene muscles and lateral neck anatomy</a:t>
            </a:r>
          </a:p>
        </p:txBody>
      </p:sp>
    </p:spTree>
    <p:extLst>
      <p:ext uri="{BB962C8B-B14F-4D97-AF65-F5344CB8AC3E}">
        <p14:creationId xmlns:p14="http://schemas.microsoft.com/office/powerpoint/2010/main" val="203563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4963F0-BE12-9819-F70B-545FF7C142E5}"/>
              </a:ext>
            </a:extLst>
          </p:cNvPr>
          <p:cNvPicPr>
            <a:picLocks noChangeAspect="1"/>
          </p:cNvPicPr>
          <p:nvPr/>
        </p:nvPicPr>
        <p:blipFill>
          <a:blip r:embed="rId2"/>
          <a:stretch>
            <a:fillRect/>
          </a:stretch>
        </p:blipFill>
        <p:spPr>
          <a:xfrm>
            <a:off x="5458984" y="1408957"/>
            <a:ext cx="5928344" cy="4102441"/>
          </a:xfrm>
          <a:prstGeom prst="rect">
            <a:avLst/>
          </a:prstGeom>
          <a:noFill/>
        </p:spPr>
      </p:pic>
      <p:sp>
        <p:nvSpPr>
          <p:cNvPr id="13" name="Text Placeholder 3">
            <a:extLst>
              <a:ext uri="{FF2B5EF4-FFF2-40B4-BE49-F238E27FC236}">
                <a16:creationId xmlns:a16="http://schemas.microsoft.com/office/drawing/2014/main" id="{7CB62E95-60D8-B8A3-8076-AA248044E029}"/>
              </a:ext>
            </a:extLst>
          </p:cNvPr>
          <p:cNvSpPr>
            <a:spLocks noGrp="1"/>
          </p:cNvSpPr>
          <p:nvPr>
            <p:ph type="body" sz="half" idx="2"/>
          </p:nvPr>
        </p:nvSpPr>
        <p:spPr>
          <a:xfrm>
            <a:off x="643465" y="3043050"/>
            <a:ext cx="3517567" cy="3064505"/>
          </a:xfrm>
        </p:spPr>
        <p:txBody>
          <a:bodyPr/>
          <a:lstStyle/>
          <a:p>
            <a:r>
              <a:rPr lang="en-US" dirty="0"/>
              <a:t>Superficial muscles of the posterior head and neck</a:t>
            </a:r>
          </a:p>
        </p:txBody>
      </p:sp>
    </p:spTree>
    <p:extLst>
      <p:ext uri="{BB962C8B-B14F-4D97-AF65-F5344CB8AC3E}">
        <p14:creationId xmlns:p14="http://schemas.microsoft.com/office/powerpoint/2010/main" val="3935298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E1D99E-B780-3B6C-BAFE-B6BC1BB7105B}"/>
              </a:ext>
            </a:extLst>
          </p:cNvPr>
          <p:cNvPicPr>
            <a:picLocks noChangeAspect="1"/>
          </p:cNvPicPr>
          <p:nvPr/>
        </p:nvPicPr>
        <p:blipFill>
          <a:blip r:embed="rId2"/>
          <a:stretch>
            <a:fillRect/>
          </a:stretch>
        </p:blipFill>
        <p:spPr>
          <a:xfrm>
            <a:off x="5458984" y="921289"/>
            <a:ext cx="5928344" cy="5077777"/>
          </a:xfrm>
          <a:prstGeom prst="rect">
            <a:avLst/>
          </a:prstGeom>
          <a:noFill/>
        </p:spPr>
      </p:pic>
      <p:sp>
        <p:nvSpPr>
          <p:cNvPr id="13" name="Text Placeholder 3">
            <a:extLst>
              <a:ext uri="{FF2B5EF4-FFF2-40B4-BE49-F238E27FC236}">
                <a16:creationId xmlns:a16="http://schemas.microsoft.com/office/drawing/2014/main" id="{D4DEFDE6-498F-5924-8FE2-3B8CBAA94487}"/>
              </a:ext>
            </a:extLst>
          </p:cNvPr>
          <p:cNvSpPr>
            <a:spLocks noGrp="1"/>
          </p:cNvSpPr>
          <p:nvPr>
            <p:ph type="body" sz="half" idx="2"/>
          </p:nvPr>
        </p:nvSpPr>
        <p:spPr>
          <a:xfrm>
            <a:off x="643465" y="3043050"/>
            <a:ext cx="3517567" cy="3064505"/>
          </a:xfrm>
        </p:spPr>
        <p:txBody>
          <a:bodyPr/>
          <a:lstStyle/>
          <a:p>
            <a:r>
              <a:rPr lang="en-US" dirty="0"/>
              <a:t>Deep muscles of the neck</a:t>
            </a:r>
          </a:p>
        </p:txBody>
      </p:sp>
    </p:spTree>
    <p:extLst>
      <p:ext uri="{BB962C8B-B14F-4D97-AF65-F5344CB8AC3E}">
        <p14:creationId xmlns:p14="http://schemas.microsoft.com/office/powerpoint/2010/main" val="1548992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D64E52D-F6B3-6511-AAFF-EFABA385402E}"/>
              </a:ext>
            </a:extLst>
          </p:cNvPr>
          <p:cNvPicPr>
            <a:picLocks noChangeAspect="1"/>
          </p:cNvPicPr>
          <p:nvPr/>
        </p:nvPicPr>
        <p:blipFill>
          <a:blip r:embed="rId2"/>
          <a:stretch>
            <a:fillRect/>
          </a:stretch>
        </p:blipFill>
        <p:spPr>
          <a:xfrm>
            <a:off x="5458984" y="1383819"/>
            <a:ext cx="5928344" cy="4152716"/>
          </a:xfrm>
          <a:prstGeom prst="rect">
            <a:avLst/>
          </a:prstGeom>
          <a:noFill/>
        </p:spPr>
      </p:pic>
      <p:sp>
        <p:nvSpPr>
          <p:cNvPr id="13" name="Text Placeholder 3">
            <a:extLst>
              <a:ext uri="{FF2B5EF4-FFF2-40B4-BE49-F238E27FC236}">
                <a16:creationId xmlns:a16="http://schemas.microsoft.com/office/drawing/2014/main" id="{D8AC80DB-3ADC-8B3F-3D91-77AD3D157D2E}"/>
              </a:ext>
            </a:extLst>
          </p:cNvPr>
          <p:cNvSpPr>
            <a:spLocks noGrp="1"/>
          </p:cNvSpPr>
          <p:nvPr>
            <p:ph type="body" sz="half" idx="2"/>
          </p:nvPr>
        </p:nvSpPr>
        <p:spPr>
          <a:xfrm>
            <a:off x="643465" y="3043050"/>
            <a:ext cx="3517567" cy="3064505"/>
          </a:xfrm>
        </p:spPr>
        <p:txBody>
          <a:bodyPr/>
          <a:lstStyle/>
          <a:p>
            <a:r>
              <a:rPr lang="en-CA" dirty="0"/>
              <a:t>Intraoral anatomy</a:t>
            </a:r>
            <a:endParaRPr lang="en-US" dirty="0"/>
          </a:p>
        </p:txBody>
      </p:sp>
    </p:spTree>
    <p:extLst>
      <p:ext uri="{BB962C8B-B14F-4D97-AF65-F5344CB8AC3E}">
        <p14:creationId xmlns:p14="http://schemas.microsoft.com/office/powerpoint/2010/main" val="4132834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E87593-CA3F-DB58-E6D6-3B90C153986C}"/>
              </a:ext>
            </a:extLst>
          </p:cNvPr>
          <p:cNvPicPr>
            <a:picLocks noChangeAspect="1"/>
          </p:cNvPicPr>
          <p:nvPr/>
        </p:nvPicPr>
        <p:blipFill>
          <a:blip r:embed="rId2"/>
          <a:stretch>
            <a:fillRect/>
          </a:stretch>
        </p:blipFill>
        <p:spPr>
          <a:xfrm>
            <a:off x="5458984" y="1424039"/>
            <a:ext cx="5928344" cy="4072276"/>
          </a:xfrm>
          <a:prstGeom prst="rect">
            <a:avLst/>
          </a:prstGeom>
          <a:noFill/>
        </p:spPr>
      </p:pic>
      <p:sp>
        <p:nvSpPr>
          <p:cNvPr id="13" name="Text Placeholder 3">
            <a:extLst>
              <a:ext uri="{FF2B5EF4-FFF2-40B4-BE49-F238E27FC236}">
                <a16:creationId xmlns:a16="http://schemas.microsoft.com/office/drawing/2014/main" id="{714370C1-0703-E57E-B707-899B6EB11877}"/>
              </a:ext>
            </a:extLst>
          </p:cNvPr>
          <p:cNvSpPr>
            <a:spLocks noGrp="1"/>
          </p:cNvSpPr>
          <p:nvPr>
            <p:ph type="body" sz="half" idx="2"/>
          </p:nvPr>
        </p:nvSpPr>
        <p:spPr>
          <a:xfrm>
            <a:off x="643465" y="3043050"/>
            <a:ext cx="3517567" cy="3064505"/>
          </a:xfrm>
        </p:spPr>
        <p:txBody>
          <a:bodyPr/>
          <a:lstStyle/>
          <a:p>
            <a:r>
              <a:rPr lang="en-US" dirty="0"/>
              <a:t>Surface anatomy of the anterior neck</a:t>
            </a:r>
          </a:p>
          <a:p>
            <a:endParaRPr lang="en-US" dirty="0"/>
          </a:p>
        </p:txBody>
      </p:sp>
    </p:spTree>
    <p:extLst>
      <p:ext uri="{BB962C8B-B14F-4D97-AF65-F5344CB8AC3E}">
        <p14:creationId xmlns:p14="http://schemas.microsoft.com/office/powerpoint/2010/main" val="309922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D03B3C-1478-D84C-013C-9C4A71002FF1}"/>
              </a:ext>
            </a:extLst>
          </p:cNvPr>
          <p:cNvPicPr>
            <a:picLocks noChangeAspect="1"/>
          </p:cNvPicPr>
          <p:nvPr/>
        </p:nvPicPr>
        <p:blipFill>
          <a:blip r:embed="rId2"/>
          <a:stretch>
            <a:fillRect/>
          </a:stretch>
        </p:blipFill>
        <p:spPr>
          <a:xfrm>
            <a:off x="5458984" y="1398902"/>
            <a:ext cx="5928344" cy="4122551"/>
          </a:xfrm>
          <a:prstGeom prst="rect">
            <a:avLst/>
          </a:prstGeom>
          <a:noFill/>
        </p:spPr>
      </p:pic>
      <p:sp>
        <p:nvSpPr>
          <p:cNvPr id="13" name="Text Placeholder 3">
            <a:extLst>
              <a:ext uri="{FF2B5EF4-FFF2-40B4-BE49-F238E27FC236}">
                <a16:creationId xmlns:a16="http://schemas.microsoft.com/office/drawing/2014/main" id="{297C018C-2212-FF0C-7EF0-51AE157B924D}"/>
              </a:ext>
            </a:extLst>
          </p:cNvPr>
          <p:cNvSpPr>
            <a:spLocks noGrp="1"/>
          </p:cNvSpPr>
          <p:nvPr>
            <p:ph type="body" sz="half" idx="2"/>
          </p:nvPr>
        </p:nvSpPr>
        <p:spPr>
          <a:xfrm>
            <a:off x="643465" y="3043050"/>
            <a:ext cx="3517567" cy="3064505"/>
          </a:xfrm>
        </p:spPr>
        <p:txBody>
          <a:bodyPr/>
          <a:lstStyle/>
          <a:p>
            <a:r>
              <a:rPr lang="en-US" dirty="0"/>
              <a:t>Surface anatomy of the lateral and posterior neck</a:t>
            </a:r>
          </a:p>
        </p:txBody>
      </p:sp>
    </p:spTree>
    <p:extLst>
      <p:ext uri="{BB962C8B-B14F-4D97-AF65-F5344CB8AC3E}">
        <p14:creationId xmlns:p14="http://schemas.microsoft.com/office/powerpoint/2010/main" val="484099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F8B33-6F0C-E8A8-DBE1-8FB09DB257DE}"/>
              </a:ext>
            </a:extLst>
          </p:cNvPr>
          <p:cNvSpPr>
            <a:spLocks noGrp="1"/>
          </p:cNvSpPr>
          <p:nvPr>
            <p:ph type="title"/>
          </p:nvPr>
        </p:nvSpPr>
        <p:spPr/>
        <p:txBody>
          <a:bodyPr/>
          <a:lstStyle/>
          <a:p>
            <a:r>
              <a:rPr lang="en-CA" sz="3200" b="1" dirty="0">
                <a:solidFill>
                  <a:srgbClr val="5E8735"/>
                </a:solidFill>
              </a:rPr>
              <a:t>Overview of the Region</a:t>
            </a:r>
            <a:br>
              <a:rPr lang="en-CA" b="1" dirty="0"/>
            </a:br>
            <a:endParaRPr lang="en-CA" dirty="0"/>
          </a:p>
        </p:txBody>
      </p:sp>
      <p:sp>
        <p:nvSpPr>
          <p:cNvPr id="3" name="Content Placeholder 2">
            <a:extLst>
              <a:ext uri="{FF2B5EF4-FFF2-40B4-BE49-F238E27FC236}">
                <a16:creationId xmlns:a16="http://schemas.microsoft.com/office/drawing/2014/main" id="{D93C325F-4AC0-06E8-5450-A30C822D103E}"/>
              </a:ext>
            </a:extLst>
          </p:cNvPr>
          <p:cNvSpPr>
            <a:spLocks noGrp="1"/>
          </p:cNvSpPr>
          <p:nvPr>
            <p:ph idx="1"/>
          </p:nvPr>
        </p:nvSpPr>
        <p:spPr/>
        <p:txBody>
          <a:bodyPr>
            <a:normAutofit/>
          </a:bodyPr>
          <a:lstStyle/>
          <a:p>
            <a:r>
              <a:rPr lang="en-US" dirty="0"/>
              <a:t>The head is the capital of the body. It is the headquarters. It is worth noting that: The head houses the brain, the control center of the body and according to some, the seat of </a:t>
            </a:r>
            <a:r>
              <a:rPr lang="en-CA" dirty="0"/>
              <a:t>consciousness. </a:t>
            </a:r>
            <a:r>
              <a:rPr lang="en-US" dirty="0"/>
              <a:t>The head is the home of the face. The face tells others who we are and what we are feeling.</a:t>
            </a:r>
          </a:p>
          <a:p>
            <a:r>
              <a:rPr lang="en-US" dirty="0"/>
              <a:t>The head is the point from which the voice issues. The voice is how we transmit information about ourselves to the rest of the world. The head is the exclusive residence of four of the five traditional senses. The head houses the organs of vision, hearing, taste, and smell. In addition, the head contains the primary organs of balance.</a:t>
            </a:r>
          </a:p>
          <a:p>
            <a:r>
              <a:rPr lang="en-US" dirty="0"/>
              <a:t>Finally, the head contains the entrance to the respiratory and digestive systems. The two functions that are essential to the sustenance of life, breathing and eating, begin here.</a:t>
            </a:r>
            <a:endParaRPr lang="en-CA" dirty="0"/>
          </a:p>
        </p:txBody>
      </p:sp>
    </p:spTree>
    <p:extLst>
      <p:ext uri="{BB962C8B-B14F-4D97-AF65-F5344CB8AC3E}">
        <p14:creationId xmlns:p14="http://schemas.microsoft.com/office/powerpoint/2010/main" val="278898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A4CA24-C821-3D10-A757-156175C5AA5B}"/>
              </a:ext>
            </a:extLst>
          </p:cNvPr>
          <p:cNvPicPr>
            <a:picLocks noChangeAspect="1"/>
          </p:cNvPicPr>
          <p:nvPr/>
        </p:nvPicPr>
        <p:blipFill>
          <a:blip r:embed="rId2"/>
          <a:stretch>
            <a:fillRect/>
          </a:stretch>
        </p:blipFill>
        <p:spPr>
          <a:xfrm>
            <a:off x="5458984" y="2283742"/>
            <a:ext cx="5928344" cy="2352871"/>
          </a:xfrm>
          <a:prstGeom prst="rect">
            <a:avLst/>
          </a:prstGeom>
          <a:noFill/>
        </p:spPr>
      </p:pic>
      <p:sp>
        <p:nvSpPr>
          <p:cNvPr id="13" name="Text Placeholder 3">
            <a:extLst>
              <a:ext uri="{FF2B5EF4-FFF2-40B4-BE49-F238E27FC236}">
                <a16:creationId xmlns:a16="http://schemas.microsoft.com/office/drawing/2014/main" id="{0C151D68-DAF4-AE4E-ACF6-8AA62E7D6039}"/>
              </a:ext>
            </a:extLst>
          </p:cNvPr>
          <p:cNvSpPr>
            <a:spLocks noGrp="1"/>
          </p:cNvSpPr>
          <p:nvPr>
            <p:ph type="body" sz="half" idx="2"/>
          </p:nvPr>
        </p:nvSpPr>
        <p:spPr>
          <a:xfrm>
            <a:off x="643465" y="3043050"/>
            <a:ext cx="3517567" cy="3064505"/>
          </a:xfrm>
        </p:spPr>
        <p:txBody>
          <a:bodyPr/>
          <a:lstStyle/>
          <a:p>
            <a:r>
              <a:rPr lang="en-CA" dirty="0"/>
              <a:t>Muscles produce facial expressions</a:t>
            </a:r>
            <a:endParaRPr lang="en-US" dirty="0"/>
          </a:p>
        </p:txBody>
      </p:sp>
    </p:spTree>
    <p:extLst>
      <p:ext uri="{BB962C8B-B14F-4D97-AF65-F5344CB8AC3E}">
        <p14:creationId xmlns:p14="http://schemas.microsoft.com/office/powerpoint/2010/main" val="3903294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753AB2-8244-F06C-C57F-915FF49240BC}"/>
              </a:ext>
            </a:extLst>
          </p:cNvPr>
          <p:cNvSpPr>
            <a:spLocks noGrp="1"/>
          </p:cNvSpPr>
          <p:nvPr>
            <p:ph idx="1"/>
          </p:nvPr>
        </p:nvSpPr>
        <p:spPr/>
        <p:txBody>
          <a:bodyPr>
            <a:normAutofit/>
          </a:bodyPr>
          <a:lstStyle/>
          <a:p>
            <a:r>
              <a:rPr lang="en-US" dirty="0"/>
              <a:t>The neck serves two essential functions: It connects the head and its functions to the rest of the body. It supports and moves the head. Clinical observation confirms that many head-aches originate in trigger points in the neck muscles. Such headaches can be reduced in frequency and intensity, if not completely eliminated, by resolution of these trigger points. Many people carry their heads with the ears well forward of the sagittal midline. This misalignment often results in the development of myofascial trigger points in the posterior neck. The head-forward posture activates posterior neck </a:t>
            </a:r>
            <a:r>
              <a:rPr lang="en-US" dirty="0" err="1"/>
              <a:t>MTrPs</a:t>
            </a:r>
            <a:r>
              <a:rPr lang="en-US" dirty="0"/>
              <a:t> [myofascial trigger points] by overloading them, causing chronic contraction without relaxation periods. Note, however, that treatment of the posterior cervical trigger points alone will seldom solve the pain problem. Overall correction of the causes of postural misalignment is required to achieve long-term relief.</a:t>
            </a:r>
            <a:endParaRPr lang="en-CA" dirty="0"/>
          </a:p>
        </p:txBody>
      </p:sp>
    </p:spTree>
    <p:extLst>
      <p:ext uri="{BB962C8B-B14F-4D97-AF65-F5344CB8AC3E}">
        <p14:creationId xmlns:p14="http://schemas.microsoft.com/office/powerpoint/2010/main" val="3946164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B931E1-7CEA-CFA6-FC02-A94272548C2C}"/>
              </a:ext>
            </a:extLst>
          </p:cNvPr>
          <p:cNvPicPr>
            <a:picLocks noChangeAspect="1"/>
          </p:cNvPicPr>
          <p:nvPr/>
        </p:nvPicPr>
        <p:blipFill>
          <a:blip r:embed="rId2"/>
          <a:stretch>
            <a:fillRect/>
          </a:stretch>
        </p:blipFill>
        <p:spPr>
          <a:xfrm>
            <a:off x="6782919" y="812799"/>
            <a:ext cx="3280474" cy="5294757"/>
          </a:xfrm>
          <a:prstGeom prst="rect">
            <a:avLst/>
          </a:prstGeom>
          <a:noFill/>
        </p:spPr>
      </p:pic>
      <p:sp>
        <p:nvSpPr>
          <p:cNvPr id="13" name="Text Placeholder 3">
            <a:extLst>
              <a:ext uri="{FF2B5EF4-FFF2-40B4-BE49-F238E27FC236}">
                <a16:creationId xmlns:a16="http://schemas.microsoft.com/office/drawing/2014/main" id="{E2762B5C-B4DB-FAB0-A09C-71C6B392147B}"/>
              </a:ext>
            </a:extLst>
          </p:cNvPr>
          <p:cNvSpPr>
            <a:spLocks noGrp="1"/>
          </p:cNvSpPr>
          <p:nvPr>
            <p:ph type="body" sz="half" idx="2"/>
          </p:nvPr>
        </p:nvSpPr>
        <p:spPr>
          <a:xfrm>
            <a:off x="643465" y="3043050"/>
            <a:ext cx="3517567" cy="3064505"/>
          </a:xfrm>
        </p:spPr>
        <p:txBody>
          <a:bodyPr/>
          <a:lstStyle/>
          <a:p>
            <a:r>
              <a:rPr lang="en-US" dirty="0"/>
              <a:t>Posture with ear forward of sagittal midline</a:t>
            </a:r>
          </a:p>
        </p:txBody>
      </p:sp>
    </p:spTree>
    <p:extLst>
      <p:ext uri="{BB962C8B-B14F-4D97-AF65-F5344CB8AC3E}">
        <p14:creationId xmlns:p14="http://schemas.microsoft.com/office/powerpoint/2010/main" val="1992489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40F72C-B837-9148-C666-D15911BE62C5}"/>
              </a:ext>
            </a:extLst>
          </p:cNvPr>
          <p:cNvSpPr>
            <a:spLocks noGrp="1"/>
          </p:cNvSpPr>
          <p:nvPr>
            <p:ph idx="1"/>
          </p:nvPr>
        </p:nvSpPr>
        <p:spPr/>
        <p:txBody>
          <a:bodyPr>
            <a:normAutofit/>
          </a:bodyPr>
          <a:lstStyle/>
          <a:p>
            <a:r>
              <a:rPr lang="en-US" dirty="0"/>
              <a:t>The skull consists of 22 cranial bones, only one of which, the mandible, is generally considered movable. The cranial bones are joined by sutures and are regarded by most anatomists as being fused. Craniosacral therapists believe that the cranial bones are capable of small but significant movement, and their treatment approach attempts to influence the movement and positioning of these bones. The arguments for and against craniosacral theory are beyond the scope of this book.</a:t>
            </a:r>
          </a:p>
          <a:p>
            <a:r>
              <a:rPr lang="en-US" dirty="0"/>
              <a:t>The skull itself rests on the first cervical vertebra or atlas; the occipital condyles of the skull rest on two kidney shaped facets on the superior surface of the atlas. The atlas is a bony ring with essentially no body or spine. In turn, </a:t>
            </a:r>
            <a:r>
              <a:rPr lang="en-CA" dirty="0"/>
              <a:t>the atlas </a:t>
            </a:r>
            <a:r>
              <a:rPr lang="en-US" dirty="0"/>
              <a:t>rests on the second cervical vertebra, or axis, which has a toothlike projection, the odontoid process, projecting up into the ring of the atlas. Turning the head consists of rotation around the odontoid process.</a:t>
            </a:r>
            <a:endParaRPr lang="en-CA" dirty="0"/>
          </a:p>
        </p:txBody>
      </p:sp>
    </p:spTree>
    <p:extLst>
      <p:ext uri="{BB962C8B-B14F-4D97-AF65-F5344CB8AC3E}">
        <p14:creationId xmlns:p14="http://schemas.microsoft.com/office/powerpoint/2010/main" val="3900893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7DD402-1004-AA57-F6F7-F1180FD66B21}"/>
              </a:ext>
            </a:extLst>
          </p:cNvPr>
          <p:cNvPicPr>
            <a:picLocks noChangeAspect="1"/>
          </p:cNvPicPr>
          <p:nvPr/>
        </p:nvPicPr>
        <p:blipFill>
          <a:blip r:embed="rId2"/>
          <a:stretch>
            <a:fillRect/>
          </a:stretch>
        </p:blipFill>
        <p:spPr>
          <a:xfrm>
            <a:off x="5458984" y="1398902"/>
            <a:ext cx="5928344" cy="4122551"/>
          </a:xfrm>
          <a:prstGeom prst="rect">
            <a:avLst/>
          </a:prstGeom>
          <a:noFill/>
        </p:spPr>
      </p:pic>
      <p:sp>
        <p:nvSpPr>
          <p:cNvPr id="13" name="Text Placeholder 3">
            <a:extLst>
              <a:ext uri="{FF2B5EF4-FFF2-40B4-BE49-F238E27FC236}">
                <a16:creationId xmlns:a16="http://schemas.microsoft.com/office/drawing/2014/main" id="{826F7A35-6DA8-4EE3-FBC6-DC934A747B12}"/>
              </a:ext>
            </a:extLst>
          </p:cNvPr>
          <p:cNvSpPr>
            <a:spLocks noGrp="1"/>
          </p:cNvSpPr>
          <p:nvPr>
            <p:ph type="body" sz="half" idx="2"/>
          </p:nvPr>
        </p:nvSpPr>
        <p:spPr>
          <a:xfrm>
            <a:off x="643465" y="3043050"/>
            <a:ext cx="3517567" cy="3064505"/>
          </a:xfrm>
        </p:spPr>
        <p:txBody>
          <a:bodyPr/>
          <a:lstStyle/>
          <a:p>
            <a:r>
              <a:rPr lang="en-US" dirty="0"/>
              <a:t>Skeletal features of the posterior head and neck</a:t>
            </a:r>
          </a:p>
        </p:txBody>
      </p:sp>
    </p:spTree>
    <p:extLst>
      <p:ext uri="{BB962C8B-B14F-4D97-AF65-F5344CB8AC3E}">
        <p14:creationId xmlns:p14="http://schemas.microsoft.com/office/powerpoint/2010/main" val="759676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51444-1E1F-ECCD-5480-4372A965528D}"/>
              </a:ext>
            </a:extLst>
          </p:cNvPr>
          <p:cNvSpPr>
            <a:spLocks noGrp="1"/>
          </p:cNvSpPr>
          <p:nvPr>
            <p:ph idx="1"/>
          </p:nvPr>
        </p:nvSpPr>
        <p:spPr/>
        <p:txBody>
          <a:bodyPr>
            <a:normAutofit lnSpcReduction="10000"/>
          </a:bodyPr>
          <a:lstStyle/>
          <a:p>
            <a:r>
              <a:rPr lang="en-US" dirty="0"/>
              <a:t>The head is quite heavy. For this reason, and because of the importance of the mobility of the head for using the senses (particularly vision), the neck muscles are numerous, and many are thick and strong. They are all susceptible </a:t>
            </a:r>
            <a:r>
              <a:rPr lang="en-CA" dirty="0"/>
              <a:t>to pain and dysfunction.</a:t>
            </a:r>
            <a:r>
              <a:rPr lang="en-US" dirty="0"/>
              <a:t>The muscles of the head, face, and neck can be classified as follows:</a:t>
            </a:r>
          </a:p>
          <a:p>
            <a:r>
              <a:rPr lang="en-US" dirty="0"/>
              <a:t>Scalp muscles, primarily occipitalis and frontalis (or occipitofrontalis, if viewed as one muscle), and the more dorsal aspects of temporalis. These muscles move the scalp and forehead.</a:t>
            </a:r>
          </a:p>
          <a:p>
            <a:r>
              <a:rPr lang="en-CA" dirty="0"/>
              <a:t>Face muscles,</a:t>
            </a:r>
            <a:r>
              <a:rPr lang="en-US" dirty="0"/>
              <a:t>involved primarily in controlling facial expressions.</a:t>
            </a:r>
          </a:p>
          <a:p>
            <a:r>
              <a:rPr lang="en-US" dirty="0"/>
              <a:t>Jaw muscles, which open and close the jaw by moving the mandible.</a:t>
            </a:r>
          </a:p>
          <a:p>
            <a:r>
              <a:rPr lang="en-US" dirty="0"/>
              <a:t>Neck muscles, which support and balance the head on the spinal column and move it in all directions.</a:t>
            </a:r>
            <a:endParaRPr lang="en-CA" dirty="0"/>
          </a:p>
        </p:txBody>
      </p:sp>
    </p:spTree>
    <p:extLst>
      <p:ext uri="{BB962C8B-B14F-4D97-AF65-F5344CB8AC3E}">
        <p14:creationId xmlns:p14="http://schemas.microsoft.com/office/powerpoint/2010/main" val="1807123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366B0-56D2-9A9D-7594-8BEF3B74CCD1}"/>
              </a:ext>
            </a:extLst>
          </p:cNvPr>
          <p:cNvSpPr>
            <a:spLocks noGrp="1"/>
          </p:cNvSpPr>
          <p:nvPr>
            <p:ph idx="1"/>
          </p:nvPr>
        </p:nvSpPr>
        <p:spPr/>
        <p:txBody>
          <a:bodyPr/>
          <a:lstStyle/>
          <a:p>
            <a:r>
              <a:rPr lang="en-US" dirty="0"/>
              <a:t>NOTE: Some of the treatment techniques described here require work inside the mouth. Two principles </a:t>
            </a:r>
            <a:r>
              <a:rPr lang="en-CA" dirty="0"/>
              <a:t>should be observed:</a:t>
            </a:r>
          </a:p>
          <a:p>
            <a:r>
              <a:rPr lang="en-US" dirty="0"/>
              <a:t>Working inside any body orifice may have emotional implications for the client. Always obtain permission first and discuss any hesitations the client may have. Examination gloves should always be worn when working inside any body orifice.</a:t>
            </a:r>
            <a:endParaRPr lang="en-CA" dirty="0"/>
          </a:p>
        </p:txBody>
      </p:sp>
    </p:spTree>
    <p:extLst>
      <p:ext uri="{BB962C8B-B14F-4D97-AF65-F5344CB8AC3E}">
        <p14:creationId xmlns:p14="http://schemas.microsoft.com/office/powerpoint/2010/main" val="3076839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6B8E-658A-A508-7F1C-943FD47C7485}"/>
              </a:ext>
            </a:extLst>
          </p:cNvPr>
          <p:cNvSpPr>
            <a:spLocks noGrp="1"/>
          </p:cNvSpPr>
          <p:nvPr>
            <p:ph type="title"/>
          </p:nvPr>
        </p:nvSpPr>
        <p:spPr/>
        <p:txBody>
          <a:bodyPr>
            <a:normAutofit/>
          </a:bodyPr>
          <a:lstStyle/>
          <a:p>
            <a:r>
              <a:rPr lang="en-US" sz="3200" dirty="0">
                <a:solidFill>
                  <a:srgbClr val="FF0000"/>
                </a:solidFill>
              </a:rPr>
              <a:t>Frontalis</a:t>
            </a:r>
            <a:r>
              <a:rPr lang="en-US" sz="3200" dirty="0"/>
              <a:t> </a:t>
            </a:r>
            <a:r>
              <a:rPr lang="en-US" sz="3200" dirty="0" err="1">
                <a:solidFill>
                  <a:srgbClr val="5E8735"/>
                </a:solidFill>
              </a:rPr>
              <a:t>fron</a:t>
            </a:r>
            <a:r>
              <a:rPr lang="en-US" sz="3200" dirty="0">
                <a:solidFill>
                  <a:srgbClr val="5E8735"/>
                </a:solidFill>
              </a:rPr>
              <a:t>-TAL-is</a:t>
            </a:r>
            <a:br>
              <a:rPr lang="en-US" dirty="0"/>
            </a:br>
            <a:r>
              <a:rPr lang="en-US" sz="2000" dirty="0"/>
              <a:t>Etymology Latin, pertaining to the front</a:t>
            </a:r>
            <a:endParaRPr lang="en-CA" sz="2000" dirty="0"/>
          </a:p>
        </p:txBody>
      </p:sp>
      <p:sp>
        <p:nvSpPr>
          <p:cNvPr id="3" name="Content Placeholder 2">
            <a:extLst>
              <a:ext uri="{FF2B5EF4-FFF2-40B4-BE49-F238E27FC236}">
                <a16:creationId xmlns:a16="http://schemas.microsoft.com/office/drawing/2014/main" id="{948E8E48-2388-D214-B4DE-9AEDC58D2B16}"/>
              </a:ext>
            </a:extLst>
          </p:cNvPr>
          <p:cNvSpPr>
            <a:spLocks noGrp="1"/>
          </p:cNvSpPr>
          <p:nvPr>
            <p:ph idx="1"/>
          </p:nvPr>
        </p:nvSpPr>
        <p:spPr/>
        <p:txBody>
          <a:bodyPr>
            <a:normAutofit fontScale="92500" lnSpcReduction="10000"/>
          </a:bodyPr>
          <a:lstStyle/>
          <a:p>
            <a:r>
              <a:rPr lang="en-CA" b="1" dirty="0"/>
              <a:t>Overview</a:t>
            </a:r>
          </a:p>
          <a:p>
            <a:r>
              <a:rPr lang="en-US" dirty="0"/>
              <a:t>Frontalis is sometimes regarded as one belly of the muscle occipitofrontalis, since it is connected directly to the occipitalis by the galea aponeurotica, a tendinous sheet of connective tissue that lies over the skull from front to back. Tightness in either the frontalis or occipitalis muscles, or bellies, therefore produces an overall sense of tightness in the scalp. Note that the frontalis connects partially to the orbicularis oculi both muscles are commonly involved in headaches.</a:t>
            </a:r>
          </a:p>
          <a:p>
            <a:r>
              <a:rPr lang="en-CA" b="1" dirty="0"/>
              <a:t>Attachments. </a:t>
            </a:r>
            <a:r>
              <a:rPr lang="en-US" dirty="0"/>
              <a:t>Superiorly, to the galea aponeurotica Inferiorly, to the skin over the eyebrow, partially to the orbicularis oculi, and to the root of the nose</a:t>
            </a:r>
          </a:p>
          <a:p>
            <a:r>
              <a:rPr lang="en-CA" b="1" dirty="0"/>
              <a:t>Palpation. </a:t>
            </a:r>
            <a:r>
              <a:rPr lang="en-US" dirty="0"/>
              <a:t>Press gently with the fingertips on the forehead between the hairline and the eyebrows. The muscle's architecture is parallel, and the fiber direction is superior/inferior. The tighter the muscle, the more palpable it will be.</a:t>
            </a:r>
            <a:endParaRPr lang="en-CA" dirty="0"/>
          </a:p>
        </p:txBody>
      </p:sp>
    </p:spTree>
    <p:extLst>
      <p:ext uri="{BB962C8B-B14F-4D97-AF65-F5344CB8AC3E}">
        <p14:creationId xmlns:p14="http://schemas.microsoft.com/office/powerpoint/2010/main" val="1981987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0BD96BE-B5F8-6A3D-CACC-10B5C1EF2A96}"/>
              </a:ext>
            </a:extLst>
          </p:cNvPr>
          <p:cNvPicPr>
            <a:picLocks noChangeAspect="1"/>
          </p:cNvPicPr>
          <p:nvPr/>
        </p:nvPicPr>
        <p:blipFill>
          <a:blip r:embed="rId2"/>
          <a:stretch>
            <a:fillRect/>
          </a:stretch>
        </p:blipFill>
        <p:spPr>
          <a:xfrm>
            <a:off x="5458984" y="1836294"/>
            <a:ext cx="5928344" cy="3247766"/>
          </a:xfrm>
          <a:prstGeom prst="rect">
            <a:avLst/>
          </a:prstGeom>
          <a:noFill/>
        </p:spPr>
      </p:pic>
      <p:sp>
        <p:nvSpPr>
          <p:cNvPr id="13" name="Text Placeholder 3">
            <a:extLst>
              <a:ext uri="{FF2B5EF4-FFF2-40B4-BE49-F238E27FC236}">
                <a16:creationId xmlns:a16="http://schemas.microsoft.com/office/drawing/2014/main" id="{12AE1F48-73BF-AE22-B858-0ACFD72EE252}"/>
              </a:ext>
            </a:extLst>
          </p:cNvPr>
          <p:cNvSpPr>
            <a:spLocks noGrp="1"/>
          </p:cNvSpPr>
          <p:nvPr>
            <p:ph type="body" sz="half" idx="2"/>
          </p:nvPr>
        </p:nvSpPr>
        <p:spPr>
          <a:xfrm>
            <a:off x="643465" y="3043050"/>
            <a:ext cx="3517567" cy="3064505"/>
          </a:xfrm>
        </p:spPr>
        <p:txBody>
          <a:bodyPr/>
          <a:lstStyle/>
          <a:p>
            <a:r>
              <a:rPr lang="en-US" dirty="0"/>
              <a:t>Anatomy of frontalis (occipitofrontalis), and galea aponeurotica</a:t>
            </a:r>
          </a:p>
        </p:txBody>
      </p:sp>
    </p:spTree>
    <p:extLst>
      <p:ext uri="{BB962C8B-B14F-4D97-AF65-F5344CB8AC3E}">
        <p14:creationId xmlns:p14="http://schemas.microsoft.com/office/powerpoint/2010/main" val="344479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921C44-587F-FBA2-2713-B0169181357B}"/>
              </a:ext>
            </a:extLst>
          </p:cNvPr>
          <p:cNvPicPr>
            <a:picLocks noChangeAspect="1"/>
          </p:cNvPicPr>
          <p:nvPr/>
        </p:nvPicPr>
        <p:blipFill>
          <a:blip r:embed="rId2"/>
          <a:stretch>
            <a:fillRect/>
          </a:stretch>
        </p:blipFill>
        <p:spPr>
          <a:xfrm>
            <a:off x="5458984" y="1363709"/>
            <a:ext cx="5928344" cy="4192936"/>
          </a:xfrm>
          <a:prstGeom prst="rect">
            <a:avLst/>
          </a:prstGeom>
          <a:noFill/>
        </p:spPr>
      </p:pic>
      <p:sp>
        <p:nvSpPr>
          <p:cNvPr id="13" name="Text Placeholder 3">
            <a:extLst>
              <a:ext uri="{FF2B5EF4-FFF2-40B4-BE49-F238E27FC236}">
                <a16:creationId xmlns:a16="http://schemas.microsoft.com/office/drawing/2014/main" id="{CDEE2EC4-F1F7-F906-7EE5-0CD39F2BFC40}"/>
              </a:ext>
            </a:extLst>
          </p:cNvPr>
          <p:cNvSpPr>
            <a:spLocks noGrp="1"/>
          </p:cNvSpPr>
          <p:nvPr>
            <p:ph type="body" sz="half" idx="2"/>
          </p:nvPr>
        </p:nvSpPr>
        <p:spPr>
          <a:xfrm>
            <a:off x="643465" y="3043050"/>
            <a:ext cx="3517567" cy="3064505"/>
          </a:xfrm>
        </p:spPr>
        <p:txBody>
          <a:bodyPr/>
          <a:lstStyle/>
          <a:p>
            <a:r>
              <a:rPr lang="en-US" dirty="0"/>
              <a:t>Muscles of the anterior head and neck</a:t>
            </a:r>
          </a:p>
        </p:txBody>
      </p:sp>
    </p:spTree>
    <p:extLst>
      <p:ext uri="{BB962C8B-B14F-4D97-AF65-F5344CB8AC3E}">
        <p14:creationId xmlns:p14="http://schemas.microsoft.com/office/powerpoint/2010/main" val="763806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8152D29-2B09-BBD9-720A-DFB48EDC45B0}"/>
              </a:ext>
            </a:extLst>
          </p:cNvPr>
          <p:cNvPicPr>
            <a:picLocks noChangeAspect="1"/>
          </p:cNvPicPr>
          <p:nvPr/>
        </p:nvPicPr>
        <p:blipFill>
          <a:blip r:embed="rId2"/>
          <a:stretch>
            <a:fillRect/>
          </a:stretch>
        </p:blipFill>
        <p:spPr>
          <a:xfrm>
            <a:off x="5458984" y="1388847"/>
            <a:ext cx="5928344" cy="4142661"/>
          </a:xfrm>
          <a:prstGeom prst="rect">
            <a:avLst/>
          </a:prstGeom>
          <a:noFill/>
        </p:spPr>
      </p:pic>
      <p:sp>
        <p:nvSpPr>
          <p:cNvPr id="13" name="Text Placeholder 3">
            <a:extLst>
              <a:ext uri="{FF2B5EF4-FFF2-40B4-BE49-F238E27FC236}">
                <a16:creationId xmlns:a16="http://schemas.microsoft.com/office/drawing/2014/main" id="{001711C6-95A3-FEC8-0E40-460E90068EFA}"/>
              </a:ext>
            </a:extLst>
          </p:cNvPr>
          <p:cNvSpPr>
            <a:spLocks noGrp="1"/>
          </p:cNvSpPr>
          <p:nvPr>
            <p:ph type="body" sz="half" idx="2"/>
          </p:nvPr>
        </p:nvSpPr>
        <p:spPr>
          <a:xfrm>
            <a:off x="643465" y="3043050"/>
            <a:ext cx="3517567" cy="3064505"/>
          </a:xfrm>
        </p:spPr>
        <p:txBody>
          <a:bodyPr/>
          <a:lstStyle/>
          <a:p>
            <a:r>
              <a:rPr lang="en-US" dirty="0"/>
              <a:t>Muscles of the lateral head and neck</a:t>
            </a:r>
          </a:p>
          <a:p>
            <a:endParaRPr lang="en-US" dirty="0"/>
          </a:p>
        </p:txBody>
      </p:sp>
    </p:spTree>
    <p:extLst>
      <p:ext uri="{BB962C8B-B14F-4D97-AF65-F5344CB8AC3E}">
        <p14:creationId xmlns:p14="http://schemas.microsoft.com/office/powerpoint/2010/main" val="3739457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ACB821-4253-9EE2-9E71-EF91E32D9007}"/>
              </a:ext>
            </a:extLst>
          </p:cNvPr>
          <p:cNvSpPr>
            <a:spLocks noGrp="1"/>
          </p:cNvSpPr>
          <p:nvPr>
            <p:ph idx="1"/>
          </p:nvPr>
        </p:nvSpPr>
        <p:spPr/>
        <p:txBody>
          <a:bodyPr>
            <a:normAutofit/>
          </a:bodyPr>
          <a:lstStyle/>
          <a:p>
            <a:r>
              <a:rPr lang="en-CA" b="1" dirty="0"/>
              <a:t>Actions. </a:t>
            </a:r>
            <a:r>
              <a:rPr lang="en-US" dirty="0"/>
              <a:t>Raises the eyebrow and wrinkles the forehead Working with occipitalis, helps shift the scalp posteriorly, raising the skin of the forehead and causing the hair to stand up, as in horror</a:t>
            </a:r>
          </a:p>
          <a:p>
            <a:r>
              <a:rPr lang="en-CA" b="1" dirty="0"/>
              <a:t>Referral Areas. </a:t>
            </a:r>
            <a:r>
              <a:rPr lang="en-US" dirty="0"/>
              <a:t>Local, with pain radiating over the forehead</a:t>
            </a:r>
          </a:p>
          <a:p>
            <a:r>
              <a:rPr lang="en-CA" b="1" dirty="0"/>
              <a:t>Other Muscles to Examine: </a:t>
            </a:r>
            <a:r>
              <a:rPr lang="en-CA" dirty="0"/>
              <a:t>Occipitalis, Orbicularis oculi, Temporalis, Sternocleidomastoid, Zygomaticus major, Scalene, Posterior neck muscles</a:t>
            </a:r>
          </a:p>
        </p:txBody>
      </p:sp>
    </p:spTree>
    <p:extLst>
      <p:ext uri="{BB962C8B-B14F-4D97-AF65-F5344CB8AC3E}">
        <p14:creationId xmlns:p14="http://schemas.microsoft.com/office/powerpoint/2010/main" val="1857646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0C22E9-1F51-7EDA-42D4-3AC583A2927B}"/>
              </a:ext>
            </a:extLst>
          </p:cNvPr>
          <p:cNvSpPr>
            <a:spLocks noGrp="1"/>
          </p:cNvSpPr>
          <p:nvPr>
            <p:ph idx="1"/>
          </p:nvPr>
        </p:nvSpPr>
        <p:spPr/>
        <p:txBody>
          <a:bodyPr>
            <a:normAutofit/>
          </a:bodyPr>
          <a:lstStyle/>
          <a:p>
            <a:r>
              <a:rPr lang="en-CA" b="1" dirty="0">
                <a:solidFill>
                  <a:srgbClr val="5E8735"/>
                </a:solidFill>
              </a:rPr>
              <a:t>Manual Therapy</a:t>
            </a:r>
          </a:p>
          <a:p>
            <a:r>
              <a:rPr lang="en-CA" b="1" i="1" dirty="0"/>
              <a:t>Cross-fiber Stroking. </a:t>
            </a:r>
            <a:r>
              <a:rPr lang="en-CA" dirty="0"/>
              <a:t>The client lies supine. </a:t>
            </a:r>
            <a:r>
              <a:rPr lang="en-US" dirty="0"/>
              <a:t>With the fingers spread over the sides of the client's head, place the thumbs at the center of the forehead just over the eyebrows. Pressing firmly into the tissue, slowly spread the thumbs apart until they have covered the forehead to the lateral ridges of the frontal bone. Shifting your hands superiorly, repeat this process as far as the hairline.</a:t>
            </a:r>
          </a:p>
          <a:p>
            <a:r>
              <a:rPr lang="en-CA" b="1" i="1" dirty="0"/>
              <a:t>Stripping. </a:t>
            </a:r>
            <a:r>
              <a:rPr lang="en-CA" dirty="0"/>
              <a:t>The client lies supine. </a:t>
            </a:r>
            <a:r>
              <a:rPr lang="en-US" dirty="0"/>
              <a:t>Place the tip or flat of the thumb on the forehead at the hairline just next to the center line of the </a:t>
            </a:r>
            <a:r>
              <a:rPr lang="en-CA" dirty="0"/>
              <a:t>forehead. </a:t>
            </a:r>
            <a:r>
              <a:rPr lang="en-US" dirty="0"/>
              <a:t>Pressing firmly into the tissue, slide the thumb inferiorly to the medial end of the eyebrow Shifting your hand laterally, repeat this process as far as the lateral end of the eyebrow.</a:t>
            </a:r>
            <a:endParaRPr lang="en-CA" dirty="0"/>
          </a:p>
        </p:txBody>
      </p:sp>
    </p:spTree>
    <p:extLst>
      <p:ext uri="{BB962C8B-B14F-4D97-AF65-F5344CB8AC3E}">
        <p14:creationId xmlns:p14="http://schemas.microsoft.com/office/powerpoint/2010/main" val="3846525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746999-12CB-ACD8-2419-2D1A45EB6523}"/>
              </a:ext>
            </a:extLst>
          </p:cNvPr>
          <p:cNvPicPr>
            <a:picLocks noChangeAspect="1"/>
          </p:cNvPicPr>
          <p:nvPr/>
        </p:nvPicPr>
        <p:blipFill>
          <a:blip r:embed="rId2"/>
          <a:stretch>
            <a:fillRect/>
          </a:stretch>
        </p:blipFill>
        <p:spPr>
          <a:xfrm>
            <a:off x="5458984" y="903257"/>
            <a:ext cx="5928344" cy="5113841"/>
          </a:xfrm>
          <a:prstGeom prst="rect">
            <a:avLst/>
          </a:prstGeom>
          <a:noFill/>
        </p:spPr>
      </p:pic>
      <p:sp>
        <p:nvSpPr>
          <p:cNvPr id="13" name="Text Placeholder 3">
            <a:extLst>
              <a:ext uri="{FF2B5EF4-FFF2-40B4-BE49-F238E27FC236}">
                <a16:creationId xmlns:a16="http://schemas.microsoft.com/office/drawing/2014/main" id="{EFEA0E32-5937-0276-0C3D-322DCE476DC6}"/>
              </a:ext>
            </a:extLst>
          </p:cNvPr>
          <p:cNvSpPr>
            <a:spLocks noGrp="1"/>
          </p:cNvSpPr>
          <p:nvPr>
            <p:ph type="body" sz="half" idx="2"/>
          </p:nvPr>
        </p:nvSpPr>
        <p:spPr>
          <a:xfrm>
            <a:off x="643465" y="3043050"/>
            <a:ext cx="3517567" cy="3064505"/>
          </a:xfrm>
        </p:spPr>
        <p:txBody>
          <a:bodyPr/>
          <a:lstStyle/>
          <a:p>
            <a:r>
              <a:rPr lang="en-CA" dirty="0"/>
              <a:t>Cross-fiber stroking of frontalis</a:t>
            </a:r>
            <a:endParaRPr lang="en-US" dirty="0"/>
          </a:p>
        </p:txBody>
      </p:sp>
    </p:spTree>
    <p:extLst>
      <p:ext uri="{BB962C8B-B14F-4D97-AF65-F5344CB8AC3E}">
        <p14:creationId xmlns:p14="http://schemas.microsoft.com/office/powerpoint/2010/main" val="1187257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334F5-04AF-AB4C-ED69-1F8BAF25D3C9}"/>
              </a:ext>
            </a:extLst>
          </p:cNvPr>
          <p:cNvSpPr>
            <a:spLocks noGrp="1"/>
          </p:cNvSpPr>
          <p:nvPr>
            <p:ph type="title"/>
          </p:nvPr>
        </p:nvSpPr>
        <p:spPr/>
        <p:txBody>
          <a:bodyPr>
            <a:normAutofit/>
          </a:bodyPr>
          <a:lstStyle/>
          <a:p>
            <a:r>
              <a:rPr lang="en-US" sz="3200" dirty="0">
                <a:solidFill>
                  <a:srgbClr val="FF0000"/>
                </a:solidFill>
              </a:rPr>
              <a:t>Occipitalis</a:t>
            </a:r>
            <a:r>
              <a:rPr lang="en-US" dirty="0"/>
              <a:t> </a:t>
            </a:r>
            <a:r>
              <a:rPr lang="en-US" sz="3200" dirty="0" err="1">
                <a:solidFill>
                  <a:srgbClr val="5E8735"/>
                </a:solidFill>
              </a:rPr>
              <a:t>ock</a:t>
            </a:r>
            <a:r>
              <a:rPr lang="en-US" sz="3200" dirty="0">
                <a:solidFill>
                  <a:srgbClr val="5E8735"/>
                </a:solidFill>
              </a:rPr>
              <a:t>-sip-it-TAL-is</a:t>
            </a:r>
            <a:br>
              <a:rPr lang="en-US" dirty="0"/>
            </a:br>
            <a:r>
              <a:rPr lang="en-US" sz="2200" dirty="0"/>
              <a:t>Etymology Latin occiput, back of the head</a:t>
            </a:r>
            <a:endParaRPr lang="en-CA" sz="2200" dirty="0"/>
          </a:p>
        </p:txBody>
      </p:sp>
      <p:sp>
        <p:nvSpPr>
          <p:cNvPr id="3" name="Content Placeholder 2">
            <a:extLst>
              <a:ext uri="{FF2B5EF4-FFF2-40B4-BE49-F238E27FC236}">
                <a16:creationId xmlns:a16="http://schemas.microsoft.com/office/drawing/2014/main" id="{D1C3024E-ABF5-DA87-1091-6D5B43FDCA75}"/>
              </a:ext>
            </a:extLst>
          </p:cNvPr>
          <p:cNvSpPr>
            <a:spLocks noGrp="1"/>
          </p:cNvSpPr>
          <p:nvPr>
            <p:ph idx="1"/>
          </p:nvPr>
        </p:nvSpPr>
        <p:spPr/>
        <p:txBody>
          <a:bodyPr>
            <a:normAutofit lnSpcReduction="10000"/>
          </a:bodyPr>
          <a:lstStyle/>
          <a:p>
            <a:r>
              <a:rPr lang="en-CA" b="1" dirty="0"/>
              <a:t>Overview</a:t>
            </a:r>
          </a:p>
          <a:p>
            <a:r>
              <a:rPr lang="en-US" b="1" dirty="0"/>
              <a:t>Occipitalis:</a:t>
            </a:r>
            <a:r>
              <a:rPr lang="en-US" dirty="0"/>
              <a:t> is sometimes regarded as the posterior belly of the muscle occipitofrontalis, since it is connected directly to the frontalis by the galea aponeurotica, a tendinous sheet of connective tissue that lies over the skull from front to back. Tightness in either the frontalis or occipitalis muscles or bellies, therefore, produces an overall sense of tightness in the scalp.</a:t>
            </a:r>
          </a:p>
          <a:p>
            <a:r>
              <a:rPr lang="en-CA" b="1" dirty="0"/>
              <a:t>Attachments. </a:t>
            </a:r>
            <a:r>
              <a:rPr lang="en-US" dirty="0"/>
              <a:t>Superiorly, to the galea aponeurotica Inferiorly, to the superior nuchal line of the occipital bone</a:t>
            </a:r>
          </a:p>
          <a:p>
            <a:r>
              <a:rPr lang="en-CA" b="1" dirty="0"/>
              <a:t>Palpation. </a:t>
            </a:r>
            <a:r>
              <a:rPr lang="en-US" dirty="0"/>
              <a:t>Place your fingertips under the head of the supine client directly under the two clearly defined protrusions of the skull. Occipitalis covers these protrusions. The muscle's architecture is parallel, and the fiber direction is superior/inferior.</a:t>
            </a:r>
            <a:endParaRPr lang="en-CA" dirty="0"/>
          </a:p>
        </p:txBody>
      </p:sp>
    </p:spTree>
    <p:extLst>
      <p:ext uri="{BB962C8B-B14F-4D97-AF65-F5344CB8AC3E}">
        <p14:creationId xmlns:p14="http://schemas.microsoft.com/office/powerpoint/2010/main" val="1752792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7B4982-70DE-4ED2-AAAD-4702403A282B}"/>
              </a:ext>
            </a:extLst>
          </p:cNvPr>
          <p:cNvPicPr>
            <a:picLocks noChangeAspect="1"/>
          </p:cNvPicPr>
          <p:nvPr/>
        </p:nvPicPr>
        <p:blipFill>
          <a:blip r:embed="rId2"/>
          <a:stretch>
            <a:fillRect/>
          </a:stretch>
        </p:blipFill>
        <p:spPr>
          <a:xfrm>
            <a:off x="5458984" y="1700552"/>
            <a:ext cx="5928344" cy="3519251"/>
          </a:xfrm>
          <a:prstGeom prst="rect">
            <a:avLst/>
          </a:prstGeom>
          <a:noFill/>
        </p:spPr>
      </p:pic>
      <p:sp>
        <p:nvSpPr>
          <p:cNvPr id="13" name="Text Placeholder 3">
            <a:extLst>
              <a:ext uri="{FF2B5EF4-FFF2-40B4-BE49-F238E27FC236}">
                <a16:creationId xmlns:a16="http://schemas.microsoft.com/office/drawing/2014/main" id="{0F634475-3EA3-2B15-0FD5-C8CEDA7C9439}"/>
              </a:ext>
            </a:extLst>
          </p:cNvPr>
          <p:cNvSpPr>
            <a:spLocks noGrp="1"/>
          </p:cNvSpPr>
          <p:nvPr>
            <p:ph type="body" sz="half" idx="2"/>
          </p:nvPr>
        </p:nvSpPr>
        <p:spPr>
          <a:xfrm>
            <a:off x="643465" y="3043050"/>
            <a:ext cx="3517567" cy="3064505"/>
          </a:xfrm>
        </p:spPr>
        <p:txBody>
          <a:bodyPr/>
          <a:lstStyle/>
          <a:p>
            <a:r>
              <a:rPr lang="en-CA" dirty="0"/>
              <a:t>Anatomy of occipitalis</a:t>
            </a:r>
            <a:endParaRPr lang="en-US" dirty="0"/>
          </a:p>
        </p:txBody>
      </p:sp>
    </p:spTree>
    <p:extLst>
      <p:ext uri="{BB962C8B-B14F-4D97-AF65-F5344CB8AC3E}">
        <p14:creationId xmlns:p14="http://schemas.microsoft.com/office/powerpoint/2010/main" val="1153888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15F3-8319-BFC6-06A4-19BF1BD435A6}"/>
              </a:ext>
            </a:extLst>
          </p:cNvPr>
          <p:cNvSpPr>
            <a:spLocks noGrp="1"/>
          </p:cNvSpPr>
          <p:nvPr>
            <p:ph idx="1"/>
          </p:nvPr>
        </p:nvSpPr>
        <p:spPr/>
        <p:txBody>
          <a:bodyPr>
            <a:normAutofit/>
          </a:bodyPr>
          <a:lstStyle/>
          <a:p>
            <a:r>
              <a:rPr lang="en-CA" b="1" dirty="0"/>
              <a:t>Action. </a:t>
            </a:r>
            <a:r>
              <a:rPr lang="en-US" dirty="0"/>
              <a:t>Anchors and retracts the galea aponeurotica, thus pulling the scalp posteriorly. See frontalis for further discussion</a:t>
            </a:r>
            <a:r>
              <a:rPr lang="en-CA" dirty="0"/>
              <a:t>.</a:t>
            </a:r>
          </a:p>
          <a:p>
            <a:r>
              <a:rPr lang="en-CA" b="1" dirty="0"/>
              <a:t>Referral Areas. </a:t>
            </a:r>
            <a:r>
              <a:rPr lang="en-US" dirty="0"/>
              <a:t>Radiates pain locally to the back and top of the head and can refer pain to the ipsilateral eye</a:t>
            </a:r>
          </a:p>
          <a:p>
            <a:r>
              <a:rPr lang="en-CA" b="1" dirty="0"/>
              <a:t>Other Muscles to Examine. </a:t>
            </a:r>
            <a:r>
              <a:rPr lang="en-CA" dirty="0"/>
              <a:t>Frontalis, Temporalis, Orbicularis oculi, </a:t>
            </a:r>
            <a:r>
              <a:rPr lang="en-US" dirty="0"/>
              <a:t>All lateral and posterior neck muscles</a:t>
            </a:r>
            <a:endParaRPr lang="en-CA" dirty="0"/>
          </a:p>
        </p:txBody>
      </p:sp>
    </p:spTree>
    <p:extLst>
      <p:ext uri="{BB962C8B-B14F-4D97-AF65-F5344CB8AC3E}">
        <p14:creationId xmlns:p14="http://schemas.microsoft.com/office/powerpoint/2010/main" val="3768151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2A34BE-2328-DE3F-342D-65C705D08E90}"/>
              </a:ext>
            </a:extLst>
          </p:cNvPr>
          <p:cNvSpPr>
            <a:spLocks noGrp="1"/>
          </p:cNvSpPr>
          <p:nvPr>
            <p:ph idx="1"/>
          </p:nvPr>
        </p:nvSpPr>
        <p:spPr/>
        <p:txBody>
          <a:bodyPr>
            <a:normAutofit/>
          </a:bodyPr>
          <a:lstStyle/>
          <a:p>
            <a:r>
              <a:rPr lang="en-CA" b="1" dirty="0">
                <a:solidFill>
                  <a:srgbClr val="5E8735"/>
                </a:solidFill>
              </a:rPr>
              <a:t>Manual Therapy</a:t>
            </a:r>
          </a:p>
          <a:p>
            <a:r>
              <a:rPr lang="en-CA" b="1" i="1" dirty="0"/>
              <a:t>Stripping (1). </a:t>
            </a:r>
            <a:r>
              <a:rPr lang="en-CA" dirty="0"/>
              <a:t>The client lies supine. </a:t>
            </a:r>
            <a:r>
              <a:rPr lang="en-US" dirty="0"/>
              <a:t>Place the hands under the head, the fingers curled upward so that the fingertips touch the base of the </a:t>
            </a:r>
            <a:r>
              <a:rPr lang="en-CA" dirty="0"/>
              <a:t>skull. </a:t>
            </a:r>
            <a:r>
              <a:rPr lang="en-US" dirty="0"/>
              <a:t>Pressing superiorly and using the weight of the client's head to generate pressure, draw the hands very slowly toward yourself, so that the fingertips treat the entire occipitalis belly. Pause where the client reports tender points.</a:t>
            </a:r>
            <a:endParaRPr lang="en-CA" dirty="0"/>
          </a:p>
        </p:txBody>
      </p:sp>
    </p:spTree>
    <p:extLst>
      <p:ext uri="{BB962C8B-B14F-4D97-AF65-F5344CB8AC3E}">
        <p14:creationId xmlns:p14="http://schemas.microsoft.com/office/powerpoint/2010/main" val="1089919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B6E180-EB56-DFB4-CF50-CCC9E0F1F358}"/>
              </a:ext>
            </a:extLst>
          </p:cNvPr>
          <p:cNvPicPr>
            <a:picLocks noChangeAspect="1"/>
          </p:cNvPicPr>
          <p:nvPr/>
        </p:nvPicPr>
        <p:blipFill>
          <a:blip r:embed="rId2"/>
          <a:stretch>
            <a:fillRect/>
          </a:stretch>
        </p:blipFill>
        <p:spPr>
          <a:xfrm>
            <a:off x="5458984" y="1392667"/>
            <a:ext cx="5928344" cy="4135020"/>
          </a:xfrm>
          <a:prstGeom prst="rect">
            <a:avLst/>
          </a:prstGeom>
          <a:noFill/>
        </p:spPr>
      </p:pic>
      <p:sp>
        <p:nvSpPr>
          <p:cNvPr id="13" name="Text Placeholder 3">
            <a:extLst>
              <a:ext uri="{FF2B5EF4-FFF2-40B4-BE49-F238E27FC236}">
                <a16:creationId xmlns:a16="http://schemas.microsoft.com/office/drawing/2014/main" id="{D184FD0F-2A4A-6008-CAD0-C0640AB8931E}"/>
              </a:ext>
            </a:extLst>
          </p:cNvPr>
          <p:cNvSpPr>
            <a:spLocks noGrp="1"/>
          </p:cNvSpPr>
          <p:nvPr>
            <p:ph type="body" sz="half" idx="2"/>
          </p:nvPr>
        </p:nvSpPr>
        <p:spPr>
          <a:xfrm>
            <a:off x="643465" y="3043050"/>
            <a:ext cx="3517567" cy="3064505"/>
          </a:xfrm>
        </p:spPr>
        <p:txBody>
          <a:bodyPr/>
          <a:lstStyle/>
          <a:p>
            <a:r>
              <a:rPr lang="en-US" dirty="0"/>
              <a:t>Stripping occipitalis with the fingertips</a:t>
            </a:r>
          </a:p>
        </p:txBody>
      </p:sp>
    </p:spTree>
    <p:extLst>
      <p:ext uri="{BB962C8B-B14F-4D97-AF65-F5344CB8AC3E}">
        <p14:creationId xmlns:p14="http://schemas.microsoft.com/office/powerpoint/2010/main" val="3831017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2F0187-3479-59DE-1073-2618560C0090}"/>
              </a:ext>
            </a:extLst>
          </p:cNvPr>
          <p:cNvSpPr>
            <a:spLocks noGrp="1"/>
          </p:cNvSpPr>
          <p:nvPr>
            <p:ph idx="1"/>
          </p:nvPr>
        </p:nvSpPr>
        <p:spPr/>
        <p:txBody>
          <a:bodyPr>
            <a:normAutofit/>
          </a:bodyPr>
          <a:lstStyle/>
          <a:p>
            <a:r>
              <a:rPr lang="en-CA" b="1" i="1" dirty="0"/>
              <a:t>Stripping (2). </a:t>
            </a:r>
            <a:r>
              <a:rPr lang="en-US" dirty="0"/>
              <a:t>The client lies either supine or prone with the head turned away from the therapist. Holding the head with one hand, place the other thumb at the center line of the occiput, on a line with the upper part of occipitalis. Pressing firmly into the tissue, draw the thumb laterally across occipitalis. Placing the thumb in a position closer to the neck, repeat the procedure until you have covered the entire </a:t>
            </a:r>
            <a:r>
              <a:rPr lang="en-CA" dirty="0"/>
              <a:t>muscle belly.</a:t>
            </a:r>
          </a:p>
          <a:p>
            <a:r>
              <a:rPr lang="en-CA" b="1" i="1" dirty="0"/>
              <a:t>Stripping (3). </a:t>
            </a:r>
            <a:r>
              <a:rPr lang="en-US" dirty="0"/>
              <a:t>The client lies either supine or prone with the head turned away from the therapist. Hold the client's head in both your hands, so that the thumbs rest on the upper part of occipitalis at its </a:t>
            </a:r>
            <a:r>
              <a:rPr lang="en-CA" dirty="0"/>
              <a:t>center. </a:t>
            </a:r>
            <a:r>
              <a:rPr lang="en-US" dirty="0"/>
              <a:t>Pressing firmly into the tissue, spread the thumbs apart as far as the outer aspects of the muscle belly</a:t>
            </a:r>
            <a:r>
              <a:rPr lang="en-CA" dirty="0"/>
              <a:t>. </a:t>
            </a:r>
            <a:r>
              <a:rPr lang="en-US" dirty="0"/>
              <a:t>Shifting the thumbs to a position nearer the neck, repeat the procedure until the whole muscle belly has </a:t>
            </a:r>
            <a:r>
              <a:rPr lang="en-CA" dirty="0"/>
              <a:t>been treated.</a:t>
            </a:r>
          </a:p>
        </p:txBody>
      </p:sp>
    </p:spTree>
    <p:extLst>
      <p:ext uri="{BB962C8B-B14F-4D97-AF65-F5344CB8AC3E}">
        <p14:creationId xmlns:p14="http://schemas.microsoft.com/office/powerpoint/2010/main" val="3925898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9DA5E0-10C7-7687-0173-BFEA76836475}"/>
              </a:ext>
            </a:extLst>
          </p:cNvPr>
          <p:cNvPicPr>
            <a:picLocks noChangeAspect="1"/>
          </p:cNvPicPr>
          <p:nvPr/>
        </p:nvPicPr>
        <p:blipFill>
          <a:blip r:embed="rId2"/>
          <a:stretch>
            <a:fillRect/>
          </a:stretch>
        </p:blipFill>
        <p:spPr>
          <a:xfrm>
            <a:off x="5458984" y="1142968"/>
            <a:ext cx="5928344" cy="4634418"/>
          </a:xfrm>
          <a:prstGeom prst="rect">
            <a:avLst/>
          </a:prstGeom>
          <a:noFill/>
        </p:spPr>
      </p:pic>
      <p:sp>
        <p:nvSpPr>
          <p:cNvPr id="13" name="Text Placeholder 3">
            <a:extLst>
              <a:ext uri="{FF2B5EF4-FFF2-40B4-BE49-F238E27FC236}">
                <a16:creationId xmlns:a16="http://schemas.microsoft.com/office/drawing/2014/main" id="{0E6355DE-6D33-D298-C5B6-842723AD0E90}"/>
              </a:ext>
            </a:extLst>
          </p:cNvPr>
          <p:cNvSpPr>
            <a:spLocks noGrp="1"/>
          </p:cNvSpPr>
          <p:nvPr>
            <p:ph type="body" sz="half" idx="2"/>
          </p:nvPr>
        </p:nvSpPr>
        <p:spPr>
          <a:xfrm>
            <a:off x="643465" y="3043050"/>
            <a:ext cx="3517567" cy="3064505"/>
          </a:xfrm>
        </p:spPr>
        <p:txBody>
          <a:bodyPr/>
          <a:lstStyle/>
          <a:p>
            <a:r>
              <a:rPr lang="en-US" dirty="0"/>
              <a:t>Stripping of occipitalis with thumbs</a:t>
            </a:r>
          </a:p>
        </p:txBody>
      </p:sp>
    </p:spTree>
    <p:extLst>
      <p:ext uri="{BB962C8B-B14F-4D97-AF65-F5344CB8AC3E}">
        <p14:creationId xmlns:p14="http://schemas.microsoft.com/office/powerpoint/2010/main" val="3856414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74680-F5E8-3D6C-71E5-50560234FA93}"/>
              </a:ext>
            </a:extLst>
          </p:cNvPr>
          <p:cNvSpPr>
            <a:spLocks noGrp="1"/>
          </p:cNvSpPr>
          <p:nvPr>
            <p:ph type="title"/>
          </p:nvPr>
        </p:nvSpPr>
        <p:spPr/>
        <p:txBody>
          <a:bodyPr>
            <a:normAutofit/>
          </a:bodyPr>
          <a:lstStyle/>
          <a:p>
            <a:r>
              <a:rPr lang="en-US" sz="3200" dirty="0">
                <a:solidFill>
                  <a:srgbClr val="FF0000"/>
                </a:solidFill>
              </a:rPr>
              <a:t>Orbicularis Oculi </a:t>
            </a:r>
            <a:r>
              <a:rPr lang="en-US" sz="3200" dirty="0">
                <a:solidFill>
                  <a:srgbClr val="5E8735"/>
                </a:solidFill>
              </a:rPr>
              <a:t>or-</a:t>
            </a:r>
            <a:r>
              <a:rPr lang="en-US" sz="3200" dirty="0" err="1">
                <a:solidFill>
                  <a:srgbClr val="5E8735"/>
                </a:solidFill>
              </a:rPr>
              <a:t>bic</a:t>
            </a:r>
            <a:r>
              <a:rPr lang="en-US" sz="3200" dirty="0">
                <a:solidFill>
                  <a:srgbClr val="5E8735"/>
                </a:solidFill>
              </a:rPr>
              <a:t>-</a:t>
            </a:r>
            <a:r>
              <a:rPr lang="en-US" sz="3200" dirty="0" err="1">
                <a:solidFill>
                  <a:srgbClr val="5E8735"/>
                </a:solidFill>
              </a:rPr>
              <a:t>yu</a:t>
            </a:r>
            <a:r>
              <a:rPr lang="en-US" sz="3200" dirty="0">
                <a:solidFill>
                  <a:srgbClr val="5E8735"/>
                </a:solidFill>
              </a:rPr>
              <a:t>-LAR-is OCK-</a:t>
            </a:r>
            <a:r>
              <a:rPr lang="en-US" sz="3200" dirty="0" err="1">
                <a:solidFill>
                  <a:srgbClr val="5E8735"/>
                </a:solidFill>
              </a:rPr>
              <a:t>yu</a:t>
            </a:r>
            <a:r>
              <a:rPr lang="en-US" sz="3200" dirty="0">
                <a:solidFill>
                  <a:srgbClr val="5E8735"/>
                </a:solidFill>
              </a:rPr>
              <a:t>-lee</a:t>
            </a:r>
            <a:br>
              <a:rPr lang="en-US" dirty="0"/>
            </a:br>
            <a:r>
              <a:rPr lang="en-US" sz="2200" dirty="0"/>
              <a:t>Etymology Latin: </a:t>
            </a:r>
            <a:r>
              <a:rPr lang="en-US" sz="2200" dirty="0" err="1"/>
              <a:t>orbiculus</a:t>
            </a:r>
            <a:r>
              <a:rPr lang="en-US" sz="2200" dirty="0"/>
              <a:t>, a small disk + oculi, of the eye</a:t>
            </a:r>
            <a:endParaRPr lang="en-CA" sz="2200" dirty="0"/>
          </a:p>
        </p:txBody>
      </p:sp>
      <p:sp>
        <p:nvSpPr>
          <p:cNvPr id="3" name="Content Placeholder 2">
            <a:extLst>
              <a:ext uri="{FF2B5EF4-FFF2-40B4-BE49-F238E27FC236}">
                <a16:creationId xmlns:a16="http://schemas.microsoft.com/office/drawing/2014/main" id="{1748D96F-68A4-133C-F0B4-144050946950}"/>
              </a:ext>
            </a:extLst>
          </p:cNvPr>
          <p:cNvSpPr>
            <a:spLocks noGrp="1"/>
          </p:cNvSpPr>
          <p:nvPr>
            <p:ph idx="1"/>
          </p:nvPr>
        </p:nvSpPr>
        <p:spPr/>
        <p:txBody>
          <a:bodyPr>
            <a:normAutofit/>
          </a:bodyPr>
          <a:lstStyle/>
          <a:p>
            <a:r>
              <a:rPr lang="en-CA" b="1" dirty="0"/>
              <a:t>Overview</a:t>
            </a:r>
          </a:p>
          <a:p>
            <a:r>
              <a:rPr lang="en-US" b="1" dirty="0"/>
              <a:t>Orbicularis oculi.</a:t>
            </a:r>
            <a:r>
              <a:rPr lang="en-US" dirty="0"/>
              <a:t> encircles the eye and provides for voluntary closure of the eyelid. Its trigger points can be activated by frowning and squinting and by trigger points in sternocleidomastoid.</a:t>
            </a:r>
          </a:p>
          <a:p>
            <a:r>
              <a:rPr lang="en-CA" b="1" dirty="0"/>
              <a:t>Attachments. </a:t>
            </a:r>
            <a:r>
              <a:rPr lang="en-US" dirty="0"/>
              <a:t>Medially, to the medial palpebral ligament, frontal and maxillary bones, and to the tissue of the eyelid Superiorly and medially, to the orbit.</a:t>
            </a:r>
          </a:p>
          <a:p>
            <a:r>
              <a:rPr lang="en-CA" b="1" dirty="0"/>
              <a:t>Palpation. </a:t>
            </a:r>
            <a:r>
              <a:rPr lang="en-US" dirty="0"/>
              <a:t>Not clearly distinguishable, this muscle surrounds the eye. The muscle's architecture is parallel, and the fiber direction is roughly concentrically around the eye.</a:t>
            </a:r>
            <a:endParaRPr lang="en-CA" dirty="0"/>
          </a:p>
        </p:txBody>
      </p:sp>
    </p:spTree>
    <p:extLst>
      <p:ext uri="{BB962C8B-B14F-4D97-AF65-F5344CB8AC3E}">
        <p14:creationId xmlns:p14="http://schemas.microsoft.com/office/powerpoint/2010/main" val="1993743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911300-51C7-2512-58A4-9ABA1230A5CD}"/>
              </a:ext>
            </a:extLst>
          </p:cNvPr>
          <p:cNvPicPr>
            <a:picLocks noChangeAspect="1"/>
          </p:cNvPicPr>
          <p:nvPr/>
        </p:nvPicPr>
        <p:blipFill>
          <a:blip r:embed="rId2"/>
          <a:stretch>
            <a:fillRect/>
          </a:stretch>
        </p:blipFill>
        <p:spPr>
          <a:xfrm>
            <a:off x="5458984" y="1836294"/>
            <a:ext cx="5928344" cy="3247766"/>
          </a:xfrm>
          <a:prstGeom prst="rect">
            <a:avLst/>
          </a:prstGeom>
          <a:noFill/>
        </p:spPr>
      </p:pic>
      <p:sp>
        <p:nvSpPr>
          <p:cNvPr id="13" name="Text Placeholder 3">
            <a:extLst>
              <a:ext uri="{FF2B5EF4-FFF2-40B4-BE49-F238E27FC236}">
                <a16:creationId xmlns:a16="http://schemas.microsoft.com/office/drawing/2014/main" id="{34FFC656-5402-8F3B-8FAC-C99D60E202D5}"/>
              </a:ext>
            </a:extLst>
          </p:cNvPr>
          <p:cNvSpPr>
            <a:spLocks noGrp="1"/>
          </p:cNvSpPr>
          <p:nvPr>
            <p:ph type="body" sz="half" idx="2"/>
          </p:nvPr>
        </p:nvSpPr>
        <p:spPr>
          <a:xfrm>
            <a:off x="643465" y="3043050"/>
            <a:ext cx="3517567" cy="3064505"/>
          </a:xfrm>
        </p:spPr>
        <p:txBody>
          <a:bodyPr/>
          <a:lstStyle/>
          <a:p>
            <a:r>
              <a:rPr lang="en-CA" dirty="0"/>
              <a:t>Anatomy of orbicularis oculi</a:t>
            </a:r>
          </a:p>
          <a:p>
            <a:endParaRPr lang="en-US" dirty="0"/>
          </a:p>
        </p:txBody>
      </p:sp>
    </p:spTree>
    <p:extLst>
      <p:ext uri="{BB962C8B-B14F-4D97-AF65-F5344CB8AC3E}">
        <p14:creationId xmlns:p14="http://schemas.microsoft.com/office/powerpoint/2010/main" val="2036685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75E64-CAC3-5748-33D9-6C4AFDDE7FF9}"/>
              </a:ext>
            </a:extLst>
          </p:cNvPr>
          <p:cNvSpPr>
            <a:spLocks noGrp="1"/>
          </p:cNvSpPr>
          <p:nvPr>
            <p:ph idx="1"/>
          </p:nvPr>
        </p:nvSpPr>
        <p:spPr/>
        <p:txBody>
          <a:bodyPr/>
          <a:lstStyle/>
          <a:p>
            <a:r>
              <a:rPr lang="en-CA" b="1" dirty="0"/>
              <a:t>Actions. </a:t>
            </a:r>
            <a:r>
              <a:rPr lang="en-US" dirty="0"/>
              <a:t>Intentional blinking and strong closure of the eyelid </a:t>
            </a:r>
            <a:r>
              <a:rPr lang="en-CA" dirty="0"/>
              <a:t>Squinting.</a:t>
            </a:r>
          </a:p>
          <a:p>
            <a:r>
              <a:rPr lang="en-CA" b="1" dirty="0"/>
              <a:t>Referral Areas. </a:t>
            </a:r>
            <a:r>
              <a:rPr lang="en-US" dirty="0"/>
              <a:t>Superior to the eye and down the side of the nose.</a:t>
            </a:r>
          </a:p>
          <a:p>
            <a:r>
              <a:rPr lang="en-CA" b="1" dirty="0">
                <a:solidFill>
                  <a:srgbClr val="5E8735"/>
                </a:solidFill>
              </a:rPr>
              <a:t>Manual Therapy</a:t>
            </a:r>
          </a:p>
          <a:p>
            <a:r>
              <a:rPr lang="en-CA" b="1" i="1" dirty="0"/>
              <a:t>Compression. </a:t>
            </a:r>
            <a:r>
              <a:rPr lang="en-US" dirty="0"/>
              <a:t>Using the thumb, seek a common tender or trigger point near the lateral end of the eyebrow. Compress and hold for release.</a:t>
            </a:r>
          </a:p>
          <a:p>
            <a:endParaRPr lang="en-CA" dirty="0"/>
          </a:p>
        </p:txBody>
      </p:sp>
    </p:spTree>
    <p:extLst>
      <p:ext uri="{BB962C8B-B14F-4D97-AF65-F5344CB8AC3E}">
        <p14:creationId xmlns:p14="http://schemas.microsoft.com/office/powerpoint/2010/main" val="151358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4630A8-DAED-B9C6-7043-503CC79CD158}"/>
              </a:ext>
            </a:extLst>
          </p:cNvPr>
          <p:cNvPicPr>
            <a:picLocks noChangeAspect="1"/>
          </p:cNvPicPr>
          <p:nvPr/>
        </p:nvPicPr>
        <p:blipFill>
          <a:blip r:embed="rId2"/>
          <a:stretch>
            <a:fillRect/>
          </a:stretch>
        </p:blipFill>
        <p:spPr>
          <a:xfrm>
            <a:off x="5458984" y="843329"/>
            <a:ext cx="5928344" cy="5233697"/>
          </a:xfrm>
          <a:prstGeom prst="rect">
            <a:avLst/>
          </a:prstGeom>
          <a:noFill/>
        </p:spPr>
      </p:pic>
      <p:sp>
        <p:nvSpPr>
          <p:cNvPr id="13" name="Text Placeholder 3">
            <a:extLst>
              <a:ext uri="{FF2B5EF4-FFF2-40B4-BE49-F238E27FC236}">
                <a16:creationId xmlns:a16="http://schemas.microsoft.com/office/drawing/2014/main" id="{E93AE231-CDE0-80AB-22D2-65975360E37B}"/>
              </a:ext>
            </a:extLst>
          </p:cNvPr>
          <p:cNvSpPr>
            <a:spLocks noGrp="1"/>
          </p:cNvSpPr>
          <p:nvPr>
            <p:ph type="body" sz="half" idx="2"/>
          </p:nvPr>
        </p:nvSpPr>
        <p:spPr>
          <a:xfrm>
            <a:off x="643465" y="3043050"/>
            <a:ext cx="3517567" cy="3064505"/>
          </a:xfrm>
        </p:spPr>
        <p:txBody>
          <a:bodyPr/>
          <a:lstStyle/>
          <a:p>
            <a:r>
              <a:rPr lang="en-US" dirty="0"/>
              <a:t>Trigger point compression of orbicularis oculi</a:t>
            </a:r>
          </a:p>
        </p:txBody>
      </p:sp>
    </p:spTree>
    <p:extLst>
      <p:ext uri="{BB962C8B-B14F-4D97-AF65-F5344CB8AC3E}">
        <p14:creationId xmlns:p14="http://schemas.microsoft.com/office/powerpoint/2010/main" val="3216873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73FD37-9DFD-CA55-05A6-3236A8D00A75}"/>
              </a:ext>
            </a:extLst>
          </p:cNvPr>
          <p:cNvSpPr>
            <a:spLocks noGrp="1"/>
          </p:cNvSpPr>
          <p:nvPr>
            <p:ph idx="1"/>
          </p:nvPr>
        </p:nvSpPr>
        <p:spPr/>
        <p:txBody>
          <a:bodyPr/>
          <a:lstStyle/>
          <a:p>
            <a:r>
              <a:rPr lang="en-CA" b="1" i="1" dirty="0"/>
              <a:t>Stripping. </a:t>
            </a:r>
            <a:r>
              <a:rPr lang="en-US" dirty="0"/>
              <a:t>Place the tip of a thumb or finger on the medial end of the eyebrow.</a:t>
            </a:r>
          </a:p>
          <a:p>
            <a:r>
              <a:rPr lang="en-US" dirty="0"/>
              <a:t>Pressing firmly into the tissue, slide the thumb or finger outward to the lateral end of the eyebrow</a:t>
            </a:r>
            <a:r>
              <a:rPr lang="en-CA" dirty="0"/>
              <a:t>.</a:t>
            </a:r>
          </a:p>
          <a:p>
            <a:r>
              <a:rPr lang="en-US" dirty="0"/>
              <a:t>Repeat once just superior to the eyebrow, and again just inferior to it, pressing superiorly against the </a:t>
            </a:r>
            <a:r>
              <a:rPr lang="en-CA" dirty="0"/>
              <a:t>orbit.</a:t>
            </a:r>
          </a:p>
        </p:txBody>
      </p:sp>
    </p:spTree>
    <p:extLst>
      <p:ext uri="{BB962C8B-B14F-4D97-AF65-F5344CB8AC3E}">
        <p14:creationId xmlns:p14="http://schemas.microsoft.com/office/powerpoint/2010/main" val="306633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BD69B5-46F4-F1D6-B221-C8D982AA09C6}"/>
              </a:ext>
            </a:extLst>
          </p:cNvPr>
          <p:cNvPicPr>
            <a:picLocks noChangeAspect="1"/>
          </p:cNvPicPr>
          <p:nvPr/>
        </p:nvPicPr>
        <p:blipFill>
          <a:blip r:embed="rId2"/>
          <a:stretch>
            <a:fillRect/>
          </a:stretch>
        </p:blipFill>
        <p:spPr>
          <a:xfrm>
            <a:off x="5695123" y="812799"/>
            <a:ext cx="5456065" cy="5294757"/>
          </a:xfrm>
          <a:prstGeom prst="rect">
            <a:avLst/>
          </a:prstGeom>
          <a:noFill/>
        </p:spPr>
      </p:pic>
      <p:sp>
        <p:nvSpPr>
          <p:cNvPr id="13" name="Text Placeholder 3">
            <a:extLst>
              <a:ext uri="{FF2B5EF4-FFF2-40B4-BE49-F238E27FC236}">
                <a16:creationId xmlns:a16="http://schemas.microsoft.com/office/drawing/2014/main" id="{3774B0E4-5768-B61C-274C-6087562E45ED}"/>
              </a:ext>
            </a:extLst>
          </p:cNvPr>
          <p:cNvSpPr>
            <a:spLocks noGrp="1"/>
          </p:cNvSpPr>
          <p:nvPr>
            <p:ph type="body" sz="half" idx="2"/>
          </p:nvPr>
        </p:nvSpPr>
        <p:spPr>
          <a:xfrm>
            <a:off x="643465" y="3043050"/>
            <a:ext cx="3517567" cy="3064505"/>
          </a:xfrm>
        </p:spPr>
        <p:txBody>
          <a:bodyPr/>
          <a:lstStyle/>
          <a:p>
            <a:r>
              <a:rPr lang="en-US" dirty="0"/>
              <a:t>Stripping orbicularis oculi superior to the orbit</a:t>
            </a:r>
          </a:p>
        </p:txBody>
      </p:sp>
    </p:spTree>
    <p:extLst>
      <p:ext uri="{BB962C8B-B14F-4D97-AF65-F5344CB8AC3E}">
        <p14:creationId xmlns:p14="http://schemas.microsoft.com/office/powerpoint/2010/main" val="1089848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C2DB51-D54B-14B1-091E-E17EF1957A01}"/>
              </a:ext>
            </a:extLst>
          </p:cNvPr>
          <p:cNvPicPr>
            <a:picLocks noChangeAspect="1"/>
          </p:cNvPicPr>
          <p:nvPr/>
        </p:nvPicPr>
        <p:blipFill>
          <a:blip r:embed="rId2"/>
          <a:stretch>
            <a:fillRect/>
          </a:stretch>
        </p:blipFill>
        <p:spPr>
          <a:xfrm>
            <a:off x="5666407" y="812799"/>
            <a:ext cx="5513498" cy="5294757"/>
          </a:xfrm>
          <a:prstGeom prst="rect">
            <a:avLst/>
          </a:prstGeom>
          <a:noFill/>
        </p:spPr>
      </p:pic>
      <p:sp>
        <p:nvSpPr>
          <p:cNvPr id="13" name="Text Placeholder 3">
            <a:extLst>
              <a:ext uri="{FF2B5EF4-FFF2-40B4-BE49-F238E27FC236}">
                <a16:creationId xmlns:a16="http://schemas.microsoft.com/office/drawing/2014/main" id="{894A5D1A-1FE2-D916-4843-93DD99709C9A}"/>
              </a:ext>
            </a:extLst>
          </p:cNvPr>
          <p:cNvSpPr>
            <a:spLocks noGrp="1"/>
          </p:cNvSpPr>
          <p:nvPr>
            <p:ph type="body" sz="half" idx="2"/>
          </p:nvPr>
        </p:nvSpPr>
        <p:spPr>
          <a:xfrm>
            <a:off x="643465" y="3043050"/>
            <a:ext cx="3517567" cy="3064505"/>
          </a:xfrm>
        </p:spPr>
        <p:txBody>
          <a:bodyPr/>
          <a:lstStyle/>
          <a:p>
            <a:r>
              <a:rPr lang="en-US" dirty="0"/>
              <a:t>Stripping orbicularis oculi pressing upward against the orbit</a:t>
            </a:r>
          </a:p>
        </p:txBody>
      </p:sp>
    </p:spTree>
    <p:extLst>
      <p:ext uri="{BB962C8B-B14F-4D97-AF65-F5344CB8AC3E}">
        <p14:creationId xmlns:p14="http://schemas.microsoft.com/office/powerpoint/2010/main" val="691254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AA1AC-27F6-8BA3-CDD8-441F6D8663EF}"/>
              </a:ext>
            </a:extLst>
          </p:cNvPr>
          <p:cNvSpPr>
            <a:spLocks noGrp="1"/>
          </p:cNvSpPr>
          <p:nvPr>
            <p:ph type="title"/>
          </p:nvPr>
        </p:nvSpPr>
        <p:spPr/>
        <p:txBody>
          <a:bodyPr/>
          <a:lstStyle/>
          <a:p>
            <a:r>
              <a:rPr lang="en-CA" dirty="0"/>
              <a:t>Thank you!</a:t>
            </a:r>
          </a:p>
        </p:txBody>
      </p:sp>
    </p:spTree>
    <p:extLst>
      <p:ext uri="{BB962C8B-B14F-4D97-AF65-F5344CB8AC3E}">
        <p14:creationId xmlns:p14="http://schemas.microsoft.com/office/powerpoint/2010/main" val="1945281859"/>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{00F92A9F-DD91-40AC-9096-E6FD6C048B8F}TFf0a5ceae-4542-492d-822e-d65a94fb0e1e3b562c5a_win32-009a0557e699</Template>
  <TotalTime>101</TotalTime>
  <Words>1892</Words>
  <Application>Microsoft Office PowerPoint</Application>
  <PresentationFormat>Widescreen</PresentationFormat>
  <Paragraphs>73</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Bookman Old Style</vt:lpstr>
      <vt:lpstr>Calibri</vt:lpstr>
      <vt:lpstr>Franklin Gothic Book</vt:lpstr>
      <vt:lpstr>Custom</vt:lpstr>
      <vt:lpstr>Advanced Techniques 3A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the Region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Frontalis fron-TAL-is Etymology Latin, pertaining to the front</vt:lpstr>
      <vt:lpstr>PowerPoint Presentation</vt:lpstr>
      <vt:lpstr>PowerPoint Presentation</vt:lpstr>
      <vt:lpstr>PowerPoint Presentation</vt:lpstr>
      <vt:lpstr>PowerPoint Presentation</vt:lpstr>
      <vt:lpstr>PowerPoint Presentation</vt:lpstr>
      <vt:lpstr>PowerPoint Presentation</vt:lpstr>
      <vt:lpstr>Occipitalis ock-sip-it-TAL-is Etymology Latin occiput, back of the head</vt:lpstr>
      <vt:lpstr>PowerPoint Presentation</vt:lpstr>
      <vt:lpstr>PowerPoint Presentation</vt:lpstr>
      <vt:lpstr>PowerPoint Presentation</vt:lpstr>
      <vt:lpstr>PowerPoint Presentation</vt:lpstr>
      <vt:lpstr>PowerPoint Presentation</vt:lpstr>
      <vt:lpstr>PowerPoint Presentation</vt:lpstr>
      <vt:lpstr>Orbicularis Oculi or-bic-yu-LAR-is OCK-yu-lee Etymology Latin: orbiculus, a small disk + oculi, of the eye</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2</cp:revision>
  <dcterms:created xsi:type="dcterms:W3CDTF">2025-12-18T01:16:18Z</dcterms:created>
  <dcterms:modified xsi:type="dcterms:W3CDTF">2026-02-19T02:58:17Z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