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74" r:id="rId7"/>
    <p:sldId id="260" r:id="rId8"/>
    <p:sldId id="276" r:id="rId9"/>
    <p:sldId id="275" r:id="rId10"/>
    <p:sldId id="261" r:id="rId11"/>
    <p:sldId id="277" r:id="rId12"/>
    <p:sldId id="262" r:id="rId13"/>
    <p:sldId id="263" r:id="rId14"/>
    <p:sldId id="264" r:id="rId15"/>
    <p:sldId id="278" r:id="rId16"/>
    <p:sldId id="265" r:id="rId17"/>
    <p:sldId id="279" r:id="rId18"/>
    <p:sldId id="266" r:id="rId19"/>
    <p:sldId id="281" r:id="rId20"/>
    <p:sldId id="267" r:id="rId21"/>
    <p:sldId id="280" r:id="rId22"/>
    <p:sldId id="268" r:id="rId23"/>
    <p:sldId id="269" r:id="rId24"/>
    <p:sldId id="270" r:id="rId25"/>
    <p:sldId id="271" r:id="rId26"/>
    <p:sldId id="272" r:id="rId27"/>
    <p:sldId id="273" r:id="rId28"/>
    <p:sldId id="282" r:id="rId29"/>
    <p:sldId id="28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modSld sldOrd">
      <pc:chgData name="hamid ghazvini" userId="1bbb9b6cc34e1cfb" providerId="LiveId" clId="{559E99A4-7663-4329-AD66-B723B2FE766D}" dt="2026-02-19T12:51:38.011" v="874" actId="21"/>
      <pc:docMkLst>
        <pc:docMk/>
      </pc:docMkLst>
      <pc:sldChg chg="delSp modSp mod">
        <pc:chgData name="hamid ghazvini" userId="1bbb9b6cc34e1cfb" providerId="LiveId" clId="{559E99A4-7663-4329-AD66-B723B2FE766D}" dt="2026-02-19T12:51:17.171" v="873" actId="21"/>
        <pc:sldMkLst>
          <pc:docMk/>
          <pc:sldMk cId="2039357065" sldId="260"/>
        </pc:sldMkLst>
        <pc:spChg chg="del">
          <ac:chgData name="hamid ghazvini" userId="1bbb9b6cc34e1cfb" providerId="LiveId" clId="{559E99A4-7663-4329-AD66-B723B2FE766D}" dt="2026-02-19T12:51:17.171" v="873" actId="21"/>
          <ac:spMkLst>
            <pc:docMk/>
            <pc:sldMk cId="2039357065" sldId="260"/>
            <ac:spMk id="2" creationId="{2A66ABF6-2805-F428-6790-8DF2795EFDD6}"/>
          </ac:spMkLst>
        </pc:spChg>
      </pc:sldChg>
      <pc:sldChg chg="delSp mod">
        <pc:chgData name="hamid ghazvini" userId="1bbb9b6cc34e1cfb" providerId="LiveId" clId="{559E99A4-7663-4329-AD66-B723B2FE766D}" dt="2026-02-19T12:51:38.011" v="874" actId="21"/>
        <pc:sldMkLst>
          <pc:docMk/>
          <pc:sldMk cId="1042809624" sldId="266"/>
        </pc:sldMkLst>
        <pc:spChg chg="del">
          <ac:chgData name="hamid ghazvini" userId="1bbb9b6cc34e1cfb" providerId="LiveId" clId="{559E99A4-7663-4329-AD66-B723B2FE766D}" dt="2026-02-19T12:51:38.011" v="874" actId="21"/>
          <ac:spMkLst>
            <pc:docMk/>
            <pc:sldMk cId="1042809624" sldId="266"/>
            <ac:spMk id="2" creationId="{FF5D8245-F187-DD6F-9587-B0D3B2F3011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2/19/2026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2/19/2026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2/19/2026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2/19/2026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2/19/2026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2/19/2026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2/19/2026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2/19/2026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2/19/2026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2/19/2026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2/19/2026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2/19/2026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receiving a massage">
            <a:extLst>
              <a:ext uri="{FF2B5EF4-FFF2-40B4-BE49-F238E27FC236}">
                <a16:creationId xmlns:a16="http://schemas.microsoft.com/office/drawing/2014/main" id="{BF2E6A93-6A0E-0FE7-6DBF-7C729702026F}"/>
              </a:ext>
            </a:extLst>
          </p:cNvPr>
          <p:cNvPicPr>
            <a:picLocks noChangeAspect="1"/>
          </p:cNvPicPr>
          <p:nvPr/>
        </p:nvPicPr>
        <p:blipFill>
          <a:blip r:embed="rId2">
            <a:extLst>
              <a:ext uri="{28A0092B-C50C-407E-A947-70E740481C1C}">
                <a14:useLocalDpi xmlns:a14="http://schemas.microsoft.com/office/drawing/2010/main" val="0"/>
              </a:ext>
            </a:extLst>
          </a:blip>
          <a:srcRect t="28892" b="12888"/>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Advanced Massage Techniques 3-B</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Zygomatic major &amp; minor, Temporalis, Masseter, Medial &amp; Lateral </a:t>
            </a:r>
            <a:r>
              <a:rPr lang="en-US" dirty="0" err="1"/>
              <a:t>Pterigoid</a:t>
            </a:r>
            <a:endParaRPr lang="en-US" dirty="0"/>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49128-A82C-E6CE-2273-F48F78CCE42D}"/>
              </a:ext>
            </a:extLst>
          </p:cNvPr>
          <p:cNvSpPr>
            <a:spLocks noGrp="1"/>
          </p:cNvSpPr>
          <p:nvPr>
            <p:ph type="title"/>
          </p:nvPr>
        </p:nvSpPr>
        <p:spPr/>
        <p:txBody>
          <a:bodyPr>
            <a:noAutofit/>
          </a:bodyPr>
          <a:lstStyle/>
          <a:p>
            <a:r>
              <a:rPr lang="en-US" sz="3200" b="1" i="1" dirty="0"/>
              <a:t>Zygomaticus Major and Minor </a:t>
            </a:r>
            <a:r>
              <a:rPr lang="en-US" sz="3200" b="1" i="1" dirty="0" err="1"/>
              <a:t>zye</a:t>
            </a:r>
            <a:r>
              <a:rPr lang="en-US" sz="3200" b="1" i="1" dirty="0"/>
              <a:t>-go-MAT-</a:t>
            </a:r>
            <a:r>
              <a:rPr lang="en-US" sz="3200" b="1" i="1" dirty="0" err="1"/>
              <a:t>ik</a:t>
            </a:r>
            <a:r>
              <a:rPr lang="en-US" sz="3200" b="1" i="1" dirty="0"/>
              <a:t>-us</a:t>
            </a:r>
            <a:br>
              <a:rPr lang="en-US" sz="3600" b="1" i="1" dirty="0"/>
            </a:br>
            <a:r>
              <a:rPr lang="en-US" sz="2000" b="1" dirty="0"/>
              <a:t>Etymology </a:t>
            </a:r>
            <a:r>
              <a:rPr lang="en-US" sz="2000" dirty="0"/>
              <a:t>Greek zygon, yoke or joining</a:t>
            </a:r>
            <a:endParaRPr lang="en-CA" sz="2000" dirty="0"/>
          </a:p>
        </p:txBody>
      </p:sp>
      <p:sp>
        <p:nvSpPr>
          <p:cNvPr id="3" name="Content Placeholder 2">
            <a:extLst>
              <a:ext uri="{FF2B5EF4-FFF2-40B4-BE49-F238E27FC236}">
                <a16:creationId xmlns:a16="http://schemas.microsoft.com/office/drawing/2014/main" id="{FDF8CDD9-988F-C517-7FC3-25AC4922A9D5}"/>
              </a:ext>
            </a:extLst>
          </p:cNvPr>
          <p:cNvSpPr>
            <a:spLocks noGrp="1"/>
          </p:cNvSpPr>
          <p:nvPr>
            <p:ph idx="1"/>
          </p:nvPr>
        </p:nvSpPr>
        <p:spPr>
          <a:xfrm>
            <a:off x="1097280" y="1932495"/>
            <a:ext cx="10058400" cy="3936597"/>
          </a:xfrm>
        </p:spPr>
        <p:txBody>
          <a:bodyPr>
            <a:normAutofit lnSpcReduction="10000"/>
          </a:bodyPr>
          <a:lstStyle/>
          <a:p>
            <a:r>
              <a:rPr lang="en-CA" b="1" dirty="0"/>
              <a:t>Overview</a:t>
            </a:r>
          </a:p>
          <a:p>
            <a:r>
              <a:rPr lang="en-CA" b="1" dirty="0"/>
              <a:t> </a:t>
            </a:r>
            <a:r>
              <a:rPr lang="en-US" b="1" dirty="0"/>
              <a:t>Zygomaticus major </a:t>
            </a:r>
            <a:r>
              <a:rPr lang="en-US" dirty="0"/>
              <a:t>and </a:t>
            </a:r>
            <a:r>
              <a:rPr lang="en-US" b="1" dirty="0"/>
              <a:t>minor</a:t>
            </a:r>
            <a:r>
              <a:rPr lang="en-US" dirty="0"/>
              <a:t> are the principal smiling muscles; their trigger points arise from trigger point activity in the chewing muscles (masseter and the pterygoids). It is best examined by pincer palpation with the index finger in the mouth and the thumb outside the mouth, or vice versa.</a:t>
            </a:r>
          </a:p>
          <a:p>
            <a:r>
              <a:rPr lang="en-CA" b="1" dirty="0"/>
              <a:t>Attachments: </a:t>
            </a:r>
            <a:r>
              <a:rPr lang="en-US" dirty="0"/>
              <a:t>Superiorly, to the zygomatic bone Inferiorly, to the tissues at the corners of the mouth, blending with fibers of orbicularis </a:t>
            </a:r>
            <a:r>
              <a:rPr lang="en-US" dirty="0" err="1"/>
              <a:t>oris</a:t>
            </a:r>
            <a:r>
              <a:rPr lang="en-US" dirty="0"/>
              <a:t>.</a:t>
            </a:r>
          </a:p>
          <a:p>
            <a:r>
              <a:rPr lang="en-CA" b="1" dirty="0"/>
              <a:t>Palpation: </a:t>
            </a:r>
            <a:r>
              <a:rPr lang="en-US" dirty="0"/>
              <a:t>Place your index fingertip just under the zygomatic prominence with your fourth fingertip resting on the skin over the canine tooth. By moving your fingertips back and fourth, you can feel the muscle clearly. The muscle’s architecture is parallel, and the fiber direction is diagonal.</a:t>
            </a:r>
          </a:p>
        </p:txBody>
      </p:sp>
    </p:spTree>
    <p:extLst>
      <p:ext uri="{BB962C8B-B14F-4D97-AF65-F5344CB8AC3E}">
        <p14:creationId xmlns:p14="http://schemas.microsoft.com/office/powerpoint/2010/main" val="113318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E1BBDF-8EBD-760B-9A82-8B2ECBB185D4}"/>
              </a:ext>
            </a:extLst>
          </p:cNvPr>
          <p:cNvSpPr>
            <a:spLocks noGrp="1"/>
          </p:cNvSpPr>
          <p:nvPr>
            <p:ph idx="1"/>
          </p:nvPr>
        </p:nvSpPr>
        <p:spPr>
          <a:xfrm>
            <a:off x="1097280" y="2108201"/>
            <a:ext cx="1532798" cy="3760891"/>
          </a:xfrm>
        </p:spPr>
        <p:txBody>
          <a:bodyPr/>
          <a:lstStyle/>
          <a:p>
            <a:r>
              <a:rPr lang="en-CA" dirty="0"/>
              <a:t>Anatomy of zygomaticus</a:t>
            </a:r>
          </a:p>
        </p:txBody>
      </p:sp>
      <p:pic>
        <p:nvPicPr>
          <p:cNvPr id="5" name="Picture 4">
            <a:extLst>
              <a:ext uri="{FF2B5EF4-FFF2-40B4-BE49-F238E27FC236}">
                <a16:creationId xmlns:a16="http://schemas.microsoft.com/office/drawing/2014/main" id="{F949F74A-BC06-BB89-BBDB-A871DF0AD40F}"/>
              </a:ext>
            </a:extLst>
          </p:cNvPr>
          <p:cNvPicPr>
            <a:picLocks noChangeAspect="1"/>
          </p:cNvPicPr>
          <p:nvPr/>
        </p:nvPicPr>
        <p:blipFill>
          <a:blip r:embed="rId2"/>
          <a:stretch>
            <a:fillRect/>
          </a:stretch>
        </p:blipFill>
        <p:spPr>
          <a:xfrm>
            <a:off x="2551046" y="1480930"/>
            <a:ext cx="7089908" cy="3896139"/>
          </a:xfrm>
          <a:prstGeom prst="rect">
            <a:avLst/>
          </a:prstGeom>
        </p:spPr>
      </p:pic>
    </p:spTree>
    <p:extLst>
      <p:ext uri="{BB962C8B-B14F-4D97-AF65-F5344CB8AC3E}">
        <p14:creationId xmlns:p14="http://schemas.microsoft.com/office/powerpoint/2010/main" val="1723761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75AFB2-3591-EFB4-889E-FF29D23531D9}"/>
              </a:ext>
            </a:extLst>
          </p:cNvPr>
          <p:cNvSpPr>
            <a:spLocks noGrp="1"/>
          </p:cNvSpPr>
          <p:nvPr>
            <p:ph idx="1"/>
          </p:nvPr>
        </p:nvSpPr>
        <p:spPr>
          <a:xfrm>
            <a:off x="1097280" y="1913641"/>
            <a:ext cx="10058400" cy="4251489"/>
          </a:xfrm>
        </p:spPr>
        <p:txBody>
          <a:bodyPr>
            <a:normAutofit lnSpcReduction="10000"/>
          </a:bodyPr>
          <a:lstStyle/>
          <a:p>
            <a:r>
              <a:rPr lang="en-CA" b="1" dirty="0"/>
              <a:t>Action: </a:t>
            </a:r>
            <a:r>
              <a:rPr lang="en-US" dirty="0"/>
              <a:t>Pull the corners of the mouth up and back, as in smiling</a:t>
            </a:r>
          </a:p>
          <a:p>
            <a:r>
              <a:rPr lang="en-CA" b="1" dirty="0"/>
              <a:t>Referral Areas: </a:t>
            </a:r>
            <a:r>
              <a:rPr lang="en-US" dirty="0"/>
              <a:t>Up the cheek and along the side of the nose, past the medial corner of the eye and the eyebrow, and over the medial aspect of the forehead</a:t>
            </a:r>
          </a:p>
          <a:p>
            <a:r>
              <a:rPr lang="en-CA" b="1" dirty="0"/>
              <a:t>Other Muscles to Examine : </a:t>
            </a:r>
            <a:r>
              <a:rPr lang="en-CA" dirty="0"/>
              <a:t>Masseter Pterygoids Orbicularis oculi</a:t>
            </a:r>
          </a:p>
          <a:p>
            <a:r>
              <a:rPr lang="en-CA" b="1" dirty="0"/>
              <a:t>Manual Therapy. </a:t>
            </a:r>
            <a:r>
              <a:rPr lang="en-CA" b="1" i="1" dirty="0"/>
              <a:t>Stripping: </a:t>
            </a:r>
            <a:r>
              <a:rPr lang="en-CA" dirty="0"/>
              <a:t>The client lies supine. </a:t>
            </a:r>
            <a:r>
              <a:rPr lang="en-US" dirty="0"/>
              <a:t>Place the edge of the thumb against the zygomatic bone (cheekbone). Pressing firmly into the tissue, slide the thumb slowly inferiorly to the corner of the mouth (Fig. 3-13).</a:t>
            </a:r>
          </a:p>
          <a:p>
            <a:r>
              <a:rPr lang="en-CA" b="1" i="1" dirty="0"/>
              <a:t>Compression: </a:t>
            </a:r>
            <a:r>
              <a:rPr lang="en-CA" dirty="0"/>
              <a:t>The client lies supine. </a:t>
            </a:r>
            <a:r>
              <a:rPr lang="en-US" dirty="0"/>
              <a:t>Place the index finger inside the mouth in the pouch of the cheek. Place the tip of the thumb on the outside of the cheek. Using pincer palpation, explore the length of the muscle for trigger points or tender points. Compress and hold each point until it releases (Fig. 3-14).</a:t>
            </a:r>
            <a:endParaRPr lang="en-CA" dirty="0"/>
          </a:p>
          <a:p>
            <a:endParaRPr lang="en-CA" dirty="0"/>
          </a:p>
        </p:txBody>
      </p:sp>
    </p:spTree>
    <p:extLst>
      <p:ext uri="{BB962C8B-B14F-4D97-AF65-F5344CB8AC3E}">
        <p14:creationId xmlns:p14="http://schemas.microsoft.com/office/powerpoint/2010/main" val="2039357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425A99-0F7F-454C-6C3F-F7416A9B60BE}"/>
              </a:ext>
            </a:extLst>
          </p:cNvPr>
          <p:cNvSpPr>
            <a:spLocks noGrp="1"/>
          </p:cNvSpPr>
          <p:nvPr>
            <p:ph idx="1"/>
          </p:nvPr>
        </p:nvSpPr>
        <p:spPr>
          <a:xfrm>
            <a:off x="1097280" y="2108201"/>
            <a:ext cx="1504518" cy="3760891"/>
          </a:xfrm>
        </p:spPr>
        <p:txBody>
          <a:bodyPr/>
          <a:lstStyle/>
          <a:p>
            <a:r>
              <a:rPr lang="en-CA" dirty="0"/>
              <a:t>Stripping of zygomaticus</a:t>
            </a:r>
          </a:p>
        </p:txBody>
      </p:sp>
      <p:pic>
        <p:nvPicPr>
          <p:cNvPr id="5" name="Picture 4">
            <a:extLst>
              <a:ext uri="{FF2B5EF4-FFF2-40B4-BE49-F238E27FC236}">
                <a16:creationId xmlns:a16="http://schemas.microsoft.com/office/drawing/2014/main" id="{D90B98C3-B282-65BB-218C-67B7AB83D59A}"/>
              </a:ext>
            </a:extLst>
          </p:cNvPr>
          <p:cNvPicPr>
            <a:picLocks noChangeAspect="1"/>
          </p:cNvPicPr>
          <p:nvPr/>
        </p:nvPicPr>
        <p:blipFill>
          <a:blip r:embed="rId2"/>
          <a:stretch>
            <a:fillRect/>
          </a:stretch>
        </p:blipFill>
        <p:spPr>
          <a:xfrm>
            <a:off x="3788948" y="1407821"/>
            <a:ext cx="4614104" cy="4042357"/>
          </a:xfrm>
          <a:prstGeom prst="rect">
            <a:avLst/>
          </a:prstGeom>
        </p:spPr>
      </p:pic>
    </p:spTree>
    <p:extLst>
      <p:ext uri="{BB962C8B-B14F-4D97-AF65-F5344CB8AC3E}">
        <p14:creationId xmlns:p14="http://schemas.microsoft.com/office/powerpoint/2010/main" val="2991092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BEE128-4F55-9ACF-4E2C-F0C72DAF266A}"/>
              </a:ext>
            </a:extLst>
          </p:cNvPr>
          <p:cNvSpPr>
            <a:spLocks noGrp="1"/>
          </p:cNvSpPr>
          <p:nvPr>
            <p:ph idx="1"/>
          </p:nvPr>
        </p:nvSpPr>
        <p:spPr>
          <a:xfrm>
            <a:off x="1097280" y="2108201"/>
            <a:ext cx="1722120" cy="3760891"/>
          </a:xfrm>
        </p:spPr>
        <p:txBody>
          <a:bodyPr/>
          <a:lstStyle/>
          <a:p>
            <a:r>
              <a:rPr lang="en-CA" dirty="0"/>
              <a:t>Intraoral pincer compression of zygomaticus</a:t>
            </a:r>
          </a:p>
        </p:txBody>
      </p:sp>
      <p:pic>
        <p:nvPicPr>
          <p:cNvPr id="5" name="Picture 4">
            <a:extLst>
              <a:ext uri="{FF2B5EF4-FFF2-40B4-BE49-F238E27FC236}">
                <a16:creationId xmlns:a16="http://schemas.microsoft.com/office/drawing/2014/main" id="{39E0DB25-328B-2EBC-B603-70013BDDC370}"/>
              </a:ext>
            </a:extLst>
          </p:cNvPr>
          <p:cNvPicPr>
            <a:picLocks noChangeAspect="1"/>
          </p:cNvPicPr>
          <p:nvPr/>
        </p:nvPicPr>
        <p:blipFill>
          <a:blip r:embed="rId2"/>
          <a:stretch>
            <a:fillRect/>
          </a:stretch>
        </p:blipFill>
        <p:spPr>
          <a:xfrm>
            <a:off x="4277493" y="1088265"/>
            <a:ext cx="3637014" cy="4681470"/>
          </a:xfrm>
          <a:prstGeom prst="rect">
            <a:avLst/>
          </a:prstGeom>
        </p:spPr>
      </p:pic>
    </p:spTree>
    <p:extLst>
      <p:ext uri="{BB962C8B-B14F-4D97-AF65-F5344CB8AC3E}">
        <p14:creationId xmlns:p14="http://schemas.microsoft.com/office/powerpoint/2010/main" val="2603056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F8E4-ED60-CF6A-F6F0-EB4613D0877E}"/>
              </a:ext>
            </a:extLst>
          </p:cNvPr>
          <p:cNvSpPr>
            <a:spLocks noGrp="1"/>
          </p:cNvSpPr>
          <p:nvPr>
            <p:ph type="title"/>
          </p:nvPr>
        </p:nvSpPr>
        <p:spPr/>
        <p:txBody>
          <a:bodyPr>
            <a:normAutofit/>
          </a:bodyPr>
          <a:lstStyle/>
          <a:p>
            <a:r>
              <a:rPr lang="en-CA" sz="3600" b="1" i="1" dirty="0"/>
              <a:t>Temporalis TEM-per-AL-is</a:t>
            </a:r>
            <a:br>
              <a:rPr lang="en-CA" sz="3600" b="1" i="1" dirty="0"/>
            </a:br>
            <a:r>
              <a:rPr lang="en-US" sz="2000" b="1" dirty="0"/>
              <a:t>Etymology </a:t>
            </a:r>
            <a:r>
              <a:rPr lang="en-US" sz="2000" dirty="0"/>
              <a:t>Latin, relating to the temple</a:t>
            </a:r>
            <a:endParaRPr lang="en-CA" sz="2000" dirty="0"/>
          </a:p>
        </p:txBody>
      </p:sp>
      <p:sp>
        <p:nvSpPr>
          <p:cNvPr id="3" name="Content Placeholder 2">
            <a:extLst>
              <a:ext uri="{FF2B5EF4-FFF2-40B4-BE49-F238E27FC236}">
                <a16:creationId xmlns:a16="http://schemas.microsoft.com/office/drawing/2014/main" id="{68FA159D-77A4-FAA7-9305-7AA7C912AB47}"/>
              </a:ext>
            </a:extLst>
          </p:cNvPr>
          <p:cNvSpPr>
            <a:spLocks noGrp="1"/>
          </p:cNvSpPr>
          <p:nvPr>
            <p:ph idx="1"/>
          </p:nvPr>
        </p:nvSpPr>
        <p:spPr/>
        <p:txBody>
          <a:bodyPr>
            <a:normAutofit/>
          </a:bodyPr>
          <a:lstStyle/>
          <a:p>
            <a:r>
              <a:rPr lang="en-CA" b="1" dirty="0"/>
              <a:t>Overview</a:t>
            </a:r>
          </a:p>
          <a:p>
            <a:r>
              <a:rPr lang="en-US" b="1" dirty="0"/>
              <a:t>Temporalis:</a:t>
            </a:r>
            <a:r>
              <a:rPr lang="en-US" dirty="0"/>
              <a:t> is a large, scallop-shaped muscle covering the side of the head in front of, superior to, and behind the ear. It is a muscle of the temporomandibular joint (TMJ). It should be examined and treated in all clients complaining of headaches or TMJ problems. Therapists usually pay a lot of attention to the anterior and middle portions, but the posterior section of the muscle should be addressed as well.</a:t>
            </a:r>
          </a:p>
          <a:p>
            <a:r>
              <a:rPr lang="en-CA" b="1" dirty="0"/>
              <a:t>Attachments: </a:t>
            </a:r>
            <a:r>
              <a:rPr lang="en-US" dirty="0"/>
              <a:t>Superiorly, to the bone and fascia in the temporal fossa superior to the zygomatic arch Inferiorly, to the coronoid process of the mandible and the anterior edge of the ramus of the mandible</a:t>
            </a:r>
            <a:endParaRPr lang="en-CA" dirty="0"/>
          </a:p>
        </p:txBody>
      </p:sp>
    </p:spTree>
    <p:extLst>
      <p:ext uri="{BB962C8B-B14F-4D97-AF65-F5344CB8AC3E}">
        <p14:creationId xmlns:p14="http://schemas.microsoft.com/office/powerpoint/2010/main" val="1738656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74AC3C-F351-F2D6-6D99-940FBD13356E}"/>
              </a:ext>
            </a:extLst>
          </p:cNvPr>
          <p:cNvSpPr>
            <a:spLocks noGrp="1"/>
          </p:cNvSpPr>
          <p:nvPr>
            <p:ph idx="1"/>
          </p:nvPr>
        </p:nvSpPr>
        <p:spPr>
          <a:xfrm>
            <a:off x="1097280" y="2108201"/>
            <a:ext cx="2107833" cy="3760891"/>
          </a:xfrm>
        </p:spPr>
        <p:txBody>
          <a:bodyPr/>
          <a:lstStyle/>
          <a:p>
            <a:r>
              <a:rPr lang="en-CA" dirty="0"/>
              <a:t>Anatomy of temporalis</a:t>
            </a:r>
          </a:p>
        </p:txBody>
      </p:sp>
      <p:pic>
        <p:nvPicPr>
          <p:cNvPr id="5" name="Picture 4">
            <a:extLst>
              <a:ext uri="{FF2B5EF4-FFF2-40B4-BE49-F238E27FC236}">
                <a16:creationId xmlns:a16="http://schemas.microsoft.com/office/drawing/2014/main" id="{52CE5E5A-587A-5DC0-915C-36955FEC27BE}"/>
              </a:ext>
            </a:extLst>
          </p:cNvPr>
          <p:cNvPicPr>
            <a:picLocks noChangeAspect="1"/>
          </p:cNvPicPr>
          <p:nvPr/>
        </p:nvPicPr>
        <p:blipFill>
          <a:blip r:embed="rId2"/>
          <a:stretch>
            <a:fillRect/>
          </a:stretch>
        </p:blipFill>
        <p:spPr>
          <a:xfrm>
            <a:off x="3510936" y="1338469"/>
            <a:ext cx="5170128" cy="4181061"/>
          </a:xfrm>
          <a:prstGeom prst="rect">
            <a:avLst/>
          </a:prstGeom>
        </p:spPr>
      </p:pic>
    </p:spTree>
    <p:extLst>
      <p:ext uri="{BB962C8B-B14F-4D97-AF65-F5344CB8AC3E}">
        <p14:creationId xmlns:p14="http://schemas.microsoft.com/office/powerpoint/2010/main" val="275008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4B4FE2-830C-ED31-4BBF-15EEC61E9EAD}"/>
              </a:ext>
            </a:extLst>
          </p:cNvPr>
          <p:cNvSpPr>
            <a:spLocks noGrp="1"/>
          </p:cNvSpPr>
          <p:nvPr>
            <p:ph idx="1"/>
          </p:nvPr>
        </p:nvSpPr>
        <p:spPr/>
        <p:txBody>
          <a:bodyPr>
            <a:normAutofit/>
          </a:bodyPr>
          <a:lstStyle/>
          <a:p>
            <a:r>
              <a:rPr lang="en-CA" b="1" dirty="0"/>
              <a:t>Palpation: </a:t>
            </a:r>
            <a:r>
              <a:rPr lang="en-US" dirty="0"/>
              <a:t>Temporalis can be palpated between the sphenoid bone and the posterior aspect of the temporal bone down to the zygomatic arch, and a very small amount just below the arch. The muscle's architecture is convergent, and the fiber direction varies from diagonal to superior/inferior. It is scarcely distinguishable when relaxed, but may be distinguished in areas where it is tight.</a:t>
            </a:r>
          </a:p>
          <a:p>
            <a:r>
              <a:rPr lang="en-CA" b="1" dirty="0"/>
              <a:t>Actions: </a:t>
            </a:r>
            <a:r>
              <a:rPr lang="en-CA" dirty="0"/>
              <a:t>Closes the jaw </a:t>
            </a:r>
            <a:r>
              <a:rPr lang="en-US" dirty="0"/>
              <a:t>Moves the jaw posteriorly and laterally Maintains the resting position of the mandible</a:t>
            </a:r>
          </a:p>
          <a:p>
            <a:r>
              <a:rPr lang="en-CA" b="1" dirty="0"/>
              <a:t>Referral Areas: </a:t>
            </a:r>
            <a:r>
              <a:rPr lang="en-US" dirty="0"/>
              <a:t>To all or part of temporal region, eyebrow region, cheek, and incisor and molar teeth.</a:t>
            </a:r>
            <a:endParaRPr lang="en-CA" dirty="0"/>
          </a:p>
        </p:txBody>
      </p:sp>
    </p:spTree>
    <p:extLst>
      <p:ext uri="{BB962C8B-B14F-4D97-AF65-F5344CB8AC3E}">
        <p14:creationId xmlns:p14="http://schemas.microsoft.com/office/powerpoint/2010/main" val="1131952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9743E3-569B-C266-65F1-4044D448D8AD}"/>
              </a:ext>
            </a:extLst>
          </p:cNvPr>
          <p:cNvSpPr>
            <a:spLocks noGrp="1"/>
          </p:cNvSpPr>
          <p:nvPr>
            <p:ph idx="1"/>
          </p:nvPr>
        </p:nvSpPr>
        <p:spPr/>
        <p:txBody>
          <a:bodyPr>
            <a:normAutofit/>
          </a:bodyPr>
          <a:lstStyle/>
          <a:p>
            <a:r>
              <a:rPr lang="en-CA" b="1" dirty="0"/>
              <a:t>Other Muscles to Examine: </a:t>
            </a:r>
            <a:r>
              <a:rPr lang="en-CA" dirty="0"/>
              <a:t>Masseter, Pterygoids, All facial muscles,</a:t>
            </a:r>
            <a:r>
              <a:rPr lang="en-US" dirty="0"/>
              <a:t>All anterior, lateral, and posterior neck muscles</a:t>
            </a:r>
          </a:p>
          <a:p>
            <a:r>
              <a:rPr lang="en-CA" b="1" dirty="0"/>
              <a:t>Manual Therapy. </a:t>
            </a:r>
            <a:r>
              <a:rPr lang="en-CA" b="1" i="1" dirty="0"/>
              <a:t>Stripping: </a:t>
            </a:r>
            <a:r>
              <a:rPr lang="en-CA" dirty="0"/>
              <a:t>The client lies supine. </a:t>
            </a:r>
            <a:r>
              <a:rPr lang="en-US" dirty="0"/>
              <a:t>Place fingertips at top of anterior part of muscle (superior and lateral to eyebrow). Pressing firmly medially, glide the fingertips inferiorly toward zygomatic arch. Place fingertips at the top of the muscle more posteriorly on head. (Note that the muscle is shaped like a scallop, so that it begins higher on the head toward its center, and then lower toward the back of the head.) Repeat movement toward zygomatic arch, pressing firmly. Continue until the entire muscle is covered.</a:t>
            </a:r>
          </a:p>
          <a:p>
            <a:r>
              <a:rPr lang="en-US" b="1" i="1" dirty="0"/>
              <a:t>Stroking Across the Fiber (1) : </a:t>
            </a:r>
            <a:r>
              <a:rPr lang="en-CA" dirty="0"/>
              <a:t>The client lies supine. </a:t>
            </a:r>
            <a:r>
              <a:rPr lang="en-US" dirty="0"/>
              <a:t>Place fingertips on sides of client's forehead at the anterior edge of temporal fossa (superior to lateral </a:t>
            </a:r>
            <a:r>
              <a:rPr lang="en-CA" dirty="0"/>
              <a:t>end of eyebrows).</a:t>
            </a:r>
          </a:p>
        </p:txBody>
      </p:sp>
    </p:spTree>
    <p:extLst>
      <p:ext uri="{BB962C8B-B14F-4D97-AF65-F5344CB8AC3E}">
        <p14:creationId xmlns:p14="http://schemas.microsoft.com/office/powerpoint/2010/main" val="1845181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9B760B-FC93-3788-B5E9-B5052EAB8235}"/>
              </a:ext>
            </a:extLst>
          </p:cNvPr>
          <p:cNvSpPr>
            <a:spLocks noGrp="1"/>
          </p:cNvSpPr>
          <p:nvPr>
            <p:ph idx="1"/>
          </p:nvPr>
        </p:nvSpPr>
        <p:spPr/>
        <p:txBody>
          <a:bodyPr>
            <a:normAutofit/>
          </a:bodyPr>
          <a:lstStyle/>
          <a:p>
            <a:r>
              <a:rPr lang="en-US" dirty="0"/>
              <a:t>Pressing firmly, glide the fingertips across the muscle to its posterior edge behind the ear. Moving downward, repeat the procedure to cover the entire muscle.</a:t>
            </a:r>
          </a:p>
          <a:p>
            <a:r>
              <a:rPr lang="en-US" b="1" i="1" dirty="0"/>
              <a:t>Stroking Across the Fiber (2): </a:t>
            </a:r>
            <a:r>
              <a:rPr lang="en-CA" dirty="0"/>
              <a:t>The client lies supine. </a:t>
            </a:r>
            <a:r>
              <a:rPr lang="en-US" dirty="0"/>
              <a:t>Hold the client's head in your spread hands, with your thumbs resting together on the anterior aspect of </a:t>
            </a:r>
            <a:r>
              <a:rPr lang="en-CA" dirty="0"/>
              <a:t>temporalis. </a:t>
            </a:r>
            <a:r>
              <a:rPr lang="en-US" dirty="0"/>
              <a:t>Pressing firmly into the muscle with the edges of your thumbs, glide your thumbs apart, so that each thumb slides an inch or two. Move the hands posteriorly, repeating the procedure, until the entire temporalis muscle is covered.</a:t>
            </a:r>
            <a:endParaRPr lang="en-CA" dirty="0"/>
          </a:p>
        </p:txBody>
      </p:sp>
    </p:spTree>
    <p:extLst>
      <p:ext uri="{BB962C8B-B14F-4D97-AF65-F5344CB8AC3E}">
        <p14:creationId xmlns:p14="http://schemas.microsoft.com/office/powerpoint/2010/main" val="929632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45EAE2-2672-71FF-AFE6-745DB778E8FE}"/>
              </a:ext>
            </a:extLst>
          </p:cNvPr>
          <p:cNvSpPr>
            <a:spLocks noGrp="1"/>
          </p:cNvSpPr>
          <p:nvPr>
            <p:ph idx="1"/>
          </p:nvPr>
        </p:nvSpPr>
        <p:spPr>
          <a:xfrm>
            <a:off x="1097280" y="2108201"/>
            <a:ext cx="1777895" cy="3760891"/>
          </a:xfrm>
        </p:spPr>
        <p:txBody>
          <a:bodyPr/>
          <a:lstStyle/>
          <a:p>
            <a:r>
              <a:rPr lang="en-US" dirty="0"/>
              <a:t>Cross-fiber stroking of temporalis with thumbs</a:t>
            </a:r>
            <a:endParaRPr lang="en-CA" dirty="0"/>
          </a:p>
        </p:txBody>
      </p:sp>
      <p:pic>
        <p:nvPicPr>
          <p:cNvPr id="5" name="Picture 4">
            <a:extLst>
              <a:ext uri="{FF2B5EF4-FFF2-40B4-BE49-F238E27FC236}">
                <a16:creationId xmlns:a16="http://schemas.microsoft.com/office/drawing/2014/main" id="{42FE3F22-18E1-D883-C35A-C6D4A892FE5D}"/>
              </a:ext>
            </a:extLst>
          </p:cNvPr>
          <p:cNvPicPr>
            <a:picLocks noChangeAspect="1"/>
          </p:cNvPicPr>
          <p:nvPr/>
        </p:nvPicPr>
        <p:blipFill>
          <a:blip r:embed="rId2"/>
          <a:stretch>
            <a:fillRect/>
          </a:stretch>
        </p:blipFill>
        <p:spPr>
          <a:xfrm>
            <a:off x="3471421" y="1372842"/>
            <a:ext cx="5249157" cy="4112315"/>
          </a:xfrm>
          <a:prstGeom prst="rect">
            <a:avLst/>
          </a:prstGeom>
        </p:spPr>
      </p:pic>
    </p:spTree>
    <p:extLst>
      <p:ext uri="{BB962C8B-B14F-4D97-AF65-F5344CB8AC3E}">
        <p14:creationId xmlns:p14="http://schemas.microsoft.com/office/powerpoint/2010/main" val="3686369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6BC6F-8255-0B09-91F2-4413EF6F2824}"/>
              </a:ext>
            </a:extLst>
          </p:cNvPr>
          <p:cNvSpPr>
            <a:spLocks noGrp="1"/>
          </p:cNvSpPr>
          <p:nvPr>
            <p:ph type="title"/>
          </p:nvPr>
        </p:nvSpPr>
        <p:spPr/>
        <p:txBody>
          <a:bodyPr>
            <a:normAutofit/>
          </a:bodyPr>
          <a:lstStyle/>
          <a:p>
            <a:r>
              <a:rPr lang="en-CA" sz="3600" b="1" i="1" dirty="0"/>
              <a:t>Masseter MASS-e-ter</a:t>
            </a:r>
            <a:br>
              <a:rPr lang="en-CA" sz="3600" b="1" i="1" dirty="0"/>
            </a:br>
            <a:r>
              <a:rPr lang="en-CA" sz="2000" b="1" dirty="0"/>
              <a:t>Etymology </a:t>
            </a:r>
            <a:r>
              <a:rPr lang="en-CA" sz="2000" dirty="0"/>
              <a:t>Greek, masticator</a:t>
            </a:r>
          </a:p>
        </p:txBody>
      </p:sp>
      <p:sp>
        <p:nvSpPr>
          <p:cNvPr id="3" name="Content Placeholder 2">
            <a:extLst>
              <a:ext uri="{FF2B5EF4-FFF2-40B4-BE49-F238E27FC236}">
                <a16:creationId xmlns:a16="http://schemas.microsoft.com/office/drawing/2014/main" id="{31DE9BC6-C545-9A68-5BCB-A07A4BC93262}"/>
              </a:ext>
            </a:extLst>
          </p:cNvPr>
          <p:cNvSpPr>
            <a:spLocks noGrp="1"/>
          </p:cNvSpPr>
          <p:nvPr>
            <p:ph idx="1"/>
          </p:nvPr>
        </p:nvSpPr>
        <p:spPr>
          <a:xfrm>
            <a:off x="1097280" y="1913641"/>
            <a:ext cx="10058400" cy="4166648"/>
          </a:xfrm>
        </p:spPr>
        <p:txBody>
          <a:bodyPr>
            <a:normAutofit lnSpcReduction="10000"/>
          </a:bodyPr>
          <a:lstStyle/>
          <a:p>
            <a:r>
              <a:rPr lang="en-CA" b="1" dirty="0"/>
              <a:t>Overview</a:t>
            </a:r>
          </a:p>
          <a:p>
            <a:r>
              <a:rPr lang="en-US" b="1" dirty="0"/>
              <a:t>Masseter </a:t>
            </a:r>
            <a:r>
              <a:rPr lang="en-US" dirty="0"/>
              <a:t>(Fig. 3-17) is the most prominent chewing muscle. It should be treated first in TMJ problems, since it is in </a:t>
            </a:r>
            <a:r>
              <a:rPr lang="en-CA" dirty="0"/>
              <a:t>an easily accessible position.</a:t>
            </a:r>
          </a:p>
          <a:p>
            <a:r>
              <a:rPr lang="en-CA" b="1" dirty="0"/>
              <a:t>Attachments: </a:t>
            </a:r>
            <a:r>
              <a:rPr lang="en-US" dirty="0"/>
              <a:t>Superiorly, to zygomatic process of the maxilla and to the zygomatic arch Inferiorly, superficial layer of muscle to external surface of the mandible at its angle and to the inferior half of its ramus; deep layer of muscle to superior half of the ramus, possibly extending to the angle of </a:t>
            </a:r>
            <a:r>
              <a:rPr lang="en-CA" dirty="0"/>
              <a:t>the mandible</a:t>
            </a:r>
          </a:p>
          <a:p>
            <a:r>
              <a:rPr lang="en-CA" b="1" dirty="0"/>
              <a:t>Palpation: </a:t>
            </a:r>
            <a:r>
              <a:rPr lang="en-US" dirty="0"/>
              <a:t>Masseter is distinctly palpable from just below the zygomatic arch to the mandible. It is internally palpable by placing the gloved finger in the mouth against the cheek and pressing posteriorly. The muscle's architecture is parallel, and the fiber direction is superior/inferior.</a:t>
            </a:r>
          </a:p>
          <a:p>
            <a:r>
              <a:rPr lang="en-CA" b="1" dirty="0"/>
              <a:t>Action: </a:t>
            </a:r>
            <a:r>
              <a:rPr lang="en-US" dirty="0"/>
              <a:t>Raises mandible in conjunction with temporalis and pterygoids</a:t>
            </a:r>
            <a:endParaRPr lang="en-CA" dirty="0"/>
          </a:p>
        </p:txBody>
      </p:sp>
    </p:spTree>
    <p:extLst>
      <p:ext uri="{BB962C8B-B14F-4D97-AF65-F5344CB8AC3E}">
        <p14:creationId xmlns:p14="http://schemas.microsoft.com/office/powerpoint/2010/main" val="2602065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7AFB4D-7F13-8923-34EB-93F9BE27384F}"/>
              </a:ext>
            </a:extLst>
          </p:cNvPr>
          <p:cNvSpPr>
            <a:spLocks noGrp="1"/>
          </p:cNvSpPr>
          <p:nvPr>
            <p:ph idx="1"/>
          </p:nvPr>
        </p:nvSpPr>
        <p:spPr>
          <a:xfrm>
            <a:off x="1097280" y="2108201"/>
            <a:ext cx="1975858" cy="3760891"/>
          </a:xfrm>
        </p:spPr>
        <p:txBody>
          <a:bodyPr/>
          <a:lstStyle/>
          <a:p>
            <a:r>
              <a:rPr lang="en-CA" dirty="0"/>
              <a:t>Anatomy of masseter</a:t>
            </a:r>
          </a:p>
        </p:txBody>
      </p:sp>
      <p:pic>
        <p:nvPicPr>
          <p:cNvPr id="5" name="Picture 4">
            <a:extLst>
              <a:ext uri="{FF2B5EF4-FFF2-40B4-BE49-F238E27FC236}">
                <a16:creationId xmlns:a16="http://schemas.microsoft.com/office/drawing/2014/main" id="{AC1C262C-B098-8850-98DF-CB008E27288E}"/>
              </a:ext>
            </a:extLst>
          </p:cNvPr>
          <p:cNvPicPr>
            <a:picLocks noChangeAspect="1"/>
          </p:cNvPicPr>
          <p:nvPr/>
        </p:nvPicPr>
        <p:blipFill>
          <a:blip r:embed="rId2"/>
          <a:stretch>
            <a:fillRect/>
          </a:stretch>
        </p:blipFill>
        <p:spPr>
          <a:xfrm>
            <a:off x="3654527" y="1478118"/>
            <a:ext cx="4698898" cy="3901764"/>
          </a:xfrm>
          <a:prstGeom prst="rect">
            <a:avLst/>
          </a:prstGeom>
        </p:spPr>
      </p:pic>
    </p:spTree>
    <p:extLst>
      <p:ext uri="{BB962C8B-B14F-4D97-AF65-F5344CB8AC3E}">
        <p14:creationId xmlns:p14="http://schemas.microsoft.com/office/powerpoint/2010/main" val="4166437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4C1331-1B15-9AE2-F67C-FAC52B81AA45}"/>
              </a:ext>
            </a:extLst>
          </p:cNvPr>
          <p:cNvSpPr>
            <a:spLocks noGrp="1"/>
          </p:cNvSpPr>
          <p:nvPr>
            <p:ph idx="1"/>
          </p:nvPr>
        </p:nvSpPr>
        <p:spPr/>
        <p:txBody>
          <a:bodyPr>
            <a:normAutofit lnSpcReduction="10000"/>
          </a:bodyPr>
          <a:lstStyle/>
          <a:p>
            <a:r>
              <a:rPr lang="en-CA" b="1" dirty="0"/>
              <a:t>Referral Areas: </a:t>
            </a:r>
            <a:r>
              <a:rPr lang="en-US" dirty="0"/>
              <a:t>To upper and lower jaw, side of face, ear, and superior to eyebrow May also cause tinnitus (ringing in the ears)</a:t>
            </a:r>
          </a:p>
          <a:p>
            <a:r>
              <a:rPr lang="en-CA" b="1" dirty="0"/>
              <a:t>Other Muscles to Examine </a:t>
            </a:r>
            <a:r>
              <a:rPr lang="en-CA" dirty="0"/>
              <a:t>Temporalis Pterygoids All facial muscles </a:t>
            </a:r>
            <a:r>
              <a:rPr lang="en-US" dirty="0"/>
              <a:t>All muscles of anterior, lateral, and posterior neck</a:t>
            </a:r>
          </a:p>
          <a:p>
            <a:r>
              <a:rPr lang="en-CA" b="1" dirty="0"/>
              <a:t>Manual Therapy. </a:t>
            </a:r>
            <a:r>
              <a:rPr lang="en-CA" b="1" i="1" dirty="0"/>
              <a:t>Stripping: </a:t>
            </a:r>
            <a:r>
              <a:rPr lang="en-CA" dirty="0"/>
              <a:t>The client lies supine. </a:t>
            </a:r>
            <a:r>
              <a:rPr lang="en-US" dirty="0"/>
              <a:t>Place the thumb or fingertips at the upper aspect of the muscle, just anterior to the opening of the ear </a:t>
            </a:r>
            <a:r>
              <a:rPr lang="en-CA" dirty="0"/>
              <a:t>canal. </a:t>
            </a:r>
            <a:r>
              <a:rPr lang="en-US" dirty="0"/>
              <a:t>Pressing firmly inward, glide the thumb (Fig. 3-18A) or fingertips (Fig. 3-18B) downward along the length of the muscle to the mandible. Pause at barriers or tender spots until release is felt. Make as many passes as necessary, starting nearest the ear and working forward, to cover the entire muscle (usually one or two passes will suffice). When a great deal of tenderness is present, repeat the above process, beginning lightly and pressing in </a:t>
            </a:r>
            <a:r>
              <a:rPr lang="en-CA" dirty="0"/>
              <a:t>more deeply each time.</a:t>
            </a:r>
          </a:p>
        </p:txBody>
      </p:sp>
    </p:spTree>
    <p:extLst>
      <p:ext uri="{BB962C8B-B14F-4D97-AF65-F5344CB8AC3E}">
        <p14:creationId xmlns:p14="http://schemas.microsoft.com/office/powerpoint/2010/main" val="1042809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C1CE7D-59FC-0E32-E62B-04426DDCB215}"/>
              </a:ext>
            </a:extLst>
          </p:cNvPr>
          <p:cNvSpPr>
            <a:spLocks noGrp="1"/>
          </p:cNvSpPr>
          <p:nvPr>
            <p:ph idx="1"/>
          </p:nvPr>
        </p:nvSpPr>
        <p:spPr>
          <a:xfrm>
            <a:off x="1097280" y="2108201"/>
            <a:ext cx="1664774" cy="3760891"/>
          </a:xfrm>
        </p:spPr>
        <p:txBody>
          <a:bodyPr/>
          <a:lstStyle/>
          <a:p>
            <a:r>
              <a:rPr lang="en-US" dirty="0"/>
              <a:t>External stripping of masseter (A) with the thumb, (B) with the fingertips</a:t>
            </a:r>
            <a:endParaRPr lang="en-CA" dirty="0"/>
          </a:p>
        </p:txBody>
      </p:sp>
      <p:pic>
        <p:nvPicPr>
          <p:cNvPr id="5" name="Picture 4">
            <a:extLst>
              <a:ext uri="{FF2B5EF4-FFF2-40B4-BE49-F238E27FC236}">
                <a16:creationId xmlns:a16="http://schemas.microsoft.com/office/drawing/2014/main" id="{4D5A4D6E-600D-5116-8EF4-8E1C075CD99F}"/>
              </a:ext>
            </a:extLst>
          </p:cNvPr>
          <p:cNvPicPr>
            <a:picLocks noChangeAspect="1"/>
          </p:cNvPicPr>
          <p:nvPr/>
        </p:nvPicPr>
        <p:blipFill>
          <a:blip r:embed="rId2"/>
          <a:stretch>
            <a:fillRect/>
          </a:stretch>
        </p:blipFill>
        <p:spPr>
          <a:xfrm>
            <a:off x="4453705" y="728496"/>
            <a:ext cx="3284589" cy="5401008"/>
          </a:xfrm>
          <a:prstGeom prst="rect">
            <a:avLst/>
          </a:prstGeom>
        </p:spPr>
      </p:pic>
    </p:spTree>
    <p:extLst>
      <p:ext uri="{BB962C8B-B14F-4D97-AF65-F5344CB8AC3E}">
        <p14:creationId xmlns:p14="http://schemas.microsoft.com/office/powerpoint/2010/main" val="1148754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A59FD-67AD-80FB-C751-FB541833CE66}"/>
              </a:ext>
            </a:extLst>
          </p:cNvPr>
          <p:cNvSpPr>
            <a:spLocks noGrp="1"/>
          </p:cNvSpPr>
          <p:nvPr>
            <p:ph type="title"/>
          </p:nvPr>
        </p:nvSpPr>
        <p:spPr/>
        <p:txBody>
          <a:bodyPr>
            <a:noAutofit/>
          </a:bodyPr>
          <a:lstStyle/>
          <a:p>
            <a:r>
              <a:rPr lang="en-US" sz="3600" b="1" i="1" dirty="0"/>
              <a:t>Pterygoids Medial or Internal Pterygoid</a:t>
            </a:r>
            <a:br>
              <a:rPr lang="en-US" sz="3600" b="1" i="1" dirty="0"/>
            </a:br>
            <a:r>
              <a:rPr lang="en-CA" sz="2000" b="1" dirty="0"/>
              <a:t>Etymology </a:t>
            </a:r>
            <a:r>
              <a:rPr lang="en-CA" sz="2000" dirty="0"/>
              <a:t>Greek </a:t>
            </a:r>
            <a:r>
              <a:rPr lang="en-CA" sz="2000" dirty="0" err="1"/>
              <a:t>pteryx</a:t>
            </a:r>
            <a:r>
              <a:rPr lang="en-CA" sz="2000" dirty="0"/>
              <a:t>, wing + eidos, resemblance•</a:t>
            </a:r>
          </a:p>
        </p:txBody>
      </p:sp>
      <p:sp>
        <p:nvSpPr>
          <p:cNvPr id="3" name="Content Placeholder 2">
            <a:extLst>
              <a:ext uri="{FF2B5EF4-FFF2-40B4-BE49-F238E27FC236}">
                <a16:creationId xmlns:a16="http://schemas.microsoft.com/office/drawing/2014/main" id="{1FBFFFC9-B5B9-C506-A3DF-95EFD5305C55}"/>
              </a:ext>
            </a:extLst>
          </p:cNvPr>
          <p:cNvSpPr>
            <a:spLocks noGrp="1"/>
          </p:cNvSpPr>
          <p:nvPr>
            <p:ph idx="1"/>
          </p:nvPr>
        </p:nvSpPr>
        <p:spPr/>
        <p:txBody>
          <a:bodyPr>
            <a:normAutofit/>
          </a:bodyPr>
          <a:lstStyle/>
          <a:p>
            <a:r>
              <a:rPr lang="en-CA" b="1" dirty="0"/>
              <a:t>Overview</a:t>
            </a:r>
          </a:p>
          <a:p>
            <a:r>
              <a:rPr lang="en-US" dirty="0"/>
              <a:t>The </a:t>
            </a:r>
            <a:r>
              <a:rPr lang="en-US" b="1" dirty="0"/>
              <a:t>pterygoids</a:t>
            </a:r>
            <a:r>
              <a:rPr lang="en-US" dirty="0"/>
              <a:t> are jaw (temporomandibular joint, or TMJ) muscles that radiate in a winglike pattern, hence their name. They are a complex set of muscles, with different parts of the muscles participating in all jaw movements, and stabilization of the TMJ. A small part of the lateral pterygoid can be accessed from outside the mouth, whereas the medial pterygoids must be examined and treated intraorally. Examination and treatment of the pterygoid muscles can be somewhat awkward and uncomfortable, but they are often key factors in pain in the jaw, face, and ear. They are also major players in TMJ syndrome.</a:t>
            </a:r>
            <a:endParaRPr lang="en-CA" dirty="0"/>
          </a:p>
        </p:txBody>
      </p:sp>
    </p:spTree>
    <p:extLst>
      <p:ext uri="{BB962C8B-B14F-4D97-AF65-F5344CB8AC3E}">
        <p14:creationId xmlns:p14="http://schemas.microsoft.com/office/powerpoint/2010/main" val="3923628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EDED6B-939F-354B-44F6-57F9E37A74F1}"/>
              </a:ext>
            </a:extLst>
          </p:cNvPr>
          <p:cNvSpPr>
            <a:spLocks noGrp="1"/>
          </p:cNvSpPr>
          <p:nvPr>
            <p:ph idx="1"/>
          </p:nvPr>
        </p:nvSpPr>
        <p:spPr>
          <a:xfrm>
            <a:off x="1097280" y="2108201"/>
            <a:ext cx="1796749" cy="3760891"/>
          </a:xfrm>
        </p:spPr>
        <p:txBody>
          <a:bodyPr/>
          <a:lstStyle/>
          <a:p>
            <a:r>
              <a:rPr lang="en-CA" dirty="0"/>
              <a:t>Anatomy of pterygoids</a:t>
            </a:r>
          </a:p>
        </p:txBody>
      </p:sp>
      <p:pic>
        <p:nvPicPr>
          <p:cNvPr id="5" name="Picture 4">
            <a:extLst>
              <a:ext uri="{FF2B5EF4-FFF2-40B4-BE49-F238E27FC236}">
                <a16:creationId xmlns:a16="http://schemas.microsoft.com/office/drawing/2014/main" id="{287B9114-FA8C-8A57-821A-3DE4F09DB7BC}"/>
              </a:ext>
            </a:extLst>
          </p:cNvPr>
          <p:cNvPicPr>
            <a:picLocks noChangeAspect="1"/>
          </p:cNvPicPr>
          <p:nvPr/>
        </p:nvPicPr>
        <p:blipFill>
          <a:blip r:embed="rId2"/>
          <a:stretch>
            <a:fillRect/>
          </a:stretch>
        </p:blipFill>
        <p:spPr>
          <a:xfrm>
            <a:off x="3526861" y="1585084"/>
            <a:ext cx="5138277" cy="3687831"/>
          </a:xfrm>
          <a:prstGeom prst="rect">
            <a:avLst/>
          </a:prstGeom>
        </p:spPr>
      </p:pic>
    </p:spTree>
    <p:extLst>
      <p:ext uri="{BB962C8B-B14F-4D97-AF65-F5344CB8AC3E}">
        <p14:creationId xmlns:p14="http://schemas.microsoft.com/office/powerpoint/2010/main" val="2059555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B5CB52-D4A0-71EB-8626-FBBD57E78266}"/>
              </a:ext>
            </a:extLst>
          </p:cNvPr>
          <p:cNvSpPr>
            <a:spLocks noGrp="1"/>
          </p:cNvSpPr>
          <p:nvPr>
            <p:ph idx="1"/>
          </p:nvPr>
        </p:nvSpPr>
        <p:spPr/>
        <p:txBody>
          <a:bodyPr>
            <a:normAutofit/>
          </a:bodyPr>
          <a:lstStyle/>
          <a:p>
            <a:r>
              <a:rPr lang="en-US" dirty="0"/>
              <a:t>NOTE: The head is anatomically complex, and the attachments of the pterygoids are particularly challenging to illustrate. For this reason, and because these attachments are not necessarily relevant to the massage therapist, not all of them can be seen in the anatomy plates. The student interested in more detail should consult an anatomy </a:t>
            </a:r>
            <a:r>
              <a:rPr lang="en-CA" dirty="0"/>
              <a:t>atlas.</a:t>
            </a:r>
          </a:p>
          <a:p>
            <a:r>
              <a:rPr lang="en-CA" b="1" i="1" dirty="0"/>
              <a:t>Medial or Internal Pterygoid</a:t>
            </a:r>
          </a:p>
          <a:p>
            <a:r>
              <a:rPr lang="en-CA" b="1" dirty="0"/>
              <a:t>Attachments: </a:t>
            </a:r>
            <a:r>
              <a:rPr lang="en-US" dirty="0"/>
              <a:t>Superiorly, to the inner surface of the lateral pterygoid plate and the lateral surface of the palatine bone, </a:t>
            </a:r>
            <a:r>
              <a:rPr lang="en-CA" dirty="0"/>
              <a:t>and to the maxilla </a:t>
            </a:r>
            <a:r>
              <a:rPr lang="en-US" dirty="0"/>
              <a:t>Inferiorly to the lower border of the </a:t>
            </a:r>
            <a:r>
              <a:rPr lang="en-US" dirty="0" err="1"/>
              <a:t>ra-mus</a:t>
            </a:r>
            <a:r>
              <a:rPr lang="en-US" dirty="0"/>
              <a:t> of the mandible, close to the angle of the mandible, and to the medial surface of the ramus of the mandible near the angle.</a:t>
            </a:r>
            <a:endParaRPr lang="en-CA" dirty="0"/>
          </a:p>
        </p:txBody>
      </p:sp>
    </p:spTree>
    <p:extLst>
      <p:ext uri="{BB962C8B-B14F-4D97-AF65-F5344CB8AC3E}">
        <p14:creationId xmlns:p14="http://schemas.microsoft.com/office/powerpoint/2010/main" val="919317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D23A52-7446-C2CF-DFD4-2216AF4E1BF6}"/>
              </a:ext>
            </a:extLst>
          </p:cNvPr>
          <p:cNvSpPr>
            <a:spLocks noGrp="1"/>
          </p:cNvSpPr>
          <p:nvPr>
            <p:ph idx="1"/>
          </p:nvPr>
        </p:nvSpPr>
        <p:spPr/>
        <p:txBody>
          <a:bodyPr>
            <a:normAutofit/>
          </a:bodyPr>
          <a:lstStyle/>
          <a:p>
            <a:r>
              <a:rPr lang="en-CA" b="1" dirty="0"/>
              <a:t>Palpation: </a:t>
            </a:r>
            <a:r>
              <a:rPr lang="en-US" dirty="0"/>
              <a:t>Pterygoids are palpable in three primary areas: (1) directly between the maxilla and mandible anterior to the joint, (2) along the medial surface of the mandible on the lateral aspect of the face, and (3) internally by pressing laterally at the joint of the maxilla and mandible. The muscles' architectures are parallel, and the fiber directions </a:t>
            </a:r>
            <a:r>
              <a:rPr lang="en-CA" dirty="0"/>
              <a:t>vary.</a:t>
            </a:r>
          </a:p>
          <a:p>
            <a:r>
              <a:rPr lang="en-CA" b="1" dirty="0"/>
              <a:t>Actions: </a:t>
            </a:r>
            <a:r>
              <a:rPr lang="en-US" dirty="0"/>
              <a:t>Participates in raising the mandible </a:t>
            </a:r>
            <a:r>
              <a:rPr lang="en-CA" dirty="0"/>
              <a:t>Protracts the mandible </a:t>
            </a:r>
            <a:r>
              <a:rPr lang="en-US" dirty="0"/>
              <a:t>Acting alternately, moves the mandible from side to side in grinding motion</a:t>
            </a:r>
          </a:p>
          <a:p>
            <a:r>
              <a:rPr lang="en-CA" b="1" dirty="0"/>
              <a:t>Referral Areas: </a:t>
            </a:r>
            <a:r>
              <a:rPr lang="en-US" dirty="0"/>
              <a:t>Jaw in front of ear Side of jaw (both outside and inside mouth)</a:t>
            </a:r>
            <a:endParaRPr lang="en-CA" dirty="0"/>
          </a:p>
        </p:txBody>
      </p:sp>
    </p:spTree>
    <p:extLst>
      <p:ext uri="{BB962C8B-B14F-4D97-AF65-F5344CB8AC3E}">
        <p14:creationId xmlns:p14="http://schemas.microsoft.com/office/powerpoint/2010/main" val="21126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49B6CF-866E-5909-D02B-1792BBBF0909}"/>
              </a:ext>
            </a:extLst>
          </p:cNvPr>
          <p:cNvSpPr>
            <a:spLocks noGrp="1"/>
          </p:cNvSpPr>
          <p:nvPr>
            <p:ph idx="1"/>
          </p:nvPr>
        </p:nvSpPr>
        <p:spPr/>
        <p:txBody>
          <a:bodyPr/>
          <a:lstStyle/>
          <a:p>
            <a:r>
              <a:rPr lang="en-CA" b="1" i="1" dirty="0"/>
              <a:t>Lateral or External Pterygoid</a:t>
            </a:r>
          </a:p>
          <a:p>
            <a:r>
              <a:rPr lang="en-US" dirty="0"/>
              <a:t>This muscle has two divisions: superior and inferior. Note that the two divisions of the lateral pterygoid are </a:t>
            </a:r>
            <a:r>
              <a:rPr lang="en-CA" dirty="0"/>
              <a:t>antagonists.</a:t>
            </a:r>
          </a:p>
          <a:p>
            <a:r>
              <a:rPr lang="en-CA" b="1" dirty="0"/>
              <a:t>Attachments: </a:t>
            </a:r>
            <a:r>
              <a:rPr lang="en-CA" dirty="0"/>
              <a:t>Superior attachments: </a:t>
            </a:r>
          </a:p>
          <a:p>
            <a:r>
              <a:rPr lang="en-US" dirty="0"/>
              <a:t>Superiorly, to infratemporal crest and inferior lateral surface of greater wing of sphenoid bone </a:t>
            </a:r>
          </a:p>
          <a:p>
            <a:r>
              <a:rPr lang="en-US" dirty="0"/>
              <a:t>Inferiorly, to lateral surface of lateral pterygoid plate</a:t>
            </a:r>
            <a:endParaRPr lang="en-CA" dirty="0"/>
          </a:p>
        </p:txBody>
      </p:sp>
    </p:spTree>
    <p:extLst>
      <p:ext uri="{BB962C8B-B14F-4D97-AF65-F5344CB8AC3E}">
        <p14:creationId xmlns:p14="http://schemas.microsoft.com/office/powerpoint/2010/main" val="2418763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31E1B-0D22-6306-7BAD-11FD12BEE7D7}"/>
              </a:ext>
            </a:extLst>
          </p:cNvPr>
          <p:cNvSpPr>
            <a:spLocks noGrp="1"/>
          </p:cNvSpPr>
          <p:nvPr>
            <p:ph idx="1"/>
          </p:nvPr>
        </p:nvSpPr>
        <p:spPr/>
        <p:txBody>
          <a:bodyPr>
            <a:normAutofit/>
          </a:bodyPr>
          <a:lstStyle/>
          <a:p>
            <a:r>
              <a:rPr lang="en-CA" dirty="0"/>
              <a:t>Inferior attachments:</a:t>
            </a:r>
          </a:p>
          <a:p>
            <a:r>
              <a:rPr lang="en-US" dirty="0"/>
              <a:t>Superiorly, backward, and somewhat downward toward the TMJ, to the ligament of the joint capsule, the articular disc, and the lateral pterygoid plate of the sphenoid</a:t>
            </a:r>
          </a:p>
          <a:p>
            <a:r>
              <a:rPr lang="en-US" dirty="0"/>
              <a:t>Inferiorly, diagonally upward to condylar neck and ramus of the mandible just inferior to the joint, to the neck of the mandible, articular disc, and capsule of the temporomandibular joint</a:t>
            </a:r>
          </a:p>
          <a:p>
            <a:r>
              <a:rPr lang="en-CA" b="1" dirty="0"/>
              <a:t>Actions</a:t>
            </a:r>
          </a:p>
          <a:p>
            <a:r>
              <a:rPr lang="en-US" dirty="0"/>
              <a:t>The two divisions of this muscle are involved in raising and lowering the mandible, as well as moving the mandible posteriorly, anteriorly, and laterally. Depresses and protracts the mandible Acting alternately, produces side-to-side grinding</a:t>
            </a:r>
            <a:endParaRPr lang="en-CA" dirty="0"/>
          </a:p>
        </p:txBody>
      </p:sp>
    </p:spTree>
    <p:extLst>
      <p:ext uri="{BB962C8B-B14F-4D97-AF65-F5344CB8AC3E}">
        <p14:creationId xmlns:p14="http://schemas.microsoft.com/office/powerpoint/2010/main" val="1418559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CAE822-C3CE-1F0F-BCB4-DACEFE84C4CD}"/>
              </a:ext>
            </a:extLst>
          </p:cNvPr>
          <p:cNvSpPr>
            <a:spLocks noGrp="1"/>
          </p:cNvSpPr>
          <p:nvPr>
            <p:ph idx="1"/>
          </p:nvPr>
        </p:nvSpPr>
        <p:spPr/>
        <p:txBody>
          <a:bodyPr>
            <a:normAutofit/>
          </a:bodyPr>
          <a:lstStyle/>
          <a:p>
            <a:r>
              <a:rPr lang="en-CA" b="1" dirty="0"/>
              <a:t>Referral Areas</a:t>
            </a:r>
          </a:p>
          <a:p>
            <a:r>
              <a:rPr lang="en-CA" dirty="0"/>
              <a:t>TMJ region Face around cheekbone</a:t>
            </a:r>
          </a:p>
          <a:p>
            <a:r>
              <a:rPr lang="en-CA" b="1" dirty="0"/>
              <a:t>Other Muscles to Examine</a:t>
            </a:r>
          </a:p>
          <a:p>
            <a:r>
              <a:rPr lang="en-CA" dirty="0"/>
              <a:t>Masseter Temporalis</a:t>
            </a:r>
          </a:p>
          <a:p>
            <a:r>
              <a:rPr lang="en-CA" dirty="0"/>
              <a:t>All facial muscles </a:t>
            </a:r>
            <a:r>
              <a:rPr lang="en-US" dirty="0"/>
              <a:t>Anterior, posterior, and lateral neck muscles</a:t>
            </a:r>
          </a:p>
          <a:p>
            <a:r>
              <a:rPr lang="en-CA" b="1" dirty="0"/>
              <a:t>Manual Therapy. </a:t>
            </a:r>
            <a:r>
              <a:rPr lang="en-US" dirty="0"/>
              <a:t>All of the following are performed with the client supine.</a:t>
            </a:r>
            <a:endParaRPr lang="en-CA" dirty="0"/>
          </a:p>
        </p:txBody>
      </p:sp>
    </p:spTree>
    <p:extLst>
      <p:ext uri="{BB962C8B-B14F-4D97-AF65-F5344CB8AC3E}">
        <p14:creationId xmlns:p14="http://schemas.microsoft.com/office/powerpoint/2010/main" val="1257271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771C66-6A84-7C16-712C-1C4B5DB42272}"/>
              </a:ext>
            </a:extLst>
          </p:cNvPr>
          <p:cNvSpPr>
            <a:spLocks noGrp="1"/>
          </p:cNvSpPr>
          <p:nvPr>
            <p:ph idx="1"/>
          </p:nvPr>
        </p:nvSpPr>
        <p:spPr/>
        <p:txBody>
          <a:bodyPr>
            <a:normAutofit/>
          </a:bodyPr>
          <a:lstStyle/>
          <a:p>
            <a:r>
              <a:rPr lang="en-CA" b="1" i="1" dirty="0"/>
              <a:t>External Compression (1)</a:t>
            </a:r>
          </a:p>
          <a:p>
            <a:r>
              <a:rPr lang="en-US" dirty="0"/>
              <a:t>Use the thumb to find the space just anterior to the TMJ. Compress upward, downward, and forward, seeking tender points. Hold each tender point </a:t>
            </a:r>
            <a:r>
              <a:rPr lang="en-CA" dirty="0"/>
              <a:t>until it releases.</a:t>
            </a:r>
          </a:p>
          <a:p>
            <a:r>
              <a:rPr lang="en-CA" b="1" i="1" dirty="0"/>
              <a:t>External Compression (2)</a:t>
            </a:r>
          </a:p>
          <a:p>
            <a:r>
              <a:rPr lang="en-US" dirty="0"/>
              <a:t>Place the thumb or two fingertips just under the angle of the mandible.</a:t>
            </a:r>
          </a:p>
          <a:p>
            <a:r>
              <a:rPr lang="en-US" dirty="0"/>
              <a:t>Press superiorly and into the medial surface of the mandible, moving slowly and gently, seeking tender </a:t>
            </a:r>
            <a:r>
              <a:rPr lang="en-CA" dirty="0"/>
              <a:t>points. </a:t>
            </a:r>
          </a:p>
          <a:p>
            <a:r>
              <a:rPr lang="en-US" dirty="0"/>
              <a:t>Compress any tender points against the medial surface of </a:t>
            </a:r>
            <a:r>
              <a:rPr lang="en-US"/>
              <a:t>the mandible.</a:t>
            </a:r>
            <a:endParaRPr lang="en-CA" dirty="0"/>
          </a:p>
        </p:txBody>
      </p:sp>
    </p:spTree>
    <p:extLst>
      <p:ext uri="{BB962C8B-B14F-4D97-AF65-F5344CB8AC3E}">
        <p14:creationId xmlns:p14="http://schemas.microsoft.com/office/powerpoint/2010/main" val="2562946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579109-EC25-F640-670C-0849EDD91803}"/>
              </a:ext>
            </a:extLst>
          </p:cNvPr>
          <p:cNvSpPr>
            <a:spLocks noGrp="1"/>
          </p:cNvSpPr>
          <p:nvPr>
            <p:ph idx="1"/>
          </p:nvPr>
        </p:nvSpPr>
        <p:spPr>
          <a:xfrm>
            <a:off x="1097280" y="2108201"/>
            <a:ext cx="1693054" cy="3760891"/>
          </a:xfrm>
        </p:spPr>
        <p:txBody>
          <a:bodyPr/>
          <a:lstStyle/>
          <a:p>
            <a:r>
              <a:rPr lang="en-CA" dirty="0"/>
              <a:t>Compression of pterygoids</a:t>
            </a:r>
          </a:p>
        </p:txBody>
      </p:sp>
      <p:pic>
        <p:nvPicPr>
          <p:cNvPr id="5" name="Picture 4">
            <a:extLst>
              <a:ext uri="{FF2B5EF4-FFF2-40B4-BE49-F238E27FC236}">
                <a16:creationId xmlns:a16="http://schemas.microsoft.com/office/drawing/2014/main" id="{B9AFB942-A957-5848-3902-A29683935D12}"/>
              </a:ext>
            </a:extLst>
          </p:cNvPr>
          <p:cNvPicPr>
            <a:picLocks noChangeAspect="1"/>
          </p:cNvPicPr>
          <p:nvPr/>
        </p:nvPicPr>
        <p:blipFill>
          <a:blip r:embed="rId2"/>
          <a:stretch>
            <a:fillRect/>
          </a:stretch>
        </p:blipFill>
        <p:spPr>
          <a:xfrm>
            <a:off x="3309604" y="1471405"/>
            <a:ext cx="5572792" cy="3915189"/>
          </a:xfrm>
          <a:prstGeom prst="rect">
            <a:avLst/>
          </a:prstGeom>
        </p:spPr>
      </p:pic>
    </p:spTree>
    <p:extLst>
      <p:ext uri="{BB962C8B-B14F-4D97-AF65-F5344CB8AC3E}">
        <p14:creationId xmlns:p14="http://schemas.microsoft.com/office/powerpoint/2010/main" val="194605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EBC6CA-A08F-DF30-DD93-975892E2FC91}"/>
              </a:ext>
            </a:extLst>
          </p:cNvPr>
          <p:cNvSpPr>
            <a:spLocks noGrp="1"/>
          </p:cNvSpPr>
          <p:nvPr>
            <p:ph idx="1"/>
          </p:nvPr>
        </p:nvSpPr>
        <p:spPr>
          <a:xfrm>
            <a:off x="1097280" y="2108201"/>
            <a:ext cx="2022992" cy="3760891"/>
          </a:xfrm>
        </p:spPr>
        <p:txBody>
          <a:bodyPr/>
          <a:lstStyle/>
          <a:p>
            <a:r>
              <a:rPr lang="en-CA" dirty="0"/>
              <a:t>Compression of pterygoids</a:t>
            </a:r>
          </a:p>
        </p:txBody>
      </p:sp>
      <p:pic>
        <p:nvPicPr>
          <p:cNvPr id="5" name="Picture 4">
            <a:extLst>
              <a:ext uri="{FF2B5EF4-FFF2-40B4-BE49-F238E27FC236}">
                <a16:creationId xmlns:a16="http://schemas.microsoft.com/office/drawing/2014/main" id="{74931814-DDEE-85BD-96A3-E9C8B23BDC04}"/>
              </a:ext>
            </a:extLst>
          </p:cNvPr>
          <p:cNvPicPr>
            <a:picLocks noChangeAspect="1"/>
          </p:cNvPicPr>
          <p:nvPr/>
        </p:nvPicPr>
        <p:blipFill>
          <a:blip r:embed="rId2"/>
          <a:stretch>
            <a:fillRect/>
          </a:stretch>
        </p:blipFill>
        <p:spPr>
          <a:xfrm>
            <a:off x="3897628" y="1888228"/>
            <a:ext cx="4396744" cy="3081544"/>
          </a:xfrm>
          <a:prstGeom prst="rect">
            <a:avLst/>
          </a:prstGeom>
        </p:spPr>
      </p:pic>
    </p:spTree>
    <p:extLst>
      <p:ext uri="{BB962C8B-B14F-4D97-AF65-F5344CB8AC3E}">
        <p14:creationId xmlns:p14="http://schemas.microsoft.com/office/powerpoint/2010/main" val="1609236311"/>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{00F92A9F-DD91-40AC-9096-E6FD6C048B8F}TFf0a5ceae-4542-492d-822e-d65a94fb0e1e3b562c5a_win32-009a0557e699</Template>
  <TotalTime>92</TotalTime>
  <Words>1874</Words>
  <Application>Microsoft Office PowerPoint</Application>
  <PresentationFormat>Widescreen</PresentationFormat>
  <Paragraphs>74</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Bookman Old Style</vt:lpstr>
      <vt:lpstr>Calibri</vt:lpstr>
      <vt:lpstr>Franklin Gothic Book</vt:lpstr>
      <vt:lpstr>Custom</vt:lpstr>
      <vt:lpstr>Advanced Massage Techniques 3-B</vt:lpstr>
      <vt:lpstr>Zygomaticus Major and Minor zye-go-MAT-ik-us Etymology Greek zygon, yoke or joining</vt:lpstr>
      <vt:lpstr>PowerPoint Presentation</vt:lpstr>
      <vt:lpstr>PowerPoint Presentation</vt:lpstr>
      <vt:lpstr>PowerPoint Presentation</vt:lpstr>
      <vt:lpstr>PowerPoint Presentation</vt:lpstr>
      <vt:lpstr>Temporalis TEM-per-AL-is Etymology Latin, relating to the temple</vt:lpstr>
      <vt:lpstr>PowerPoint Presentation</vt:lpstr>
      <vt:lpstr>PowerPoint Presentation</vt:lpstr>
      <vt:lpstr>PowerPoint Presentation</vt:lpstr>
      <vt:lpstr>PowerPoint Presentation</vt:lpstr>
      <vt:lpstr>PowerPoint Presentation</vt:lpstr>
      <vt:lpstr>Masseter MASS-e-ter Etymology Greek, masticator</vt:lpstr>
      <vt:lpstr>PowerPoint Presentation</vt:lpstr>
      <vt:lpstr>PowerPoint Presentation</vt:lpstr>
      <vt:lpstr>PowerPoint Presentation</vt:lpstr>
      <vt:lpstr>Pterygoids Medial or Internal Pterygoid Etymology Greek pteryx, wing + eidos, resemblance•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2025-12-18T01:13:11Z</dcterms:created>
  <dcterms:modified xsi:type="dcterms:W3CDTF">2026-02-19T12:51:48Z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